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91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3" r:id="rId14"/>
    <p:sldId id="270" r:id="rId15"/>
    <p:sldId id="274" r:id="rId16"/>
    <p:sldId id="271" r:id="rId17"/>
    <p:sldId id="275" r:id="rId18"/>
    <p:sldId id="272" r:id="rId19"/>
    <p:sldId id="276" r:id="rId20"/>
    <p:sldId id="295" r:id="rId21"/>
    <p:sldId id="289" r:id="rId22"/>
    <p:sldId id="277" r:id="rId23"/>
    <p:sldId id="278" r:id="rId24"/>
    <p:sldId id="279" r:id="rId25"/>
    <p:sldId id="280" r:id="rId26"/>
    <p:sldId id="282" r:id="rId27"/>
    <p:sldId id="281" r:id="rId28"/>
    <p:sldId id="293" r:id="rId29"/>
    <p:sldId id="283" r:id="rId30"/>
    <p:sldId id="284" r:id="rId31"/>
    <p:sldId id="286" r:id="rId32"/>
    <p:sldId id="290" r:id="rId33"/>
    <p:sldId id="287" r:id="rId34"/>
    <p:sldId id="285" r:id="rId35"/>
    <p:sldId id="294" r:id="rId36"/>
    <p:sldId id="296" r:id="rId37"/>
    <p:sldId id="299" r:id="rId38"/>
    <p:sldId id="297" r:id="rId39"/>
    <p:sldId id="298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5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C1DD257-1500-8B4E-B8B2-367A1B00F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50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FA1915-7429-9843-AE34-99B22DFDE282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EFE53-6DDC-E142-A0F9-F3BAAA6F4D7C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95FB1C9-1CF3-B249-B557-F63071B964FE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459353-1934-054F-A7D1-B0B219E30991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9AD74F-0289-6D46-AF1A-7A551739948F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9D3C3A-769B-C94D-AB70-5D0FF54C0DC8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3E1D06-9350-314D-A9D2-051A32E1DB1C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E0118B-B0DF-ED48-BD72-FCD24FCCE9B2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5AA7EE-C599-A24E-98D0-56160C1E93D9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6384CC-2F18-4F4F-9343-3E5FB0B6A21C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A047C3-286E-E449-84A8-0C5A5F3019CE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322589-01F8-2548-A8D7-FC2648EF156F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4D07CE-B5C0-FE40-97D9-748624C75A6B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A85EB5-1D12-5240-8253-658BA5FA2D44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42FB24-44C1-E24F-BE20-B712AE89B1AD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FD4AEE9-B664-EE40-B8DC-31BE48F2EEB8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5DAD06-F81E-C04E-85CD-0C1CC2F06A0C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6CF082-F08F-634D-A556-41093EE18BE4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A047C3-286E-E449-84A8-0C5A5F3019CE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B291A-DDAB-9A4D-9A7F-EA6FCB6848B1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BC6826-87CF-9042-BF10-03D771F5F856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8DAE70-EDC4-3443-AA3E-0DB548471947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693DAE-D5C3-CB4C-B553-3A6D8E716A04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E1DE27-6450-6D48-913C-EF378EABF694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DB248F-C67E-A047-8651-0746067315BC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399558-FC36-AE4E-B922-72D5388247C2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5D4E4CA-9E24-754B-88D0-7849E7AF493E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A5B52B4-0162-8D44-8AE2-F539943FBF64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F63DEA9-4DB3-8645-85E4-1292E105AEC5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BC899E1-ADBC-7849-B809-A8DA7E1B411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E7BFAB-DEB7-B941-9311-C63C38730CEB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1E9D9-4405-0A4F-8BC5-AAF89E15F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9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1FDB0-5880-AC49-9C90-14FA070EF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3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6DFA8-35E2-1443-B426-C59C66DCB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8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47607-76EC-924D-ACBE-9D9FB78AF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1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B6FA7-8BEF-BB4D-9708-B68BCE2AB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95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A2D8C-9A19-B54C-BBC8-9703C9F28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54C19-5CCC-9543-AC01-E1B619FEF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3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96581-7921-FE49-A883-586E0BA0A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3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8424D-C595-974A-A0C8-CB198DA52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3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E48BC-84C9-634B-854E-FCE66F094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5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B2DED-6AEF-2B4A-8497-C71554878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7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6CA79E3-A075-8F43-940C-943A2D4BB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8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60.emf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 rot="-5400000">
            <a:off x="1781175" y="2662238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4800" y="1066800"/>
            <a:ext cx="6858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Introduction and point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Stereographic projections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Low symmetry systems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Space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Reciprocal Lattice &amp; Diffraction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Deformation and texture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Interfaces, orientation relationships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000"/>
              <a:t>Martensitic transformations</a:t>
            </a: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457200" y="228600"/>
            <a:ext cx="411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>
                <a:solidFill>
                  <a:srgbClr val="000080"/>
                </a:solidFill>
                <a:cs typeface="Arial" charset="0"/>
              </a:rPr>
              <a:t>Crystallography</a:t>
            </a:r>
          </a:p>
        </p:txBody>
      </p:sp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0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5410200" y="381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H. K. D. H. Bhadeshia</a:t>
            </a:r>
          </a:p>
        </p:txBody>
      </p:sp>
    </p:spTree>
    <p:extLst>
      <p:ext uri="{BB962C8B-B14F-4D97-AF65-F5344CB8AC3E}">
        <p14:creationId xmlns:p14="http://schemas.microsoft.com/office/powerpoint/2010/main" val="104823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reciprocal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228600"/>
            <a:ext cx="60674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reciproca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928688"/>
            <a:ext cx="87725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2296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8264" y="260648"/>
            <a:ext cx="2088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Construct reciprocal</a:t>
            </a:r>
          </a:p>
          <a:p>
            <a:r>
              <a:rPr lang="en-US" sz="3200" dirty="0" smtClean="0"/>
              <a:t>lattice section normal</a:t>
            </a:r>
          </a:p>
          <a:p>
            <a:r>
              <a:rPr lang="en-US" sz="3200" dirty="0" smtClean="0"/>
              <a:t>to [001]</a:t>
            </a:r>
            <a:endParaRPr lang="en-US" sz="3200" dirty="0"/>
          </a:p>
        </p:txBody>
      </p:sp>
      <p:pic>
        <p:nvPicPr>
          <p:cNvPr id="3" name="Picture 2" descr="cubic_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6489700" cy="5956300"/>
          </a:xfrm>
          <a:prstGeom prst="rect">
            <a:avLst/>
          </a:prstGeom>
        </p:spPr>
      </p:pic>
      <p:pic>
        <p:nvPicPr>
          <p:cNvPr id="4" name="Picture 3" descr="cubic_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5028"/>
            <a:ext cx="6489700" cy="595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323528" y="18864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Cubic P, section of reciprocal lattice normal to [001]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16831"/>
            <a:ext cx="4536504" cy="4079499"/>
          </a:xfrm>
          <a:prstGeom prst="rect">
            <a:avLst/>
          </a:prstGeom>
        </p:spPr>
      </p:pic>
      <p:pic>
        <p:nvPicPr>
          <p:cNvPr id="4" name="Picture 3" descr="cubic_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88" y="1052736"/>
            <a:ext cx="4322755" cy="3967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8264" y="548680"/>
            <a:ext cx="212329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Reciprocal</a:t>
            </a:r>
          </a:p>
          <a:p>
            <a:r>
              <a:rPr lang="en-US" sz="3200" dirty="0" smtClean="0"/>
              <a:t>lattice</a:t>
            </a:r>
          </a:p>
          <a:p>
            <a:r>
              <a:rPr lang="en-US" sz="3200" dirty="0" smtClean="0"/>
              <a:t>section</a:t>
            </a:r>
          </a:p>
          <a:p>
            <a:r>
              <a:rPr lang="en-US" sz="3200" dirty="0" smtClean="0"/>
              <a:t>normal</a:t>
            </a:r>
          </a:p>
          <a:p>
            <a:r>
              <a:rPr lang="en-US" sz="3200" dirty="0" smtClean="0"/>
              <a:t>to [110]</a:t>
            </a:r>
            <a:endParaRPr lang="en-US" sz="3200" dirty="0"/>
          </a:p>
        </p:txBody>
      </p:sp>
      <p:pic>
        <p:nvPicPr>
          <p:cNvPr id="3" name="Picture 2" descr="cubic_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6489700" cy="595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3"/>
          <p:cNvSpPr txBox="1">
            <a:spLocks noChangeArrowheads="1"/>
          </p:cNvSpPr>
          <p:nvPr/>
        </p:nvSpPr>
        <p:spPr bwMode="auto">
          <a:xfrm>
            <a:off x="1371600" y="3810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Cubic P, section of reciprocal lattice normal to </a:t>
            </a:r>
            <a:r>
              <a:rPr lang="en-US" dirty="0" smtClean="0"/>
              <a:t>[110]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40768"/>
            <a:ext cx="4007820" cy="5032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920" y="3717032"/>
            <a:ext cx="698178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001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79712" y="1412776"/>
            <a:ext cx="675335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1052736"/>
            <a:ext cx="36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9" name="Picture 8" descr="cubic_5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53038"/>
            <a:ext cx="4283968" cy="3931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bic_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408517"/>
            <a:ext cx="6489700" cy="5956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1371600" y="381000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P, section of reciprocal lattice normal to [111]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16832"/>
            <a:ext cx="4752528" cy="4659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984" y="2708920"/>
            <a:ext cx="675335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4653136"/>
            <a:ext cx="36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2348880"/>
            <a:ext cx="36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pic>
        <p:nvPicPr>
          <p:cNvPr id="8" name="Picture 7" descr="cubic_6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83409"/>
            <a:ext cx="3989739" cy="3661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7437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772816"/>
            <a:ext cx="7312534" cy="4756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81128"/>
            <a:ext cx="6210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661248"/>
            <a:ext cx="2514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32656"/>
            <a:ext cx="4391484" cy="396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260648"/>
            <a:ext cx="7365703" cy="571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0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ChangeArrowheads="1"/>
          </p:cNvSpPr>
          <p:nvPr/>
        </p:nvSpPr>
        <p:spPr bwMode="auto">
          <a:xfrm>
            <a:off x="4573588" y="1025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609600" y="5334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685800" y="533400"/>
            <a:ext cx="7696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000" dirty="0"/>
              <a:t>For 100 </a:t>
            </a:r>
            <a:r>
              <a:rPr lang="en-GB" sz="4000" dirty="0" err="1"/>
              <a:t>keV</a:t>
            </a:r>
            <a:r>
              <a:rPr lang="en-GB" sz="4000" dirty="0"/>
              <a:t> accelerating voltage, the wavelength of electrons is 0.0037 nm.</a:t>
            </a:r>
          </a:p>
          <a:p>
            <a:pPr>
              <a:spcBef>
                <a:spcPct val="50000"/>
              </a:spcBef>
            </a:pPr>
            <a:endParaRPr lang="en-GB" sz="4000" dirty="0"/>
          </a:p>
          <a:p>
            <a:pPr>
              <a:spcBef>
                <a:spcPct val="50000"/>
              </a:spcBef>
            </a:pPr>
            <a:r>
              <a:rPr lang="en-GB" sz="4000" dirty="0"/>
              <a:t>If the </a:t>
            </a:r>
            <a:r>
              <a:rPr lang="en-GB" sz="4000" i="1" dirty="0"/>
              <a:t>d</a:t>
            </a:r>
            <a:r>
              <a:rPr lang="en-GB" sz="4000" dirty="0"/>
              <a:t> spacing is 0.2 nm, then the Bragg angle is just 0.5</a:t>
            </a:r>
            <a:r>
              <a:rPr lang="en-GB" sz="4000" dirty="0" smtClean="0"/>
              <a:t>°</a:t>
            </a:r>
            <a:endParaRPr lang="en-GB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1089690" y="5583338"/>
            <a:ext cx="6685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Consider now the Bragg law in reciprocal space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85445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3200"/>
            <a:ext cx="2882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4077072"/>
            <a:ext cx="43751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1245061"/>
            <a:ext cx="4176464" cy="4881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20688"/>
            <a:ext cx="5930154" cy="5732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1219200" y="152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P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5562600" y="152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F</a:t>
            </a:r>
          </a:p>
        </p:txBody>
      </p:sp>
      <p:pic>
        <p:nvPicPr>
          <p:cNvPr id="58373" name="Picture 6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17414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67200"/>
            <a:ext cx="1844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908720"/>
            <a:ext cx="3240360" cy="2913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908720"/>
            <a:ext cx="3240360" cy="3028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4"/>
          <p:cNvSpPr txBox="1">
            <a:spLocks noChangeArrowheads="1"/>
          </p:cNvSpPr>
          <p:nvPr/>
        </p:nvSpPr>
        <p:spPr bwMode="auto">
          <a:xfrm>
            <a:off x="827584" y="152400"/>
            <a:ext cx="2232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Cubic </a:t>
            </a:r>
            <a:r>
              <a:rPr lang="en-US" dirty="0" smtClean="0"/>
              <a:t>P [011]</a:t>
            </a:r>
            <a:endParaRPr lang="en-US" dirty="0"/>
          </a:p>
        </p:txBody>
      </p:sp>
      <p:sp>
        <p:nvSpPr>
          <p:cNvPr id="60418" name="Text Box 5"/>
          <p:cNvSpPr txBox="1">
            <a:spLocks noChangeArrowheads="1"/>
          </p:cNvSpPr>
          <p:nvPr/>
        </p:nvSpPr>
        <p:spPr bwMode="auto">
          <a:xfrm>
            <a:off x="5562600" y="152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F</a:t>
            </a:r>
          </a:p>
        </p:txBody>
      </p:sp>
      <p:pic>
        <p:nvPicPr>
          <p:cNvPr id="60419" name="Picture 6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36" y="4977085"/>
            <a:ext cx="17414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7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869160"/>
            <a:ext cx="1844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5" y="836713"/>
            <a:ext cx="3834061" cy="3102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836711"/>
            <a:ext cx="3168352" cy="3978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9123" y="-201017"/>
            <a:ext cx="368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1800" y="836712"/>
            <a:ext cx="65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111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148064" y="1196752"/>
            <a:ext cx="2016224" cy="2592288"/>
            <a:chOff x="5148064" y="1196752"/>
            <a:chExt cx="2016224" cy="2592288"/>
          </a:xfrm>
        </p:grpSpPr>
        <p:grpSp>
          <p:nvGrpSpPr>
            <p:cNvPr id="6" name="Group 5"/>
            <p:cNvGrpSpPr/>
            <p:nvPr/>
          </p:nvGrpSpPr>
          <p:grpSpPr>
            <a:xfrm>
              <a:off x="5148064" y="2348880"/>
              <a:ext cx="2016224" cy="288032"/>
              <a:chOff x="5148064" y="2348880"/>
              <a:chExt cx="2016224" cy="288032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5148064" y="2348880"/>
                <a:ext cx="288032" cy="28803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6876256" y="2348880"/>
                <a:ext cx="288032" cy="28803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 bwMode="auto">
            <a:xfrm>
              <a:off x="6084168" y="3501008"/>
              <a:ext cx="288032" cy="28803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012160" y="1196752"/>
              <a:ext cx="288032" cy="28803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1219200" y="152400"/>
            <a:ext cx="1984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Cubic </a:t>
            </a:r>
            <a:r>
              <a:rPr lang="en-US" dirty="0" smtClean="0"/>
              <a:t>P [111]</a:t>
            </a:r>
            <a:endParaRPr lang="en-US" dirty="0"/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5562600" y="1524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Cubic F</a:t>
            </a:r>
          </a:p>
        </p:txBody>
      </p:sp>
      <p:pic>
        <p:nvPicPr>
          <p:cNvPr id="62467" name="Picture 4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17414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67200"/>
            <a:ext cx="18446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692696"/>
            <a:ext cx="3214464" cy="3452681"/>
          </a:xfrm>
          <a:prstGeom prst="rect">
            <a:avLst/>
          </a:prstGeom>
        </p:spPr>
      </p:pic>
      <p:pic>
        <p:nvPicPr>
          <p:cNvPr id="4" name="Picture 3" descr="Screen Shot 2018-10-30 at 08.36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528392" cy="34448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092280" y="2276872"/>
            <a:ext cx="698178" cy="801550"/>
            <a:chOff x="8197642" y="2348880"/>
            <a:chExt cx="698178" cy="801550"/>
          </a:xfrm>
        </p:grpSpPr>
        <p:sp>
          <p:nvSpPr>
            <p:cNvPr id="5" name="TextBox 4"/>
            <p:cNvSpPr txBox="1"/>
            <p:nvPr/>
          </p:nvSpPr>
          <p:spPr>
            <a:xfrm>
              <a:off x="8197642" y="2688765"/>
              <a:ext cx="698178" cy="461665"/>
            </a:xfrm>
            <a:prstGeom prst="rect">
              <a:avLst/>
            </a:prstGeom>
            <a:solidFill>
              <a:srgbClr val="CCCCCC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022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379803" y="2348880"/>
              <a:ext cx="3686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092280" y="755242"/>
            <a:ext cx="698178" cy="801550"/>
            <a:chOff x="8197642" y="2348880"/>
            <a:chExt cx="698178" cy="801550"/>
          </a:xfrm>
        </p:grpSpPr>
        <p:sp>
          <p:nvSpPr>
            <p:cNvPr id="14" name="TextBox 13"/>
            <p:cNvSpPr txBox="1"/>
            <p:nvPr/>
          </p:nvSpPr>
          <p:spPr>
            <a:xfrm>
              <a:off x="8197642" y="2688765"/>
              <a:ext cx="698178" cy="461665"/>
            </a:xfrm>
            <a:prstGeom prst="rect">
              <a:avLst/>
            </a:prstGeom>
            <a:solidFill>
              <a:srgbClr val="CCCCCC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220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9803" y="2348880"/>
              <a:ext cx="3686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8800"/>
            <a:ext cx="79629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480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6" descr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20653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378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 descr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28600"/>
            <a:ext cx="86487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772816"/>
            <a:ext cx="7312534" cy="4756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3975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Diffraction from thin crystals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10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64" y="1268760"/>
            <a:ext cx="8704464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vecto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966913"/>
            <a:ext cx="79819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762000" y="9144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200 </a:t>
            </a:r>
            <a:r>
              <a:rPr lang="en-US" dirty="0"/>
              <a:t>nm thick foil</a:t>
            </a:r>
          </a:p>
        </p:txBody>
      </p:sp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5410200" y="9144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50 </a:t>
            </a:r>
            <a:r>
              <a:rPr lang="en-US" dirty="0"/>
              <a:t>nm thick foil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7" y="1772816"/>
            <a:ext cx="4315161" cy="381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772816"/>
            <a:ext cx="4362400" cy="3880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1600200" y="914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[111]</a:t>
            </a:r>
          </a:p>
        </p:txBody>
      </p:sp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5410200" y="9144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[1 1 0.9]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132856"/>
            <a:ext cx="3673265" cy="326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060848"/>
            <a:ext cx="3714328" cy="3344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Screen shot 2012-10-12 at 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79095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5" descr="Screen shot 2012-10-12 at 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441325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6"/>
          <p:cNvSpPr txBox="1">
            <a:spLocks noChangeArrowheads="1"/>
          </p:cNvSpPr>
          <p:nvPr/>
        </p:nvSpPr>
        <p:spPr bwMode="auto">
          <a:xfrm>
            <a:off x="6705600" y="60960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(R. Herring)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96" y="476672"/>
            <a:ext cx="8006362" cy="576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64904"/>
            <a:ext cx="8353578" cy="3608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573016"/>
            <a:ext cx="3221666" cy="3078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356992"/>
            <a:ext cx="3259054" cy="324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60648"/>
            <a:ext cx="5760640" cy="28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9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16"/>
            <a:ext cx="7086600" cy="628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4288" y="332656"/>
            <a:ext cx="126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Cubic-F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32240" y="1196752"/>
            <a:ext cx="223395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lattice parameter 3.566 </a:t>
            </a:r>
            <a:r>
              <a:rPr lang="en-US" dirty="0" err="1" smtClean="0"/>
              <a:t>Å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933056"/>
            <a:ext cx="4303092" cy="269370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775014"/>
            <a:ext cx="2596106" cy="73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2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era_constan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41986"/>
            <a:ext cx="6963041" cy="64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8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559034" cy="3096344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80728"/>
            <a:ext cx="3594100" cy="1016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89240"/>
            <a:ext cx="3096344" cy="892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933056"/>
            <a:ext cx="4303092" cy="269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06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Rotation Electron Diffraction of ZSM 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210" y="19926"/>
            <a:ext cx="7303989" cy="5785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6336" y="5805264"/>
            <a:ext cx="1313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 et al. 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81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764588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vecto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4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88840"/>
            <a:ext cx="7920880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reciproca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12800"/>
            <a:ext cx="72390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78000"/>
            <a:ext cx="8686800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 descr="reciproca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54959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97" y="1916832"/>
            <a:ext cx="7500141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223</Words>
  <Application>Microsoft Macintosh PowerPoint</Application>
  <PresentationFormat>On-screen Show (4:3)</PresentationFormat>
  <Paragraphs>84</Paragraphs>
  <Slides>39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BHADESHIA</dc:creator>
  <cp:lastModifiedBy>gjgh</cp:lastModifiedBy>
  <cp:revision>85</cp:revision>
  <dcterms:created xsi:type="dcterms:W3CDTF">2008-10-23T16:37:14Z</dcterms:created>
  <dcterms:modified xsi:type="dcterms:W3CDTF">2019-10-30T17:37:07Z</dcterms:modified>
</cp:coreProperties>
</file>