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305" r:id="rId4"/>
    <p:sldId id="783" r:id="rId5"/>
    <p:sldId id="334" r:id="rId6"/>
    <p:sldId id="306" r:id="rId7"/>
    <p:sldId id="307" r:id="rId8"/>
    <p:sldId id="784" r:id="rId9"/>
    <p:sldId id="785" r:id="rId10"/>
    <p:sldId id="789" r:id="rId11"/>
    <p:sldId id="786" r:id="rId12"/>
    <p:sldId id="756" r:id="rId13"/>
    <p:sldId id="790" r:id="rId14"/>
    <p:sldId id="791" r:id="rId15"/>
    <p:sldId id="792" r:id="rId16"/>
    <p:sldId id="260" r:id="rId17"/>
    <p:sldId id="787" r:id="rId18"/>
    <p:sldId id="761" r:id="rId19"/>
    <p:sldId id="781" r:id="rId20"/>
    <p:sldId id="762" r:id="rId21"/>
    <p:sldId id="764" r:id="rId22"/>
    <p:sldId id="264" r:id="rId23"/>
    <p:sldId id="757" r:id="rId24"/>
    <p:sldId id="763" r:id="rId25"/>
    <p:sldId id="782" r:id="rId26"/>
    <p:sldId id="259" r:id="rId27"/>
    <p:sldId id="258" r:id="rId28"/>
    <p:sldId id="490" r:id="rId29"/>
    <p:sldId id="487" r:id="rId30"/>
    <p:sldId id="766" r:id="rId31"/>
    <p:sldId id="767" r:id="rId32"/>
    <p:sldId id="770" r:id="rId33"/>
    <p:sldId id="768" r:id="rId34"/>
    <p:sldId id="771" r:id="rId35"/>
    <p:sldId id="793" r:id="rId36"/>
    <p:sldId id="262" r:id="rId37"/>
    <p:sldId id="788" r:id="rId38"/>
    <p:sldId id="775" r:id="rId39"/>
    <p:sldId id="776" r:id="rId40"/>
    <p:sldId id="774" r:id="rId41"/>
    <p:sldId id="777" r:id="rId42"/>
    <p:sldId id="773" r:id="rId43"/>
    <p:sldId id="765" r:id="rId44"/>
    <p:sldId id="778" r:id="rId45"/>
    <p:sldId id="780" r:id="rId46"/>
    <p:sldId id="779" r:id="rId47"/>
    <p:sldId id="760" r:id="rId48"/>
    <p:sldId id="292" r:id="rId49"/>
    <p:sldId id="293" r:id="rId50"/>
    <p:sldId id="29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94"/>
  </p:normalViewPr>
  <p:slideViewPr>
    <p:cSldViewPr snapToGrid="0">
      <p:cViewPr varScale="1">
        <p:scale>
          <a:sx n="109" d="100"/>
          <a:sy n="109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1E2E6-E52A-1040-868B-3206B3914E57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8A28E-41D5-4141-91FC-EA16033F8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22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6EBD4E-5EF3-8043-A5B4-1E71D536EA61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8A28E-41D5-4141-91FC-EA16033F8FB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06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545C5D-DABB-794C-BFDD-A79E6DEF6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81CD392-25DB-4A4F-AB66-34EF9F1B31C2}" type="slidenum">
              <a:rPr lang="en-GB" altLang="en-US" sz="1200" b="0"/>
              <a:pPr/>
              <a:t>43</a:t>
            </a:fld>
            <a:endParaRPr lang="en-GB" altLang="en-US" sz="1200" b="0"/>
          </a:p>
        </p:txBody>
      </p:sp>
      <p:sp>
        <p:nvSpPr>
          <p:cNvPr id="441346" name="Rectangle 2">
            <a:extLst>
              <a:ext uri="{FF2B5EF4-FFF2-40B4-BE49-F238E27FC236}">
                <a16:creationId xmlns:a16="http://schemas.microsoft.com/office/drawing/2014/main" id="{A775BB5D-DEBC-7E43-8079-FE07DE891A1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1347" name="Rectangle 3">
            <a:extLst>
              <a:ext uri="{FF2B5EF4-FFF2-40B4-BE49-F238E27FC236}">
                <a16:creationId xmlns:a16="http://schemas.microsoft.com/office/drawing/2014/main" id="{412F7BF2-6364-8F4C-BF27-50E67ACCF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363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8A28E-41D5-4141-91FC-EA16033F8FB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FC389C-8DA5-F448-BE98-5EFED9DAFABE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AD7A7F-BA30-F542-8970-FC7BDBDED6D0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98C619-17B6-CB4E-9800-958EC1CA7FBD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1733D-94E4-1A4E-A06E-BBE46F7966D7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9B4F603-1266-4444-9803-5B17E2BDD66A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92835-B4C3-2F43-A32E-924E80A90338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F37F3-98B7-CF4B-9C45-41FEBAB34F01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859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F37F3-98B7-CF4B-9C45-41FEBAB34F01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545C5D-DABB-794C-BFDD-A79E6DEF6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81CD392-25DB-4A4F-AB66-34EF9F1B31C2}" type="slidenum">
              <a:rPr lang="en-GB" altLang="en-US" sz="1200" b="0"/>
              <a:pPr/>
              <a:t>29</a:t>
            </a:fld>
            <a:endParaRPr lang="en-GB" altLang="en-US" sz="1200" b="0"/>
          </a:p>
        </p:txBody>
      </p:sp>
      <p:sp>
        <p:nvSpPr>
          <p:cNvPr id="441346" name="Rectangle 2">
            <a:extLst>
              <a:ext uri="{FF2B5EF4-FFF2-40B4-BE49-F238E27FC236}">
                <a16:creationId xmlns:a16="http://schemas.microsoft.com/office/drawing/2014/main" id="{A775BB5D-DEBC-7E43-8079-FE07DE891A1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1347" name="Rectangle 3">
            <a:extLst>
              <a:ext uri="{FF2B5EF4-FFF2-40B4-BE49-F238E27FC236}">
                <a16:creationId xmlns:a16="http://schemas.microsoft.com/office/drawing/2014/main" id="{412F7BF2-6364-8F4C-BF27-50E67ACCF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545C5D-DABB-794C-BFDD-A79E6DEF6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23925"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81CD392-25DB-4A4F-AB66-34EF9F1B31C2}" type="slidenum">
              <a:rPr lang="en-GB" altLang="en-US" sz="1200" b="0"/>
              <a:pPr/>
              <a:t>30</a:t>
            </a:fld>
            <a:endParaRPr lang="en-GB" altLang="en-US" sz="1200" b="0"/>
          </a:p>
        </p:txBody>
      </p:sp>
      <p:sp>
        <p:nvSpPr>
          <p:cNvPr id="441346" name="Rectangle 2">
            <a:extLst>
              <a:ext uri="{FF2B5EF4-FFF2-40B4-BE49-F238E27FC236}">
                <a16:creationId xmlns:a16="http://schemas.microsoft.com/office/drawing/2014/main" id="{A775BB5D-DEBC-7E43-8079-FE07DE891A1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1347" name="Rectangle 3">
            <a:extLst>
              <a:ext uri="{FF2B5EF4-FFF2-40B4-BE49-F238E27FC236}">
                <a16:creationId xmlns:a16="http://schemas.microsoft.com/office/drawing/2014/main" id="{412F7BF2-6364-8F4C-BF27-50E67ACCF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85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BBE3-869A-14F0-AEC0-2BE2FE873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BEBAA-CC2A-3E0F-832C-F3DC40814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DD710-0C6C-2B84-4A34-409E7A7C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9033B-3F0D-2FF9-0AC4-867FBDF34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AA312-6B79-D972-0A21-4A7004B8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22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4C7A-8CAE-88D6-4CC5-BBE130A0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443C0-D6A1-C56A-AF38-E99B0CC7F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B76A4-79C8-A5F1-594F-4EE7CA44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6AD3B-B1A7-ED38-793D-282BD3D8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CB1E2-C447-B2D8-9D53-2FD0ACAF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99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AF3F9-A6DA-CA03-4CB9-6F0BF88CE9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DA0D9-33B1-0311-D41A-8FF3F38E7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0663E-4BA9-28E9-9ED5-5CCC58FF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5E86-7E21-70B4-3E45-17775E67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42B96-DF3F-B366-C8AF-B3C34841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52D1E-6E1E-D3FF-5DEB-8EC29006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737CA-58E0-E61A-0FEE-0B5FA1314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13A97-4C20-2251-42C7-2A83D5156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A1F69-E17B-0BD5-6CA9-1C2BB00BE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6473D-9C86-65A0-27F4-730D0EBA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4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4CE37-CE75-6F01-4241-0EAB7EF0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757BF-5A08-F9C4-205B-26A3EC0CA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BCF20-77C6-44DA-2FD6-BBF81CEE6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A51F5-18F6-863D-2857-C67E601F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FB1E6-A1F1-275F-D806-5C26531DE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7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639FD-4BF0-3DBC-0DFD-3D326859A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71D5A-F9C9-9141-2144-05F686D3A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85E1F2-6D99-F829-6F5F-8308A6E01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F376E-DAE9-092E-58B5-96CA2298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2133C-638D-32FB-1263-95A5836B5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02221-8D00-BFDC-1C3B-6087D231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61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033E9-A8F0-B0F1-BD8C-0EED13FC2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6AE8B-43DB-D05B-7B04-F1F229D8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0ED92-292F-B738-758B-628CCCB23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C3FF8A-A4DB-A83A-BF5A-C41A13C47E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A59C3-70DD-288D-3717-CD5F60596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B61A59-451A-6446-5A29-AFA29B6B6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22958E-8A06-4B0F-7BB3-4EE860A5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62EEE7-F2C4-CB5B-4F70-4349993D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8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9418-F98B-21DA-628B-416C384B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B9AA9-BB9A-FC25-3C4F-639A4FB5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8C4CF5-B8B7-815F-B34F-7DA4181C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9EB58-1F39-E5F1-7EC7-293B6060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5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AED64-D95C-4C24-5482-9D0596B6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CA835D-9AEE-30A8-A50D-3D0DF86F9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F99BF-EE00-FFF6-43D8-0D81780C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6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EF9DF-86B4-56ED-99DB-080C043B6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CD406-C637-08CD-667E-5A87733DA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5F18C-D2EF-EC28-490C-6F26893E7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B6545-7DD1-B501-06CD-71BE0257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26C37-0594-1B08-69A7-00CBE608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78CF0-226E-10CB-5606-8B0392D7E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1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BB6A-B0BE-0305-9F36-0125215A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206BB-EE86-AF2C-7912-A64E911E3F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12986-64C2-65F1-A734-069413D9A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AED8B6-1720-DC40-7CFA-6B0EECFF5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356BF-6387-3A43-BF98-6EBFEB03D210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A2FE0-B5EE-B5F7-A2C1-6958CF7E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4FC08-D808-67A5-3458-F0DFB3FB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2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72EB55-2C08-41CD-8278-8BEC4B86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7B514-09EE-997D-0C74-3BC764E9C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C24B2-0737-DBB8-608A-EDC63B367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356BF-6387-3A43-BF98-6EBFEB03D210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F0395-6470-36BD-F7A6-0419DB08E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576A4-AEFC-6C3E-1805-EDDF7FF71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BCCB0-86C3-2D46-AC9F-9DBAE005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phase-trans.msm.cam.ac.uk/2010/TS/Pages/2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svg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10" Type="http://schemas.openxmlformats.org/officeDocument/2006/relationships/image" Target="../media/image73.emf"/><Relationship Id="rId4" Type="http://schemas.openxmlformats.org/officeDocument/2006/relationships/image" Target="../media/image78.emf"/><Relationship Id="rId9" Type="http://schemas.openxmlformats.org/officeDocument/2006/relationships/image" Target="../media/image8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75.jpg"/><Relationship Id="rId7" Type="http://schemas.openxmlformats.org/officeDocument/2006/relationships/image" Target="../media/image80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Relationship Id="rId9" Type="http://schemas.openxmlformats.org/officeDocument/2006/relationships/image" Target="../media/image90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9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1.png"/><Relationship Id="rId4" Type="http://schemas.openxmlformats.org/officeDocument/2006/relationships/notesSlide" Target="../notesSlides/notesSlide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FCA024A-5B54-CBB9-D059-AD5644C5346F}"/>
              </a:ext>
            </a:extLst>
          </p:cNvPr>
          <p:cNvGrpSpPr/>
          <p:nvPr/>
        </p:nvGrpSpPr>
        <p:grpSpPr>
          <a:xfrm>
            <a:off x="120698" y="70633"/>
            <a:ext cx="10988735" cy="6716846"/>
            <a:chOff x="120699" y="1610859"/>
            <a:chExt cx="9166220" cy="51766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871E99-0FDB-E65C-6BE3-19C48C7E0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699" y="1610859"/>
              <a:ext cx="9166220" cy="517661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F55231-8E40-090B-DB88-456CB8323EBE}"/>
                </a:ext>
              </a:extLst>
            </p:cNvPr>
            <p:cNvGrpSpPr/>
            <p:nvPr/>
          </p:nvGrpSpPr>
          <p:grpSpPr>
            <a:xfrm>
              <a:off x="290000" y="4519781"/>
              <a:ext cx="8481074" cy="1255692"/>
              <a:chOff x="33833" y="4786657"/>
              <a:chExt cx="8613375" cy="125569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D8C578-992B-D23A-FDA5-146796A20719}"/>
                  </a:ext>
                </a:extLst>
              </p:cNvPr>
              <p:cNvSpPr txBox="1"/>
              <p:nvPr/>
            </p:nvSpPr>
            <p:spPr>
              <a:xfrm>
                <a:off x="33833" y="4786657"/>
                <a:ext cx="16586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ice: pure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B182AE-F8AC-6DBB-4925-286EEAB51D5D}"/>
                  </a:ext>
                </a:extLst>
              </p:cNvPr>
              <p:cNvSpPr txBox="1"/>
              <p:nvPr/>
            </p:nvSpPr>
            <p:spPr>
              <a:xfrm>
                <a:off x="5371329" y="5457574"/>
                <a:ext cx="327587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</a:rPr>
                  <a:t>ocean: salty water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1B47CF-9DF7-35FA-9979-36AE19647561}"/>
                </a:ext>
              </a:extLst>
            </p:cNvPr>
            <p:cNvSpPr txBox="1"/>
            <p:nvPr/>
          </p:nvSpPr>
          <p:spPr>
            <a:xfrm>
              <a:off x="172102" y="6256858"/>
              <a:ext cx="88668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photograph courtesy of Sunita Hansraj from her Antarctica expedition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28D95D-671D-3450-4E58-8D108302E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02" y="173711"/>
            <a:ext cx="7216840" cy="1294797"/>
          </a:xfrm>
        </p:spPr>
        <p:txBody>
          <a:bodyPr>
            <a:normAutofit/>
          </a:bodyPr>
          <a:lstStyle/>
          <a:p>
            <a:r>
              <a:rPr lang="en-US" sz="8000" dirty="0"/>
              <a:t>Phase transitions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F075B1-7C12-55FC-389D-39F6DE86F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9903" y="254364"/>
            <a:ext cx="2732979" cy="113349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+mj-lt"/>
              </a:rPr>
              <a:t>Harry </a:t>
            </a:r>
            <a:r>
              <a:rPr lang="en-US" sz="2800" dirty="0" err="1">
                <a:latin typeface="+mj-lt"/>
              </a:rPr>
              <a:t>Bhadeshia</a:t>
            </a:r>
            <a:r>
              <a:rPr lang="en-US" sz="2800" dirty="0">
                <a:latin typeface="+mj-lt"/>
              </a:rPr>
              <a:t>  </a:t>
            </a:r>
          </a:p>
          <a:p>
            <a:pPr algn="l"/>
            <a:r>
              <a:rPr lang="en-US" sz="2800" dirty="0" err="1">
                <a:latin typeface="+mj-lt"/>
              </a:rPr>
              <a:t>Haixue</a:t>
            </a:r>
            <a:r>
              <a:rPr lang="en-US" sz="2800" dirty="0">
                <a:latin typeface="+mj-lt"/>
              </a:rPr>
              <a:t> Yan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2A6E9E-54B0-B60D-8B78-F56A3BB521F6}"/>
              </a:ext>
            </a:extLst>
          </p:cNvPr>
          <p:cNvSpPr txBox="1">
            <a:spLocks/>
          </p:cNvSpPr>
          <p:nvPr/>
        </p:nvSpPr>
        <p:spPr>
          <a:xfrm rot="5400000">
            <a:off x="8469453" y="2955171"/>
            <a:ext cx="6321685" cy="7587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/>
              <a:t>Phase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46212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 41" descr="My Movie 41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89EB544F-5F05-32EC-3806-230026BA7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469" t="1010" r="58213" b="3704"/>
          <a:stretch/>
        </p:blipFill>
        <p:spPr>
          <a:xfrm>
            <a:off x="924101" y="139850"/>
            <a:ext cx="4067447" cy="6352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13F5CB-C4E1-0E24-21E0-C89E46DC134D}"/>
              </a:ext>
            </a:extLst>
          </p:cNvPr>
          <p:cNvSpPr txBox="1"/>
          <p:nvPr/>
        </p:nvSpPr>
        <p:spPr>
          <a:xfrm>
            <a:off x="5389580" y="1258644"/>
            <a:ext cx="6409512" cy="4613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reconstructive transformation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diffusion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change in composition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minimal strain energy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close to equilibrium</a:t>
            </a:r>
          </a:p>
        </p:txBody>
      </p:sp>
    </p:spTree>
    <p:extLst>
      <p:ext uri="{BB962C8B-B14F-4D97-AF65-F5344CB8AC3E}">
        <p14:creationId xmlns:p14="http://schemas.microsoft.com/office/powerpoint/2010/main" val="38434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F85D8C-8397-F1F6-C2A8-54BA647D79E1}"/>
              </a:ext>
            </a:extLst>
          </p:cNvPr>
          <p:cNvCxnSpPr/>
          <p:nvPr/>
        </p:nvCxnSpPr>
        <p:spPr>
          <a:xfrm>
            <a:off x="7060593" y="3644641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09E61AA-18EF-DA9B-9EDD-664E2FB51D67}"/>
              </a:ext>
            </a:extLst>
          </p:cNvPr>
          <p:cNvSpPr/>
          <p:nvPr/>
        </p:nvSpPr>
        <p:spPr>
          <a:xfrm>
            <a:off x="1358153" y="1048871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015109-0341-8EE7-4442-95A84524E36D}"/>
              </a:ext>
            </a:extLst>
          </p:cNvPr>
          <p:cNvSpPr/>
          <p:nvPr/>
        </p:nvSpPr>
        <p:spPr>
          <a:xfrm>
            <a:off x="2653553" y="1048871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BA705-2FCA-557A-61B3-13AA7830770C}"/>
              </a:ext>
            </a:extLst>
          </p:cNvPr>
          <p:cNvSpPr/>
          <p:nvPr/>
        </p:nvSpPr>
        <p:spPr>
          <a:xfrm>
            <a:off x="1873623" y="2209801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CF33BB-435D-8C22-B1B9-17C4EFAB7860}"/>
              </a:ext>
            </a:extLst>
          </p:cNvPr>
          <p:cNvSpPr/>
          <p:nvPr/>
        </p:nvSpPr>
        <p:spPr>
          <a:xfrm>
            <a:off x="3169023" y="2209801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151C3B-A62F-071D-53F5-C51A4918A5B8}"/>
              </a:ext>
            </a:extLst>
          </p:cNvPr>
          <p:cNvCxnSpPr/>
          <p:nvPr/>
        </p:nvCxnSpPr>
        <p:spPr>
          <a:xfrm>
            <a:off x="1539688" y="1243853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056915-FB22-1ECB-FC63-7859B21FA019}"/>
              </a:ext>
            </a:extLst>
          </p:cNvPr>
          <p:cNvCxnSpPr>
            <a:cxnSpLocks/>
          </p:cNvCxnSpPr>
          <p:nvPr/>
        </p:nvCxnSpPr>
        <p:spPr>
          <a:xfrm>
            <a:off x="2835088" y="1243853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6AB5AC-EA50-B6C6-50D0-729D4B067478}"/>
              </a:ext>
            </a:extLst>
          </p:cNvPr>
          <p:cNvCxnSpPr>
            <a:cxnSpLocks/>
          </p:cNvCxnSpPr>
          <p:nvPr/>
        </p:nvCxnSpPr>
        <p:spPr>
          <a:xfrm>
            <a:off x="1595719" y="1321173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A569B3-F967-8EA8-7959-9916058B1221}"/>
              </a:ext>
            </a:extLst>
          </p:cNvPr>
          <p:cNvCxnSpPr/>
          <p:nvPr/>
        </p:nvCxnSpPr>
        <p:spPr>
          <a:xfrm>
            <a:off x="1918447" y="2402542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4C028C4-40C8-F060-92BB-DF0E294BF82A}"/>
              </a:ext>
            </a:extLst>
          </p:cNvPr>
          <p:cNvSpPr/>
          <p:nvPr/>
        </p:nvSpPr>
        <p:spPr>
          <a:xfrm>
            <a:off x="1857935" y="221428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B886A2-48DB-0523-19DB-962BC346A576}"/>
              </a:ext>
            </a:extLst>
          </p:cNvPr>
          <p:cNvSpPr/>
          <p:nvPr/>
        </p:nvSpPr>
        <p:spPr>
          <a:xfrm>
            <a:off x="3153335" y="221428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3E2052-37D9-2221-B62F-78F56C059B3C}"/>
              </a:ext>
            </a:extLst>
          </p:cNvPr>
          <p:cNvSpPr/>
          <p:nvPr/>
        </p:nvSpPr>
        <p:spPr>
          <a:xfrm>
            <a:off x="2373405" y="337521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DC26DA-1BD3-4A9E-4972-62DDFE7D7953}"/>
              </a:ext>
            </a:extLst>
          </p:cNvPr>
          <p:cNvSpPr/>
          <p:nvPr/>
        </p:nvSpPr>
        <p:spPr>
          <a:xfrm>
            <a:off x="3668805" y="337521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8D805B-3655-2317-4E2F-D78302361A56}"/>
              </a:ext>
            </a:extLst>
          </p:cNvPr>
          <p:cNvCxnSpPr/>
          <p:nvPr/>
        </p:nvCxnSpPr>
        <p:spPr>
          <a:xfrm>
            <a:off x="2039470" y="2409266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2F1803-1619-0684-1934-CD7A32D9A3EC}"/>
              </a:ext>
            </a:extLst>
          </p:cNvPr>
          <p:cNvCxnSpPr>
            <a:cxnSpLocks/>
          </p:cNvCxnSpPr>
          <p:nvPr/>
        </p:nvCxnSpPr>
        <p:spPr>
          <a:xfrm>
            <a:off x="3334870" y="2409266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858146A-8285-E280-16BC-B41D1EA236D4}"/>
              </a:ext>
            </a:extLst>
          </p:cNvPr>
          <p:cNvCxnSpPr>
            <a:cxnSpLocks/>
          </p:cNvCxnSpPr>
          <p:nvPr/>
        </p:nvCxnSpPr>
        <p:spPr>
          <a:xfrm>
            <a:off x="2095501" y="2486586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2B7C6C-6A1D-9219-8848-45D5E0587353}"/>
              </a:ext>
            </a:extLst>
          </p:cNvPr>
          <p:cNvCxnSpPr/>
          <p:nvPr/>
        </p:nvCxnSpPr>
        <p:spPr>
          <a:xfrm>
            <a:off x="2418229" y="3567955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F21E337E-E1A9-22A2-E298-559BFF50259B}"/>
              </a:ext>
            </a:extLst>
          </p:cNvPr>
          <p:cNvSpPr/>
          <p:nvPr/>
        </p:nvSpPr>
        <p:spPr>
          <a:xfrm>
            <a:off x="2368922" y="337073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0ED6FA5-13F5-2B26-9302-A53FB8E15186}"/>
              </a:ext>
            </a:extLst>
          </p:cNvPr>
          <p:cNvSpPr/>
          <p:nvPr/>
        </p:nvSpPr>
        <p:spPr>
          <a:xfrm>
            <a:off x="3664322" y="337073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525FE5D-C5C7-C260-9862-11507E134D5A}"/>
              </a:ext>
            </a:extLst>
          </p:cNvPr>
          <p:cNvSpPr/>
          <p:nvPr/>
        </p:nvSpPr>
        <p:spPr>
          <a:xfrm>
            <a:off x="2884392" y="453166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42CFA9B-9DD8-CD7A-56D3-D1435906B6D2}"/>
              </a:ext>
            </a:extLst>
          </p:cNvPr>
          <p:cNvSpPr/>
          <p:nvPr/>
        </p:nvSpPr>
        <p:spPr>
          <a:xfrm>
            <a:off x="4179792" y="453166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BF8C480-8842-8749-2E8A-0837BCE0F8C7}"/>
              </a:ext>
            </a:extLst>
          </p:cNvPr>
          <p:cNvCxnSpPr/>
          <p:nvPr/>
        </p:nvCxnSpPr>
        <p:spPr>
          <a:xfrm>
            <a:off x="2550457" y="3565715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E4F3E2B-97C1-7DB7-F949-9BC8315B8253}"/>
              </a:ext>
            </a:extLst>
          </p:cNvPr>
          <p:cNvCxnSpPr>
            <a:cxnSpLocks/>
          </p:cNvCxnSpPr>
          <p:nvPr/>
        </p:nvCxnSpPr>
        <p:spPr>
          <a:xfrm>
            <a:off x="3845857" y="3565715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1A2A82B-8BAA-98EC-8CD6-4A51DB30CBC0}"/>
              </a:ext>
            </a:extLst>
          </p:cNvPr>
          <p:cNvCxnSpPr>
            <a:cxnSpLocks/>
          </p:cNvCxnSpPr>
          <p:nvPr/>
        </p:nvCxnSpPr>
        <p:spPr>
          <a:xfrm>
            <a:off x="2606488" y="3643035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9C1CC63-561A-05EA-4FCE-713D4AEB26CC}"/>
              </a:ext>
            </a:extLst>
          </p:cNvPr>
          <p:cNvCxnSpPr/>
          <p:nvPr/>
        </p:nvCxnSpPr>
        <p:spPr>
          <a:xfrm>
            <a:off x="2929216" y="4724404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Left Bracket 101">
            <a:extLst>
              <a:ext uri="{FF2B5EF4-FFF2-40B4-BE49-F238E27FC236}">
                <a16:creationId xmlns:a16="http://schemas.microsoft.com/office/drawing/2014/main" id="{7DB94975-2843-4380-D01B-8C31ACD1059F}"/>
              </a:ext>
            </a:extLst>
          </p:cNvPr>
          <p:cNvSpPr/>
          <p:nvPr/>
        </p:nvSpPr>
        <p:spPr>
          <a:xfrm>
            <a:off x="1104902" y="793385"/>
            <a:ext cx="1931893" cy="4370289"/>
          </a:xfrm>
          <a:prstGeom prst="leftBracket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eft Bracket 102">
            <a:extLst>
              <a:ext uri="{FF2B5EF4-FFF2-40B4-BE49-F238E27FC236}">
                <a16:creationId xmlns:a16="http://schemas.microsoft.com/office/drawing/2014/main" id="{0FE455D6-6F11-E2E4-0CD1-E33C7FA074E1}"/>
              </a:ext>
            </a:extLst>
          </p:cNvPr>
          <p:cNvSpPr/>
          <p:nvPr/>
        </p:nvSpPr>
        <p:spPr>
          <a:xfrm flipH="1">
            <a:off x="3067053" y="793385"/>
            <a:ext cx="1504946" cy="4370289"/>
          </a:xfrm>
          <a:prstGeom prst="leftBracket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05A6D14-9175-EF5F-C732-92AA8E68A81C}"/>
              </a:ext>
            </a:extLst>
          </p:cNvPr>
          <p:cNvSpPr/>
          <p:nvPr/>
        </p:nvSpPr>
        <p:spPr>
          <a:xfrm>
            <a:off x="1597962" y="453390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51F80EE-A22B-0AD0-C4E4-E7142EA9306B}"/>
              </a:ext>
            </a:extLst>
          </p:cNvPr>
          <p:cNvSpPr/>
          <p:nvPr/>
        </p:nvSpPr>
        <p:spPr>
          <a:xfrm>
            <a:off x="2893362" y="453390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34E3DF7-B706-D7AD-684B-789463AD2F8D}"/>
              </a:ext>
            </a:extLst>
          </p:cNvPr>
          <p:cNvCxnSpPr/>
          <p:nvPr/>
        </p:nvCxnSpPr>
        <p:spPr>
          <a:xfrm>
            <a:off x="1642786" y="4726645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>
            <a:extLst>
              <a:ext uri="{FF2B5EF4-FFF2-40B4-BE49-F238E27FC236}">
                <a16:creationId xmlns:a16="http://schemas.microsoft.com/office/drawing/2014/main" id="{7712D94A-DB9A-A136-DD61-FD7AA300E975}"/>
              </a:ext>
            </a:extLst>
          </p:cNvPr>
          <p:cNvSpPr/>
          <p:nvPr/>
        </p:nvSpPr>
        <p:spPr>
          <a:xfrm>
            <a:off x="1593479" y="452942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83E2668F-1309-E7E2-1E01-ADC1F45DC5BE}"/>
              </a:ext>
            </a:extLst>
          </p:cNvPr>
          <p:cNvSpPr/>
          <p:nvPr/>
        </p:nvSpPr>
        <p:spPr>
          <a:xfrm>
            <a:off x="2888879" y="452942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10A33D5-894A-DE9B-B093-9EEF22B3D126}"/>
              </a:ext>
            </a:extLst>
          </p:cNvPr>
          <p:cNvCxnSpPr/>
          <p:nvPr/>
        </p:nvCxnSpPr>
        <p:spPr>
          <a:xfrm>
            <a:off x="1775014" y="4724405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E6165218-DED3-166D-7A42-506E8806C820}"/>
              </a:ext>
            </a:extLst>
          </p:cNvPr>
          <p:cNvSpPr/>
          <p:nvPr/>
        </p:nvSpPr>
        <p:spPr>
          <a:xfrm>
            <a:off x="2673163" y="105336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D60DCC6-9CBB-496D-0013-DEDC94D23A05}"/>
              </a:ext>
            </a:extLst>
          </p:cNvPr>
          <p:cNvSpPr/>
          <p:nvPr/>
        </p:nvSpPr>
        <p:spPr>
          <a:xfrm>
            <a:off x="3968563" y="105336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F10A8DD0-225E-B3F8-75F3-4B089B9DACCC}"/>
              </a:ext>
            </a:extLst>
          </p:cNvPr>
          <p:cNvCxnSpPr/>
          <p:nvPr/>
        </p:nvCxnSpPr>
        <p:spPr>
          <a:xfrm>
            <a:off x="2717987" y="1246105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>
            <a:extLst>
              <a:ext uri="{FF2B5EF4-FFF2-40B4-BE49-F238E27FC236}">
                <a16:creationId xmlns:a16="http://schemas.microsoft.com/office/drawing/2014/main" id="{F6DD7A2B-31DF-4D17-6921-21F664915879}"/>
              </a:ext>
            </a:extLst>
          </p:cNvPr>
          <p:cNvSpPr/>
          <p:nvPr/>
        </p:nvSpPr>
        <p:spPr>
          <a:xfrm>
            <a:off x="2668680" y="104888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55B2E4-E2C3-28BE-8D24-D338B35C881E}"/>
              </a:ext>
            </a:extLst>
          </p:cNvPr>
          <p:cNvSpPr/>
          <p:nvPr/>
        </p:nvSpPr>
        <p:spPr>
          <a:xfrm>
            <a:off x="3964080" y="104888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A3239BDC-BAC6-7AB5-EC5F-2C33007072E7}"/>
              </a:ext>
            </a:extLst>
          </p:cNvPr>
          <p:cNvCxnSpPr/>
          <p:nvPr/>
        </p:nvCxnSpPr>
        <p:spPr>
          <a:xfrm>
            <a:off x="2850215" y="1243865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>
            <a:extLst>
              <a:ext uri="{FF2B5EF4-FFF2-40B4-BE49-F238E27FC236}">
                <a16:creationId xmlns:a16="http://schemas.microsoft.com/office/drawing/2014/main" id="{52096FF5-B125-0FB8-AE3B-CCFB4BE1948F}"/>
              </a:ext>
            </a:extLst>
          </p:cNvPr>
          <p:cNvSpPr/>
          <p:nvPr/>
        </p:nvSpPr>
        <p:spPr>
          <a:xfrm>
            <a:off x="1100417" y="339146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9A5A559-0E7A-1A10-5821-0F901FD51681}"/>
              </a:ext>
            </a:extLst>
          </p:cNvPr>
          <p:cNvSpPr/>
          <p:nvPr/>
        </p:nvSpPr>
        <p:spPr>
          <a:xfrm>
            <a:off x="2395817" y="339146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EBA513D-AEAB-386E-8C89-5708ABD7FE68}"/>
              </a:ext>
            </a:extLst>
          </p:cNvPr>
          <p:cNvCxnSpPr/>
          <p:nvPr/>
        </p:nvCxnSpPr>
        <p:spPr>
          <a:xfrm>
            <a:off x="1145241" y="3584204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CB8A8C6B-A14B-A9B6-D449-0318006888DD}"/>
              </a:ext>
            </a:extLst>
          </p:cNvPr>
          <p:cNvSpPr/>
          <p:nvPr/>
        </p:nvSpPr>
        <p:spPr>
          <a:xfrm>
            <a:off x="1095934" y="3386982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9AD2C81-A392-501D-DBDC-A572C6CE67F1}"/>
              </a:ext>
            </a:extLst>
          </p:cNvPr>
          <p:cNvCxnSpPr/>
          <p:nvPr/>
        </p:nvCxnSpPr>
        <p:spPr>
          <a:xfrm>
            <a:off x="1277469" y="3581964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F967439A-9182-FCAB-5072-5188CA0BCD7D}"/>
              </a:ext>
            </a:extLst>
          </p:cNvPr>
          <p:cNvCxnSpPr>
            <a:cxnSpLocks/>
          </p:cNvCxnSpPr>
          <p:nvPr/>
        </p:nvCxnSpPr>
        <p:spPr>
          <a:xfrm>
            <a:off x="1333501" y="3634069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Left Bracket 128">
            <a:extLst>
              <a:ext uri="{FF2B5EF4-FFF2-40B4-BE49-F238E27FC236}">
                <a16:creationId xmlns:a16="http://schemas.microsoft.com/office/drawing/2014/main" id="{957DAE0D-AD4F-B2FB-806C-ABE30BD33005}"/>
              </a:ext>
            </a:extLst>
          </p:cNvPr>
          <p:cNvSpPr/>
          <p:nvPr/>
        </p:nvSpPr>
        <p:spPr>
          <a:xfrm>
            <a:off x="6654056" y="836419"/>
            <a:ext cx="1931893" cy="4370289"/>
          </a:xfrm>
          <a:prstGeom prst="leftBracket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Left Bracket 129">
            <a:extLst>
              <a:ext uri="{FF2B5EF4-FFF2-40B4-BE49-F238E27FC236}">
                <a16:creationId xmlns:a16="http://schemas.microsoft.com/office/drawing/2014/main" id="{415F6194-D578-819C-F8E5-3B633D17A820}"/>
              </a:ext>
            </a:extLst>
          </p:cNvPr>
          <p:cNvSpPr/>
          <p:nvPr/>
        </p:nvSpPr>
        <p:spPr>
          <a:xfrm flipH="1">
            <a:off x="8468056" y="836419"/>
            <a:ext cx="1504946" cy="4370289"/>
          </a:xfrm>
          <a:prstGeom prst="leftBracket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urved Up Arrow 167">
            <a:extLst>
              <a:ext uri="{FF2B5EF4-FFF2-40B4-BE49-F238E27FC236}">
                <a16:creationId xmlns:a16="http://schemas.microsoft.com/office/drawing/2014/main" id="{44308270-69FD-9A84-8E84-D9B8D6C5F3F6}"/>
              </a:ext>
            </a:extLst>
          </p:cNvPr>
          <p:cNvSpPr/>
          <p:nvPr/>
        </p:nvSpPr>
        <p:spPr>
          <a:xfrm>
            <a:off x="2606489" y="5573802"/>
            <a:ext cx="6692156" cy="57688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A8C75EB2-98B3-F38F-214A-D44FB5E42E1A}"/>
              </a:ext>
            </a:extLst>
          </p:cNvPr>
          <p:cNvCxnSpPr>
            <a:cxnSpLocks/>
          </p:cNvCxnSpPr>
          <p:nvPr/>
        </p:nvCxnSpPr>
        <p:spPr>
          <a:xfrm>
            <a:off x="9674939" y="3759802"/>
            <a:ext cx="1115" cy="11609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A9277AB-4916-E51D-A974-708DB4E5DB36}"/>
              </a:ext>
            </a:extLst>
          </p:cNvPr>
          <p:cNvCxnSpPr>
            <a:cxnSpLocks/>
          </p:cNvCxnSpPr>
          <p:nvPr/>
        </p:nvCxnSpPr>
        <p:spPr>
          <a:xfrm>
            <a:off x="8311173" y="3666796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08A9C51-0378-AE17-03E9-5AF178A9172D}"/>
              </a:ext>
            </a:extLst>
          </p:cNvPr>
          <p:cNvCxnSpPr/>
          <p:nvPr/>
        </p:nvCxnSpPr>
        <p:spPr>
          <a:xfrm>
            <a:off x="8443419" y="2348984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279A7CEF-1602-ACC8-FAF9-581273B700A5}"/>
              </a:ext>
            </a:extLst>
          </p:cNvPr>
          <p:cNvSpPr/>
          <p:nvPr/>
        </p:nvSpPr>
        <p:spPr>
          <a:xfrm>
            <a:off x="8195753" y="829466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0C00BB7-6B91-FEF4-D826-E8A913E1C7B4}"/>
              </a:ext>
            </a:extLst>
          </p:cNvPr>
          <p:cNvSpPr/>
          <p:nvPr/>
        </p:nvSpPr>
        <p:spPr>
          <a:xfrm>
            <a:off x="9502363" y="2189864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C94A4E3-9BF8-02DA-75F0-890C07CED68A}"/>
              </a:ext>
            </a:extLst>
          </p:cNvPr>
          <p:cNvCxnSpPr>
            <a:cxnSpLocks/>
          </p:cNvCxnSpPr>
          <p:nvPr/>
        </p:nvCxnSpPr>
        <p:spPr>
          <a:xfrm>
            <a:off x="8390739" y="1011001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87E42E5-7E60-86DB-886A-5A0B992AAEA1}"/>
              </a:ext>
            </a:extLst>
          </p:cNvPr>
          <p:cNvCxnSpPr>
            <a:cxnSpLocks/>
          </p:cNvCxnSpPr>
          <p:nvPr/>
        </p:nvCxnSpPr>
        <p:spPr>
          <a:xfrm>
            <a:off x="8341432" y="1060867"/>
            <a:ext cx="35857" cy="12516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Oval 130">
            <a:extLst>
              <a:ext uri="{FF2B5EF4-FFF2-40B4-BE49-F238E27FC236}">
                <a16:creationId xmlns:a16="http://schemas.microsoft.com/office/drawing/2014/main" id="{85A71B32-C131-2B22-8D65-1ABEA9F03668}"/>
              </a:ext>
            </a:extLst>
          </p:cNvPr>
          <p:cNvSpPr/>
          <p:nvPr/>
        </p:nvSpPr>
        <p:spPr>
          <a:xfrm>
            <a:off x="8136927" y="2183137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5FECD87-E852-97DC-E239-A356F4FF20FD}"/>
              </a:ext>
            </a:extLst>
          </p:cNvPr>
          <p:cNvCxnSpPr>
            <a:cxnSpLocks/>
          </p:cNvCxnSpPr>
          <p:nvPr/>
        </p:nvCxnSpPr>
        <p:spPr>
          <a:xfrm>
            <a:off x="8331350" y="2439752"/>
            <a:ext cx="35857" cy="12516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 136">
            <a:extLst>
              <a:ext uri="{FF2B5EF4-FFF2-40B4-BE49-F238E27FC236}">
                <a16:creationId xmlns:a16="http://schemas.microsoft.com/office/drawing/2014/main" id="{FD0C1A48-2160-42BA-B49C-274AE58B1C2C}"/>
              </a:ext>
            </a:extLst>
          </p:cNvPr>
          <p:cNvSpPr/>
          <p:nvPr/>
        </p:nvSpPr>
        <p:spPr>
          <a:xfrm>
            <a:off x="9481066" y="3485261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82F84A3-E1E5-359B-F333-F7A438BBB217}"/>
              </a:ext>
            </a:extLst>
          </p:cNvPr>
          <p:cNvCxnSpPr/>
          <p:nvPr/>
        </p:nvCxnSpPr>
        <p:spPr>
          <a:xfrm>
            <a:off x="8357110" y="3660071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>
            <a:extLst>
              <a:ext uri="{FF2B5EF4-FFF2-40B4-BE49-F238E27FC236}">
                <a16:creationId xmlns:a16="http://schemas.microsoft.com/office/drawing/2014/main" id="{0B47A220-5CC4-DB61-3270-4B082B7E6D4F}"/>
              </a:ext>
            </a:extLst>
          </p:cNvPr>
          <p:cNvSpPr/>
          <p:nvPr/>
        </p:nvSpPr>
        <p:spPr>
          <a:xfrm>
            <a:off x="9458662" y="842913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0F3D52C0-1213-485F-2391-232C9C0E8065}"/>
              </a:ext>
            </a:extLst>
          </p:cNvPr>
          <p:cNvSpPr/>
          <p:nvPr/>
        </p:nvSpPr>
        <p:spPr>
          <a:xfrm>
            <a:off x="10739282" y="842913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41F5C7A3-8956-592B-FEDD-70392E326EE0}"/>
              </a:ext>
            </a:extLst>
          </p:cNvPr>
          <p:cNvCxnSpPr>
            <a:cxnSpLocks/>
          </p:cNvCxnSpPr>
          <p:nvPr/>
        </p:nvCxnSpPr>
        <p:spPr>
          <a:xfrm>
            <a:off x="9644687" y="1114096"/>
            <a:ext cx="35857" cy="12516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8DFEB92-6374-3560-355F-DDB195DDE9D0}"/>
              </a:ext>
            </a:extLst>
          </p:cNvPr>
          <p:cNvCxnSpPr>
            <a:cxnSpLocks/>
          </p:cNvCxnSpPr>
          <p:nvPr/>
        </p:nvCxnSpPr>
        <p:spPr>
          <a:xfrm>
            <a:off x="9674939" y="2439752"/>
            <a:ext cx="19060" cy="12516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Oval 155">
            <a:extLst>
              <a:ext uri="{FF2B5EF4-FFF2-40B4-BE49-F238E27FC236}">
                <a16:creationId xmlns:a16="http://schemas.microsoft.com/office/drawing/2014/main" id="{FF53394F-3A71-C838-1528-E13BD83CCEA8}"/>
              </a:ext>
            </a:extLst>
          </p:cNvPr>
          <p:cNvSpPr/>
          <p:nvPr/>
        </p:nvSpPr>
        <p:spPr>
          <a:xfrm>
            <a:off x="9447455" y="4798611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73F4FAC-9B7B-47EA-D6E0-48F2C63468F2}"/>
              </a:ext>
            </a:extLst>
          </p:cNvPr>
          <p:cNvCxnSpPr/>
          <p:nvPr/>
        </p:nvCxnSpPr>
        <p:spPr>
          <a:xfrm>
            <a:off x="8398580" y="4995839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785685-4DBA-8BD9-4BC4-C9265B0342D0}"/>
              </a:ext>
            </a:extLst>
          </p:cNvPr>
          <p:cNvCxnSpPr>
            <a:cxnSpLocks/>
          </p:cNvCxnSpPr>
          <p:nvPr/>
        </p:nvCxnSpPr>
        <p:spPr>
          <a:xfrm>
            <a:off x="8317917" y="3691450"/>
            <a:ext cx="35857" cy="12516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6F22AA64-5717-8409-C157-5836C919CB1B}"/>
              </a:ext>
            </a:extLst>
          </p:cNvPr>
          <p:cNvSpPr/>
          <p:nvPr/>
        </p:nvSpPr>
        <p:spPr>
          <a:xfrm>
            <a:off x="8175582" y="4736958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0A56BE4F-E675-689B-94F4-12AFACA038A5}"/>
              </a:ext>
            </a:extLst>
          </p:cNvPr>
          <p:cNvSpPr/>
          <p:nvPr/>
        </p:nvSpPr>
        <p:spPr>
          <a:xfrm>
            <a:off x="8178492" y="3491986"/>
            <a:ext cx="363072" cy="3630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1929DA40-68EF-2B25-FCCD-8A824504A2B7}"/>
              </a:ext>
            </a:extLst>
          </p:cNvPr>
          <p:cNvSpPr/>
          <p:nvPr/>
        </p:nvSpPr>
        <p:spPr>
          <a:xfrm>
            <a:off x="2391334" y="3386982"/>
            <a:ext cx="363071" cy="3630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2320C48-1AAB-79FE-C776-515DB34D8234}"/>
              </a:ext>
            </a:extLst>
          </p:cNvPr>
          <p:cNvCxnSpPr/>
          <p:nvPr/>
        </p:nvCxnSpPr>
        <p:spPr>
          <a:xfrm>
            <a:off x="9628991" y="1017281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81F4BC4F-B25D-BFCC-C9E6-64DC8823E27A}"/>
              </a:ext>
            </a:extLst>
          </p:cNvPr>
          <p:cNvSpPr/>
          <p:nvPr/>
        </p:nvSpPr>
        <p:spPr>
          <a:xfrm>
            <a:off x="6837106" y="4736348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BBBE780-79CD-046B-10F2-E04D2B1CEC3D}"/>
              </a:ext>
            </a:extLst>
          </p:cNvPr>
          <p:cNvSpPr/>
          <p:nvPr/>
        </p:nvSpPr>
        <p:spPr>
          <a:xfrm>
            <a:off x="6812038" y="3474978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A612D21-5AE5-96A9-722B-31115D93F54A}"/>
              </a:ext>
            </a:extLst>
          </p:cNvPr>
          <p:cNvCxnSpPr>
            <a:cxnSpLocks/>
          </p:cNvCxnSpPr>
          <p:nvPr/>
        </p:nvCxnSpPr>
        <p:spPr>
          <a:xfrm>
            <a:off x="6967362" y="3628513"/>
            <a:ext cx="35857" cy="12516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F43115E-CF02-18A6-5BBA-F698E2BFAD0A}"/>
              </a:ext>
            </a:extLst>
          </p:cNvPr>
          <p:cNvCxnSpPr>
            <a:cxnSpLocks/>
          </p:cNvCxnSpPr>
          <p:nvPr/>
        </p:nvCxnSpPr>
        <p:spPr>
          <a:xfrm>
            <a:off x="6998473" y="4939391"/>
            <a:ext cx="1313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58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74468D0-0A30-F648-B469-21630B95D619}"/>
              </a:ext>
            </a:extLst>
          </p:cNvPr>
          <p:cNvSpPr txBox="1"/>
          <p:nvPr/>
        </p:nvSpPr>
        <p:spPr>
          <a:xfrm>
            <a:off x="263352" y="260573"/>
            <a:ext cx="49013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Low atomic mobility:</a:t>
            </a:r>
          </a:p>
          <a:p>
            <a:r>
              <a:rPr lang="en-US" sz="4400">
                <a:latin typeface="Calibri Light" panose="020F0302020204030204" pitchFamily="34" charset="0"/>
                <a:cs typeface="Calibri Light" panose="020F0302020204030204" pitchFamily="34" charset="0"/>
              </a:rPr>
              <a:t>all atoms</a:t>
            </a:r>
            <a:endParaRPr lang="en-US" sz="44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DC26FF2-F4E6-3F47-8156-696877A1F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24" t="13134" r="40944" b="42488"/>
          <a:stretch/>
        </p:blipFill>
        <p:spPr>
          <a:xfrm>
            <a:off x="2919332" y="260573"/>
            <a:ext cx="8215952" cy="642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5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lustration of displacive phase transformation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8A86DBE3-8584-B8FB-6AEC-70DAC8601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9323" y="446133"/>
            <a:ext cx="6226541" cy="5599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69B51D-B9C9-4F54-E8CD-2DBE31228461}"/>
              </a:ext>
            </a:extLst>
          </p:cNvPr>
          <p:cNvSpPr txBox="1"/>
          <p:nvPr/>
        </p:nvSpPr>
        <p:spPr>
          <a:xfrm>
            <a:off x="129091" y="629014"/>
            <a:ext cx="5530232" cy="4613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displacive transformation</a:t>
            </a:r>
          </a:p>
          <a:p>
            <a:pPr>
              <a:lnSpc>
                <a:spcPct val="150000"/>
              </a:lnSpc>
            </a:pPr>
            <a:r>
              <a:rPr lang="en-US" sz="4000" dirty="0" err="1"/>
              <a:t>diffusionless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dirty="0"/>
              <a:t>no change in composition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large strain energy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far from equilibrium</a:t>
            </a:r>
          </a:p>
        </p:txBody>
      </p:sp>
    </p:spTree>
    <p:extLst>
      <p:ext uri="{BB962C8B-B14F-4D97-AF65-F5344CB8AC3E}">
        <p14:creationId xmlns:p14="http://schemas.microsoft.com/office/powerpoint/2010/main" val="185473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F665-2D94-7FE6-2D75-FDE4B62D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52" y="268068"/>
            <a:ext cx="2883946" cy="646332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2A9C2-850D-5990-EB2A-507113538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8" y="1307230"/>
            <a:ext cx="9110866" cy="4563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2137A7-BF0E-6B2B-4196-101F84F8F46D}"/>
              </a:ext>
            </a:extLst>
          </p:cNvPr>
          <p:cNvSpPr txBox="1"/>
          <p:nvPr/>
        </p:nvSpPr>
        <p:spPr>
          <a:xfrm>
            <a:off x="6798367" y="147484"/>
            <a:ext cx="508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Elastic modulus = 200 </a:t>
            </a:r>
            <a:r>
              <a:rPr lang="en-US" sz="3600" dirty="0" err="1">
                <a:latin typeface="+mj-lt"/>
              </a:rPr>
              <a:t>GPa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5F8214-13CD-E7E4-4D1D-673DB0F5CBE3}"/>
              </a:ext>
            </a:extLst>
          </p:cNvPr>
          <p:cNvSpPr/>
          <p:nvPr/>
        </p:nvSpPr>
        <p:spPr>
          <a:xfrm>
            <a:off x="251518" y="6238863"/>
            <a:ext cx="11797913" cy="35106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0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F665-2D94-7FE6-2D75-FDE4B62D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020" y="159628"/>
            <a:ext cx="2625762" cy="646331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3226F8-3118-9678-B908-B65F17229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284" y="1090799"/>
            <a:ext cx="9666643" cy="4842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EF07E-13F8-C53F-B7FF-D64A8218D378}"/>
              </a:ext>
            </a:extLst>
          </p:cNvPr>
          <p:cNvSpPr txBox="1"/>
          <p:nvPr/>
        </p:nvSpPr>
        <p:spPr>
          <a:xfrm>
            <a:off x="628425" y="325270"/>
            <a:ext cx="508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Elastic modulus = 200 </a:t>
            </a:r>
            <a:r>
              <a:rPr lang="en-US" sz="3600" dirty="0" err="1">
                <a:latin typeface="+mj-lt"/>
              </a:rPr>
              <a:t>GPa</a:t>
            </a:r>
            <a:endParaRPr lang="en-US" sz="36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226BA-54D2-B7FF-0C0D-71562E5D9C63}"/>
              </a:ext>
            </a:extLst>
          </p:cNvPr>
          <p:cNvSpPr/>
          <p:nvPr/>
        </p:nvSpPr>
        <p:spPr>
          <a:xfrm>
            <a:off x="251518" y="6238863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4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splacive transformation produces displacements.mp4"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366" y="728507"/>
            <a:ext cx="11142344" cy="5014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587AB-DB0C-144B-B3E0-486666E1CECC}"/>
              </a:ext>
            </a:extLst>
          </p:cNvPr>
          <p:cNvSpPr txBox="1"/>
          <p:nvPr/>
        </p:nvSpPr>
        <p:spPr>
          <a:xfrm>
            <a:off x="8662523" y="6198559"/>
            <a:ext cx="32240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J. H. Pak, D. W. Suh, H. K. D. H. Bhadeshia</a:t>
            </a:r>
          </a:p>
          <a:p>
            <a:r>
              <a:rPr lang="en-GB" sz="1400">
                <a:latin typeface="+mj-lt"/>
              </a:rPr>
              <a:t>Metall. &amp; Mater. Trans A 43 (2012) 4520</a:t>
            </a:r>
            <a:endParaRPr lang="en-GB" sz="1400" i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46C7D5-542B-AE48-A2EA-E3105845D24B}"/>
              </a:ext>
            </a:extLst>
          </p:cNvPr>
          <p:cNvSpPr txBox="1"/>
          <p:nvPr/>
        </p:nvSpPr>
        <p:spPr>
          <a:xfrm>
            <a:off x="234779" y="72805"/>
            <a:ext cx="2340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+mj-lt"/>
              </a:rPr>
              <a:t>Real time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6B03AD-E494-8944-BB70-24F6E14C8D23}"/>
              </a:ext>
            </a:extLst>
          </p:cNvPr>
          <p:cNvCxnSpPr/>
          <p:nvPr/>
        </p:nvCxnSpPr>
        <p:spPr>
          <a:xfrm>
            <a:off x="423340" y="6107536"/>
            <a:ext cx="1530274" cy="0"/>
          </a:xfrm>
          <a:prstGeom prst="line">
            <a:avLst/>
          </a:prstGeom>
          <a:ln w="28575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B56559-D718-3B4D-8AE7-942E6C89278F}"/>
              </a:ext>
            </a:extLst>
          </p:cNvPr>
          <p:cNvSpPr txBox="1"/>
          <p:nvPr/>
        </p:nvSpPr>
        <p:spPr>
          <a:xfrm>
            <a:off x="7593150" y="488160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|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B30BCA-7AFC-5540-9376-403B97A7AB33}"/>
              </a:ext>
            </a:extLst>
          </p:cNvPr>
          <p:cNvSpPr txBox="1"/>
          <p:nvPr/>
        </p:nvSpPr>
        <p:spPr>
          <a:xfrm>
            <a:off x="9116730" y="489179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|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C1B80B-4C8E-7E42-9763-70D13D26302F}"/>
              </a:ext>
            </a:extLst>
          </p:cNvPr>
          <p:cNvSpPr txBox="1"/>
          <p:nvPr/>
        </p:nvSpPr>
        <p:spPr>
          <a:xfrm>
            <a:off x="563947" y="6160388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50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B3EE3E-F782-BE42-B026-DA83E592B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107" y="5355286"/>
            <a:ext cx="152400" cy="10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683179-1544-39C8-3503-5D5362C75823}"/>
              </a:ext>
            </a:extLst>
          </p:cNvPr>
          <p:cNvSpPr txBox="1"/>
          <p:nvPr/>
        </p:nvSpPr>
        <p:spPr>
          <a:xfrm>
            <a:off x="7726273" y="76030"/>
            <a:ext cx="4202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thermally induced, steel</a:t>
            </a:r>
          </a:p>
        </p:txBody>
      </p:sp>
    </p:spTree>
    <p:extLst>
      <p:ext uri="{BB962C8B-B14F-4D97-AF65-F5344CB8AC3E}">
        <p14:creationId xmlns:p14="http://schemas.microsoft.com/office/powerpoint/2010/main" val="377435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42DDA4-9515-E148-B5D8-845B3486EB9A}"/>
              </a:ext>
            </a:extLst>
          </p:cNvPr>
          <p:cNvSpPr txBox="1"/>
          <p:nvPr/>
        </p:nvSpPr>
        <p:spPr>
          <a:xfrm>
            <a:off x="191344" y="260648"/>
            <a:ext cx="8773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one condition for </a:t>
            </a:r>
            <a:r>
              <a:rPr lang="en-US" sz="44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diffusionless</a:t>
            </a:r>
            <a:r>
              <a: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growth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745D76-3906-434E-B144-76A3586E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93" y="4291498"/>
            <a:ext cx="6070600" cy="53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D5C5D6-510B-1F41-AD2E-028EC6A2D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49" y="5258506"/>
            <a:ext cx="5803900" cy="469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6D8ED1-3BF9-6042-8C4C-8956E4C27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964" y="6072533"/>
            <a:ext cx="4927600" cy="533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1DE6CA-86AB-CD07-9B7B-6635919A5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693" y="1345725"/>
            <a:ext cx="3320512" cy="244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50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7E4576-DB00-03F3-5250-F17BD82EB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15" y="647321"/>
            <a:ext cx="41656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737938-C4C0-3DF2-E581-D3373D573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960" y="1394157"/>
            <a:ext cx="1854200" cy="33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574272-CD6B-1874-DCD5-04B6882C9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260" y="2245910"/>
            <a:ext cx="6819900" cy="102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CC5BC8-04E4-F832-D34D-49D92485B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476" y="3689776"/>
            <a:ext cx="3467100" cy="41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463A7E-C87E-57FF-47B6-72016728A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960" y="3727876"/>
            <a:ext cx="2032000" cy="342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407CF2-99EA-1E65-B27D-FBDE41D4C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411" y="5403423"/>
            <a:ext cx="8615149" cy="8946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B023DA-DE81-A22B-DF9B-50211670F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6960" y="4483100"/>
            <a:ext cx="72644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7CF42-964C-07E6-F089-FDA93552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517636" y="2766218"/>
            <a:ext cx="3418490" cy="1325563"/>
          </a:xfrm>
        </p:spPr>
        <p:txBody>
          <a:bodyPr/>
          <a:lstStyle/>
          <a:p>
            <a:r>
              <a:rPr lang="en-US" dirty="0"/>
              <a:t>martensite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F2FFB614-BA09-BD63-87CE-F00EE116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47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E83FA1-C10B-A82C-C446-808130A09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093" y="112578"/>
            <a:ext cx="6003851" cy="750682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Definition of a phase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493D6-D852-AC64-93CE-4DD3456E5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07" b="22983"/>
          <a:stretch/>
        </p:blipFill>
        <p:spPr>
          <a:xfrm>
            <a:off x="4208880" y="487919"/>
            <a:ext cx="8288546" cy="6370081"/>
          </a:xfrm>
          <a:prstGeom prst="rect">
            <a:avLst/>
          </a:prstGeom>
        </p:spPr>
      </p:pic>
      <p:pic>
        <p:nvPicPr>
          <p:cNvPr id="4" name="Picture 3" descr="A trophy on a table&#10;&#10;Description automatically generated">
            <a:extLst>
              <a:ext uri="{FF2B5EF4-FFF2-40B4-BE49-F238E27FC236}">
                <a16:creationId xmlns:a16="http://schemas.microsoft.com/office/drawing/2014/main" id="{F01B117C-DD1E-7F31-1CE6-D830C3B139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639" y="1132702"/>
            <a:ext cx="2836301" cy="54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68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D20D2-F363-E34C-B52D-64774A195C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747" y="177419"/>
            <a:ext cx="11401187" cy="3643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010979-6427-EF4C-88D9-57F37D742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5085184"/>
            <a:ext cx="1947124" cy="1308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2606B-6984-6E6C-E02A-35BC5D76E135}"/>
              </a:ext>
            </a:extLst>
          </p:cNvPr>
          <p:cNvSpPr txBox="1"/>
          <p:nvPr/>
        </p:nvSpPr>
        <p:spPr>
          <a:xfrm>
            <a:off x="2091559" y="5446908"/>
            <a:ext cx="4428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IPS: invariant-plane strain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0372BA4-A03E-2044-A5E8-2F0B70218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0964" y="1992148"/>
            <a:ext cx="4164115" cy="4149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3AF202-5B1A-3740-88BD-1A46E10979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62" b="2657"/>
          <a:stretch/>
        </p:blipFill>
        <p:spPr>
          <a:xfrm>
            <a:off x="402973" y="575961"/>
            <a:ext cx="6052418" cy="4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80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0372BA4-A03E-2044-A5E8-2F0B70218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7028" y="3930554"/>
            <a:ext cx="2533699" cy="2524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3AF202-5B1A-3740-88BD-1A46E1097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73" y="575961"/>
            <a:ext cx="65405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31811-545E-2244-A087-28C557995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6484" y="402926"/>
            <a:ext cx="2273300" cy="838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B712BB-10B0-275C-47EC-82315828CA78}"/>
              </a:ext>
            </a:extLst>
          </p:cNvPr>
          <p:cNvGrpSpPr/>
          <p:nvPr/>
        </p:nvGrpSpPr>
        <p:grpSpPr>
          <a:xfrm>
            <a:off x="1703252" y="5094069"/>
            <a:ext cx="4470408" cy="1435419"/>
            <a:chOff x="1703252" y="4507213"/>
            <a:chExt cx="4470408" cy="1435419"/>
          </a:xfrm>
        </p:grpSpPr>
        <p:sp>
          <p:nvSpPr>
            <p:cNvPr id="69635" name="Oval 6"/>
            <p:cNvSpPr>
              <a:spLocks noChangeArrowheads="1"/>
            </p:cNvSpPr>
            <p:nvPr/>
          </p:nvSpPr>
          <p:spPr bwMode="auto">
            <a:xfrm>
              <a:off x="2616072" y="4588174"/>
              <a:ext cx="3508375" cy="438151"/>
            </a:xfrm>
            <a:prstGeom prst="ellipse">
              <a:avLst/>
            </a:prstGeom>
            <a:solidFill>
              <a:srgbClr val="FF0000"/>
            </a:solidFill>
            <a:ln w="49276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grpSp>
          <p:nvGrpSpPr>
            <p:cNvPr id="69636" name="Group 7"/>
            <p:cNvGrpSpPr>
              <a:grpSpLocks/>
            </p:cNvGrpSpPr>
            <p:nvPr/>
          </p:nvGrpSpPr>
          <p:grpSpPr bwMode="auto">
            <a:xfrm>
              <a:off x="2631947" y="5318423"/>
              <a:ext cx="3541713" cy="161926"/>
              <a:chOff x="1028" y="2884"/>
              <a:chExt cx="2231" cy="102"/>
            </a:xfrm>
          </p:grpSpPr>
          <p:sp>
            <p:nvSpPr>
              <p:cNvPr id="69658" name="Line 8"/>
              <p:cNvSpPr>
                <a:spLocks noChangeShapeType="1"/>
              </p:cNvSpPr>
              <p:nvPr/>
            </p:nvSpPr>
            <p:spPr bwMode="auto">
              <a:xfrm>
                <a:off x="1151" y="2935"/>
                <a:ext cx="1985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9" name="Freeform 9"/>
              <p:cNvSpPr>
                <a:spLocks/>
              </p:cNvSpPr>
              <p:nvPr/>
            </p:nvSpPr>
            <p:spPr bwMode="auto">
              <a:xfrm>
                <a:off x="1028" y="2884"/>
                <a:ext cx="123" cy="102"/>
              </a:xfrm>
              <a:custGeom>
                <a:avLst/>
                <a:gdLst>
                  <a:gd name="T0" fmla="*/ 123 w 123"/>
                  <a:gd name="T1" fmla="*/ 51 h 102"/>
                  <a:gd name="T2" fmla="*/ 123 w 123"/>
                  <a:gd name="T3" fmla="*/ 0 h 102"/>
                  <a:gd name="T4" fmla="*/ 0 w 123"/>
                  <a:gd name="T5" fmla="*/ 51 h 102"/>
                  <a:gd name="T6" fmla="*/ 123 w 123"/>
                  <a:gd name="T7" fmla="*/ 102 h 102"/>
                  <a:gd name="T8" fmla="*/ 123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123" y="51"/>
                    </a:moveTo>
                    <a:lnTo>
                      <a:pt x="123" y="0"/>
                    </a:lnTo>
                    <a:lnTo>
                      <a:pt x="0" y="51"/>
                    </a:lnTo>
                    <a:lnTo>
                      <a:pt x="123" y="102"/>
                    </a:lnTo>
                    <a:lnTo>
                      <a:pt x="123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60" name="Freeform 10"/>
              <p:cNvSpPr>
                <a:spLocks/>
              </p:cNvSpPr>
              <p:nvPr/>
            </p:nvSpPr>
            <p:spPr bwMode="auto">
              <a:xfrm>
                <a:off x="3136" y="2884"/>
                <a:ext cx="123" cy="102"/>
              </a:xfrm>
              <a:custGeom>
                <a:avLst/>
                <a:gdLst>
                  <a:gd name="T0" fmla="*/ 0 w 123"/>
                  <a:gd name="T1" fmla="*/ 51 h 102"/>
                  <a:gd name="T2" fmla="*/ 0 w 123"/>
                  <a:gd name="T3" fmla="*/ 102 h 102"/>
                  <a:gd name="T4" fmla="*/ 123 w 123"/>
                  <a:gd name="T5" fmla="*/ 51 h 102"/>
                  <a:gd name="T6" fmla="*/ 0 w 123"/>
                  <a:gd name="T7" fmla="*/ 0 h 102"/>
                  <a:gd name="T8" fmla="*/ 0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0" y="51"/>
                    </a:moveTo>
                    <a:lnTo>
                      <a:pt x="0" y="102"/>
                    </a:lnTo>
                    <a:lnTo>
                      <a:pt x="123" y="51"/>
                    </a:lnTo>
                    <a:lnTo>
                      <a:pt x="0" y="0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9637" name="Group 11"/>
            <p:cNvGrpSpPr>
              <a:grpSpLocks/>
            </p:cNvGrpSpPr>
            <p:nvPr/>
          </p:nvGrpSpPr>
          <p:grpSpPr bwMode="auto">
            <a:xfrm>
              <a:off x="2176331" y="4507213"/>
              <a:ext cx="163512" cy="485774"/>
              <a:chOff x="741" y="2373"/>
              <a:chExt cx="103" cy="306"/>
            </a:xfrm>
          </p:grpSpPr>
          <p:sp>
            <p:nvSpPr>
              <p:cNvPr id="69655" name="Line 12"/>
              <p:cNvSpPr>
                <a:spLocks noChangeShapeType="1"/>
              </p:cNvSpPr>
              <p:nvPr/>
            </p:nvSpPr>
            <p:spPr bwMode="auto">
              <a:xfrm>
                <a:off x="793" y="2495"/>
                <a:ext cx="1" cy="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6" name="Freeform 13"/>
              <p:cNvSpPr>
                <a:spLocks/>
              </p:cNvSpPr>
              <p:nvPr/>
            </p:nvSpPr>
            <p:spPr bwMode="auto">
              <a:xfrm>
                <a:off x="741" y="2373"/>
                <a:ext cx="103" cy="122"/>
              </a:xfrm>
              <a:custGeom>
                <a:avLst/>
                <a:gdLst>
                  <a:gd name="T0" fmla="*/ 52 w 103"/>
                  <a:gd name="T1" fmla="*/ 122 h 122"/>
                  <a:gd name="T2" fmla="*/ 103 w 103"/>
                  <a:gd name="T3" fmla="*/ 122 h 122"/>
                  <a:gd name="T4" fmla="*/ 52 w 103"/>
                  <a:gd name="T5" fmla="*/ 0 h 122"/>
                  <a:gd name="T6" fmla="*/ 0 w 103"/>
                  <a:gd name="T7" fmla="*/ 122 h 122"/>
                  <a:gd name="T8" fmla="*/ 52 w 103"/>
                  <a:gd name="T9" fmla="*/ 122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122"/>
                    </a:moveTo>
                    <a:lnTo>
                      <a:pt x="103" y="122"/>
                    </a:lnTo>
                    <a:lnTo>
                      <a:pt x="52" y="0"/>
                    </a:lnTo>
                    <a:lnTo>
                      <a:pt x="0" y="122"/>
                    </a:lnTo>
                    <a:lnTo>
                      <a:pt x="52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7" name="Freeform 14"/>
              <p:cNvSpPr>
                <a:spLocks/>
              </p:cNvSpPr>
              <p:nvPr/>
            </p:nvSpPr>
            <p:spPr bwMode="auto">
              <a:xfrm>
                <a:off x="741" y="2557"/>
                <a:ext cx="103" cy="122"/>
              </a:xfrm>
              <a:custGeom>
                <a:avLst/>
                <a:gdLst>
                  <a:gd name="T0" fmla="*/ 52 w 103"/>
                  <a:gd name="T1" fmla="*/ 0 h 122"/>
                  <a:gd name="T2" fmla="*/ 0 w 103"/>
                  <a:gd name="T3" fmla="*/ 0 h 122"/>
                  <a:gd name="T4" fmla="*/ 52 w 103"/>
                  <a:gd name="T5" fmla="*/ 122 h 122"/>
                  <a:gd name="T6" fmla="*/ 103 w 103"/>
                  <a:gd name="T7" fmla="*/ 0 h 122"/>
                  <a:gd name="T8" fmla="*/ 52 w 103"/>
                  <a:gd name="T9" fmla="*/ 0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0"/>
                    </a:moveTo>
                    <a:lnTo>
                      <a:pt x="0" y="0"/>
                    </a:lnTo>
                    <a:lnTo>
                      <a:pt x="52" y="122"/>
                    </a:lnTo>
                    <a:lnTo>
                      <a:pt x="103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372574-1903-1B4B-9BF8-9FF3BBD86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3252" y="4581128"/>
              <a:ext cx="190500" cy="2159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946453-D56F-9140-B3B9-B79B88F38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01204" y="5726732"/>
              <a:ext cx="203200" cy="2159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D19C036-72A0-8F49-8025-1BAF835B90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749" y="1488585"/>
            <a:ext cx="2789193" cy="27159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74468D0-0A30-F648-B469-21630B95D619}"/>
              </a:ext>
            </a:extLst>
          </p:cNvPr>
          <p:cNvSpPr txBox="1"/>
          <p:nvPr/>
        </p:nvSpPr>
        <p:spPr>
          <a:xfrm>
            <a:off x="5831875" y="5467871"/>
            <a:ext cx="5951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Calibri Light" panose="020F0302020204030204" pitchFamily="34" charset="0"/>
                <a:cs typeface="Calibri Light" panose="020F0302020204030204" pitchFamily="34" charset="0"/>
              </a:rPr>
              <a:t>Sufficient</a:t>
            </a:r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 atomic mobility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6FD1D5-C608-3348-AFEE-67C4C9D83C42}"/>
              </a:ext>
            </a:extLst>
          </p:cNvPr>
          <p:cNvSpPr txBox="1"/>
          <p:nvPr/>
        </p:nvSpPr>
        <p:spPr>
          <a:xfrm>
            <a:off x="4951510" y="977461"/>
            <a:ext cx="36615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+mj-lt"/>
              </a:rPr>
              <a:t>Reconstructive </a:t>
            </a:r>
          </a:p>
          <a:p>
            <a:r>
              <a:rPr lang="en-US" sz="4400">
                <a:latin typeface="+mj-lt"/>
              </a:rPr>
              <a:t>transformation</a:t>
            </a:r>
          </a:p>
        </p:txBody>
      </p:sp>
      <p:pic>
        <p:nvPicPr>
          <p:cNvPr id="5" name="Picture 4" descr="A picture containing cup, indoor, glass, plastic&#10;&#10;Description automatically generated">
            <a:extLst>
              <a:ext uri="{FF2B5EF4-FFF2-40B4-BE49-F238E27FC236}">
                <a16:creationId xmlns:a16="http://schemas.microsoft.com/office/drawing/2014/main" id="{56FC3A83-2FBE-C458-8901-198516C9D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438" y="1411942"/>
            <a:ext cx="2552914" cy="3841376"/>
          </a:xfrm>
          <a:prstGeom prst="rect">
            <a:avLst/>
          </a:prstGeom>
        </p:spPr>
      </p:pic>
      <p:pic>
        <p:nvPicPr>
          <p:cNvPr id="6" name="My Movie 41" descr="My Movie 41">
            <a:hlinkClick r:id="" action="ppaction://media"/>
            <a:extLst>
              <a:ext uri="{FF2B5EF4-FFF2-40B4-BE49-F238E27FC236}">
                <a16:creationId xmlns:a16="http://schemas.microsoft.com/office/drawing/2014/main" id="{FE6BF750-C09F-3EE4-F065-A9603A7705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469" t="1010" r="58213" b="3704"/>
          <a:stretch/>
        </p:blipFill>
        <p:spPr>
          <a:xfrm>
            <a:off x="295836" y="159124"/>
            <a:ext cx="4064004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1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322B-1489-B87E-3347-F5941EB7A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Phenomenological interpretation of reconstructive transformation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E21711C-7BEB-7F55-68F4-AB273A533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94" y="2393576"/>
            <a:ext cx="11362887" cy="352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56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eaf&#10;&#10;Description automatically generated with low confidence">
            <a:extLst>
              <a:ext uri="{FF2B5EF4-FFF2-40B4-BE49-F238E27FC236}">
                <a16:creationId xmlns:a16="http://schemas.microsoft.com/office/drawing/2014/main" id="{60546FCB-5E23-DA3B-DE70-26F93C3F7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4258" y="239884"/>
            <a:ext cx="8148918" cy="63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05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E83FA1-C10B-A82C-C446-808130A09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779" y="195157"/>
            <a:ext cx="7698172" cy="750682"/>
          </a:xfrm>
        </p:spPr>
        <p:txBody>
          <a:bodyPr>
            <a:normAutofit fontScale="90000"/>
          </a:bodyPr>
          <a:lstStyle/>
          <a:p>
            <a:r>
              <a:rPr lang="en-US" dirty="0"/>
              <a:t>Transformation of a phase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5213A-E286-AF8A-6BE6-26D15A06B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1" t="31905" r="39668" b="33809"/>
          <a:stretch/>
        </p:blipFill>
        <p:spPr>
          <a:xfrm>
            <a:off x="10424994" y="68420"/>
            <a:ext cx="1584227" cy="1754837"/>
          </a:xfrm>
          <a:prstGeom prst="rect">
            <a:avLst/>
          </a:prstGeom>
        </p:spPr>
      </p:pic>
      <p:pic>
        <p:nvPicPr>
          <p:cNvPr id="2" name="Picture 2" descr="3">
            <a:extLst>
              <a:ext uri="{FF2B5EF4-FFF2-40B4-BE49-F238E27FC236}">
                <a16:creationId xmlns:a16="http://schemas.microsoft.com/office/drawing/2014/main" id="{A3504B08-855C-FDC7-0D3F-98AAE285C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685" y="1064525"/>
            <a:ext cx="4062273" cy="540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6">
            <a:extLst>
              <a:ext uri="{FF2B5EF4-FFF2-40B4-BE49-F238E27FC236}">
                <a16:creationId xmlns:a16="http://schemas.microsoft.com/office/drawing/2014/main" id="{153E1E77-B4BC-581F-9B7A-22DFA7443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9263" y="1536984"/>
            <a:ext cx="5551343" cy="363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3A68B-738A-8ABD-4B8B-816AA4EDF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951" y="5232816"/>
            <a:ext cx="2095500" cy="158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235A7-2C74-6BA6-060B-8B8D027F7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79" y="5175817"/>
            <a:ext cx="1782499" cy="1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48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0E83FA1-C10B-A82C-C446-808130A09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779" y="195157"/>
            <a:ext cx="7698172" cy="750682"/>
          </a:xfrm>
        </p:spPr>
        <p:txBody>
          <a:bodyPr>
            <a:normAutofit fontScale="90000"/>
          </a:bodyPr>
          <a:lstStyle/>
          <a:p>
            <a:r>
              <a:rPr lang="en-US" dirty="0"/>
              <a:t>Transformation of a phase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3D69C2-6181-E7A3-5A41-B484C8D3617D}"/>
              </a:ext>
            </a:extLst>
          </p:cNvPr>
          <p:cNvGrpSpPr/>
          <p:nvPr/>
        </p:nvGrpSpPr>
        <p:grpSpPr>
          <a:xfrm>
            <a:off x="4471955" y="1042761"/>
            <a:ext cx="6817991" cy="5620082"/>
            <a:chOff x="5163671" y="1101830"/>
            <a:chExt cx="6817991" cy="56200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0B7355-D2F3-3E4C-8845-989DC184E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3671" y="1101830"/>
              <a:ext cx="4047235" cy="500242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89FB8A-8AED-A643-5B15-ABE6D5639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21958" y="3053443"/>
              <a:ext cx="2604178" cy="323625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AAEBCF-246A-E0FF-6B6E-51A328731C47}"/>
                </a:ext>
              </a:extLst>
            </p:cNvPr>
            <p:cNvSpPr txBox="1"/>
            <p:nvPr/>
          </p:nvSpPr>
          <p:spPr>
            <a:xfrm>
              <a:off x="9210906" y="1101830"/>
              <a:ext cx="27152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magnetic fields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0FA8E1-3DA1-7515-A4E7-A9730A8B70C7}"/>
                </a:ext>
              </a:extLst>
            </p:cNvPr>
            <p:cNvSpPr txBox="1"/>
            <p:nvPr/>
          </p:nvSpPr>
          <p:spPr>
            <a:xfrm>
              <a:off x="9266432" y="1976225"/>
              <a:ext cx="27152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field measured in </a:t>
              </a:r>
              <a:r>
                <a:rPr lang="en-US" sz="2800" dirty="0" err="1"/>
                <a:t>Teslas</a:t>
              </a:r>
              <a:endParaRPr lang="en-US" sz="2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348FBE-716D-8E84-11F7-03FBE41A8C6D}"/>
                </a:ext>
              </a:extLst>
            </p:cNvPr>
            <p:cNvSpPr txBox="1"/>
            <p:nvPr/>
          </p:nvSpPr>
          <p:spPr>
            <a:xfrm>
              <a:off x="10699964" y="6289702"/>
              <a:ext cx="1281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Nikola Tesla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E1EEDE-4F59-0E4F-ED93-F6406D84A0BE}"/>
                </a:ext>
              </a:extLst>
            </p:cNvPr>
            <p:cNvSpPr txBox="1"/>
            <p:nvPr/>
          </p:nvSpPr>
          <p:spPr>
            <a:xfrm>
              <a:off x="5537593" y="6260247"/>
              <a:ext cx="3673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QMUL-SEMS laboratory 136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F72EE8-8324-BC64-578F-7208C7C171E9}"/>
              </a:ext>
            </a:extLst>
          </p:cNvPr>
          <p:cNvSpPr txBox="1"/>
          <p:nvPr/>
        </p:nvSpPr>
        <p:spPr>
          <a:xfrm>
            <a:off x="622631" y="1627536"/>
            <a:ext cx="30705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field strength at  Earth's magnetic equator is 0.0000305 Tesla.</a:t>
            </a:r>
          </a:p>
          <a:p>
            <a:endParaRPr lang="en-GB" sz="2800" dirty="0"/>
          </a:p>
          <a:p>
            <a:r>
              <a:rPr lang="en-GB" sz="2800" dirty="0"/>
              <a:t>We can do experiments using 10 Tesla.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709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A1864-67A2-23DD-D1B9-3AAF90E2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57" y="308758"/>
            <a:ext cx="10515600" cy="5474525"/>
          </a:xfrm>
        </p:spPr>
        <p:txBody>
          <a:bodyPr>
            <a:normAutofit/>
          </a:bodyPr>
          <a:lstStyle/>
          <a:p>
            <a:r>
              <a:rPr lang="en-US" sz="4800" dirty="0"/>
              <a:t>Why does a change in temperature sometimes cause a change in phase?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Why … change in magnetic field …</a:t>
            </a:r>
          </a:p>
        </p:txBody>
      </p:sp>
    </p:spTree>
    <p:extLst>
      <p:ext uri="{BB962C8B-B14F-4D97-AF65-F5344CB8AC3E}">
        <p14:creationId xmlns:p14="http://schemas.microsoft.com/office/powerpoint/2010/main" val="437470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BC3B11BD-F79A-0B62-8934-AB3ACDBFFF53}"/>
              </a:ext>
            </a:extLst>
          </p:cNvPr>
          <p:cNvSpPr txBox="1">
            <a:spLocks/>
          </p:cNvSpPr>
          <p:nvPr/>
        </p:nvSpPr>
        <p:spPr>
          <a:xfrm>
            <a:off x="182779" y="195157"/>
            <a:ext cx="10813772" cy="75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to detect change in phase: one method, diffraction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747E00F-25D1-592C-1446-59A6D02B8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99" t="10216" r="10967" b="44243"/>
          <a:stretch/>
        </p:blipFill>
        <p:spPr>
          <a:xfrm>
            <a:off x="7545074" y="2280063"/>
            <a:ext cx="4535654" cy="29094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985A884-1738-1414-79A0-1496909B21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387" t="33247" r="20153" b="20973"/>
          <a:stretch/>
        </p:blipFill>
        <p:spPr>
          <a:xfrm>
            <a:off x="914400" y="1460912"/>
            <a:ext cx="5181600" cy="4755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85E258-1057-E84D-B0FF-F468F2F2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78" y="770986"/>
            <a:ext cx="3428886" cy="31788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BE4207-6DAC-134C-9D8B-FB47689653CC}"/>
              </a:ext>
            </a:extLst>
          </p:cNvPr>
          <p:cNvSpPr txBox="1"/>
          <p:nvPr/>
        </p:nvSpPr>
        <p:spPr>
          <a:xfrm>
            <a:off x="2070494" y="122913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crystalline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0D2FE1-0E28-A34A-8450-2295C82F5306}"/>
              </a:ext>
            </a:extLst>
          </p:cNvPr>
          <p:cNvSpPr txBox="1"/>
          <p:nvPr/>
        </p:nvSpPr>
        <p:spPr>
          <a:xfrm>
            <a:off x="7895889" y="6307389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amorphous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6137B7-AB2F-F969-4C27-CBFF78112B13}"/>
              </a:ext>
            </a:extLst>
          </p:cNvPr>
          <p:cNvGrpSpPr/>
          <p:nvPr/>
        </p:nvGrpSpPr>
        <p:grpSpPr>
          <a:xfrm>
            <a:off x="6221995" y="240383"/>
            <a:ext cx="4834888" cy="6090063"/>
            <a:chOff x="6221995" y="240383"/>
            <a:chExt cx="4834888" cy="60900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6C340D-AB53-C44A-B3E1-DB1DC163C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7849" y="3339100"/>
              <a:ext cx="3705697" cy="29913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A85EDF-B2D7-504C-9096-D1D3AE194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37011" y="836713"/>
              <a:ext cx="3281962" cy="22638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356949-C76B-2745-9B67-0D2D89D1D0E6}"/>
                </a:ext>
              </a:extLst>
            </p:cNvPr>
            <p:cNvSpPr txBox="1"/>
            <p:nvPr/>
          </p:nvSpPr>
          <p:spPr>
            <a:xfrm>
              <a:off x="6221995" y="240383"/>
              <a:ext cx="4834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cristobalite (SiO</a:t>
              </a:r>
              <a:r>
                <a:rPr lang="en-US" sz="2800" baseline="-25000" dirty="0"/>
                <a:t>2</a:t>
              </a:r>
              <a:r>
                <a:rPr lang="en-US" sz="2800" dirty="0"/>
                <a:t>) from glassy magma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0905F43-A026-514B-BB4A-79FBB5F80A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463" y="4143027"/>
            <a:ext cx="2780815" cy="2425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BC3B11BD-F79A-0B62-8934-AB3ACDBFFF53}"/>
              </a:ext>
            </a:extLst>
          </p:cNvPr>
          <p:cNvSpPr txBox="1">
            <a:spLocks/>
          </p:cNvSpPr>
          <p:nvPr/>
        </p:nvSpPr>
        <p:spPr>
          <a:xfrm>
            <a:off x="182779" y="195157"/>
            <a:ext cx="10813772" cy="75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Bragg equation: constructive interference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985A884-1738-1414-79A0-1496909B2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387" t="33247" r="20153" b="20973"/>
          <a:stretch/>
        </p:blipFill>
        <p:spPr>
          <a:xfrm>
            <a:off x="470903" y="2108612"/>
            <a:ext cx="3960393" cy="3634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9F819-FCA4-77D5-63E9-B43574DC5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200" y="4167605"/>
            <a:ext cx="3060700" cy="43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D2ABD7-0219-96D6-4852-F0F3F409D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200" y="4791075"/>
            <a:ext cx="2222500" cy="419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472BD4-E2E7-9780-31D9-4C977D0CB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6774" y="2505075"/>
            <a:ext cx="477378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37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06AF5DC-C9EF-D089-B3D7-19DFB64AB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5" y="221456"/>
            <a:ext cx="8553450" cy="6415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1674ED-F5F6-64A5-43DF-ADA8F8106EFA}"/>
              </a:ext>
            </a:extLst>
          </p:cNvPr>
          <p:cNvSpPr txBox="1"/>
          <p:nvPr/>
        </p:nvSpPr>
        <p:spPr>
          <a:xfrm>
            <a:off x="9753599" y="333375"/>
            <a:ext cx="2200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Desktop X-ray diffraction equipment</a:t>
            </a:r>
          </a:p>
        </p:txBody>
      </p:sp>
      <p:pic>
        <p:nvPicPr>
          <p:cNvPr id="10" name="Picture 9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A08BD669-B35F-B46A-8C1C-014A7FF57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0050" y="3305174"/>
            <a:ext cx="2806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32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67305-67DE-DD89-78BD-F0D805F76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Shielding</a:t>
            </a:r>
          </a:p>
        </p:txBody>
      </p:sp>
      <p:pic>
        <p:nvPicPr>
          <p:cNvPr id="5" name="Picture 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8511B80C-802F-71FE-F90A-D62A3E1D2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76200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17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D72901C-450C-9560-E71E-A7269E203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" y="117872"/>
            <a:ext cx="4088523" cy="306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15B315-A213-9FBA-E455-6603407A33AB}"/>
              </a:ext>
            </a:extLst>
          </p:cNvPr>
          <p:cNvSpPr txBox="1"/>
          <p:nvPr/>
        </p:nvSpPr>
        <p:spPr>
          <a:xfrm>
            <a:off x="956004" y="3673737"/>
            <a:ext cx="250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X-ray diffraction</a:t>
            </a:r>
          </a:p>
        </p:txBody>
      </p:sp>
      <p:pic>
        <p:nvPicPr>
          <p:cNvPr id="2" name="Picture 1" descr="A picture containing wall, indoor, cluttered&#10;&#10;Description automatically generated">
            <a:extLst>
              <a:ext uri="{FF2B5EF4-FFF2-40B4-BE49-F238E27FC236}">
                <a16:creationId xmlns:a16="http://schemas.microsoft.com/office/drawing/2014/main" id="{7BD29EC1-D71C-9A1D-E844-E0CC7F06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031" y="1079513"/>
            <a:ext cx="7415044" cy="556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06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66F0-6BB8-A3E4-CE77-AF8DB9E6A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47449" y="3213793"/>
            <a:ext cx="4582757" cy="430413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European synchrotron facility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11E35-2B51-2BC0-404F-E28F45B08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2623" y="470719"/>
            <a:ext cx="9185447" cy="6022156"/>
          </a:xfrm>
          <a:prstGeom prst="rect">
            <a:avLst/>
          </a:prstGeom>
        </p:spPr>
      </p:pic>
      <p:pic>
        <p:nvPicPr>
          <p:cNvPr id="3" name="Picture 2" descr="A picture containing indoor, person, preparing, miller&#10;&#10;Description automatically generated">
            <a:extLst>
              <a:ext uri="{FF2B5EF4-FFF2-40B4-BE49-F238E27FC236}">
                <a16:creationId xmlns:a16="http://schemas.microsoft.com/office/drawing/2014/main" id="{F75BBCD6-3AE2-63D0-6140-320CBB6FF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4" y="192044"/>
            <a:ext cx="4887348" cy="36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0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F378CEF-3CED-B2D9-3099-20731A545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2039" r="74153" b="19843"/>
          <a:stretch/>
        </p:blipFill>
        <p:spPr>
          <a:xfrm>
            <a:off x="46435" y="182880"/>
            <a:ext cx="3139217" cy="655140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F795919-465D-2E10-DCE2-A41E3E984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42039" r="40274" b="19843"/>
          <a:stretch/>
        </p:blipFill>
        <p:spPr>
          <a:xfrm>
            <a:off x="46435" y="182880"/>
            <a:ext cx="7254017" cy="6551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E23ADA-A0E3-F13C-3515-60728B018BD8}"/>
              </a:ext>
            </a:extLst>
          </p:cNvPr>
          <p:cNvSpPr txBox="1"/>
          <p:nvPr/>
        </p:nvSpPr>
        <p:spPr>
          <a:xfrm>
            <a:off x="9497961" y="21827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D28D6E-5F11-8376-C975-7168639275FE}"/>
              </a:ext>
            </a:extLst>
          </p:cNvPr>
          <p:cNvSpPr txBox="1"/>
          <p:nvPr/>
        </p:nvSpPr>
        <p:spPr>
          <a:xfrm rot="16200000">
            <a:off x="1320625" y="3508195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Symmetrical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E7059C-C695-5483-0DFE-C59FFD5AB8C1}"/>
              </a:ext>
            </a:extLst>
          </p:cNvPr>
          <p:cNvGrpSpPr/>
          <p:nvPr/>
        </p:nvGrpSpPr>
        <p:grpSpPr>
          <a:xfrm>
            <a:off x="46435" y="182880"/>
            <a:ext cx="5203991" cy="6551407"/>
            <a:chOff x="46435" y="182880"/>
            <a:chExt cx="5203991" cy="655140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5130F6A-3EA5-5B33-2375-998415A1E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42039" r="57152" b="19843"/>
            <a:stretch/>
          </p:blipFill>
          <p:spPr>
            <a:xfrm>
              <a:off x="46435" y="182880"/>
              <a:ext cx="5203991" cy="655140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7C87D6-3F42-E6B1-E008-2939908BC86B}"/>
                </a:ext>
              </a:extLst>
            </p:cNvPr>
            <p:cNvSpPr txBox="1"/>
            <p:nvPr/>
          </p:nvSpPr>
          <p:spPr>
            <a:xfrm rot="16200000">
              <a:off x="3247706" y="3508194"/>
              <a:ext cx="17299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Symmetrical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0E47E0-6134-32F7-C037-18B65C7BFCBA}"/>
              </a:ext>
            </a:extLst>
          </p:cNvPr>
          <p:cNvGrpSpPr/>
          <p:nvPr/>
        </p:nvGrpSpPr>
        <p:grpSpPr>
          <a:xfrm>
            <a:off x="46435" y="182880"/>
            <a:ext cx="9775294" cy="6551407"/>
            <a:chOff x="46435" y="182880"/>
            <a:chExt cx="9775294" cy="6551407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F3C3359-80C2-6E4A-EDD5-B49BEF610A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42039" r="19515" b="19843"/>
            <a:stretch/>
          </p:blipFill>
          <p:spPr>
            <a:xfrm>
              <a:off x="46435" y="182880"/>
              <a:ext cx="9775294" cy="65514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D5D96A-DF17-754E-C29F-9ED696366711}"/>
                </a:ext>
              </a:extLst>
            </p:cNvPr>
            <p:cNvSpPr txBox="1"/>
            <p:nvPr/>
          </p:nvSpPr>
          <p:spPr>
            <a:xfrm rot="16200000">
              <a:off x="7210497" y="3508193"/>
              <a:ext cx="2239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Not symmetrical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10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7406-5294-EA4E-BD5C-383CF7C2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16" y="163757"/>
            <a:ext cx="5195201" cy="553999"/>
          </a:xfrm>
        </p:spPr>
        <p:txBody>
          <a:bodyPr>
            <a:normAutofit fontScale="90000"/>
          </a:bodyPr>
          <a:lstStyle/>
          <a:p>
            <a:r>
              <a:rPr lang="en-US" dirty="0"/>
              <a:t>Real-time sequence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64D7F0-9535-1343-8187-7769D28047C8}"/>
              </a:ext>
            </a:extLst>
          </p:cNvPr>
          <p:cNvGrpSpPr/>
          <p:nvPr/>
        </p:nvGrpSpPr>
        <p:grpSpPr>
          <a:xfrm>
            <a:off x="153394" y="728266"/>
            <a:ext cx="5465324" cy="4731294"/>
            <a:chOff x="580276" y="1499858"/>
            <a:chExt cx="5717572" cy="4743816"/>
          </a:xfrm>
        </p:grpSpPr>
        <p:pic>
          <p:nvPicPr>
            <p:cNvPr id="4" name="Aus1_300_0" descr="Aus1_300_0">
              <a:hlinkClick r:id="" action="ppaction://media"/>
              <a:extLst>
                <a:ext uri="{FF2B5EF4-FFF2-40B4-BE49-F238E27FC236}">
                  <a16:creationId xmlns:a16="http://schemas.microsoft.com/office/drawing/2014/main" id="{EE19B7AF-77EA-E243-B352-DA3415B6307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26351" r="30954" b="6917"/>
            <a:stretch/>
          </p:blipFill>
          <p:spPr>
            <a:xfrm>
              <a:off x="1252883" y="1499858"/>
              <a:ext cx="5044965" cy="402861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4E3978-AE4C-994D-878C-18258DFE75E1}"/>
                </a:ext>
              </a:extLst>
            </p:cNvPr>
            <p:cNvSpPr txBox="1"/>
            <p:nvPr/>
          </p:nvSpPr>
          <p:spPr>
            <a:xfrm>
              <a:off x="1840957" y="5597343"/>
              <a:ext cx="38688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Diffraction angle 2</a:t>
              </a:r>
              <a:r>
                <a:rPr lang="el-GR" sz="3600" dirty="0"/>
                <a:t>θ</a:t>
              </a:r>
              <a:endParaRPr lang="en-US" sz="3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466A87-906F-D647-84A2-04F4B350384D}"/>
                </a:ext>
              </a:extLst>
            </p:cNvPr>
            <p:cNvSpPr txBox="1"/>
            <p:nvPr/>
          </p:nvSpPr>
          <p:spPr>
            <a:xfrm rot="16200000">
              <a:off x="-1005" y="3492826"/>
              <a:ext cx="1808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Intensity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A35C29A-5046-C449-BE32-9F14D5A54363}"/>
              </a:ext>
            </a:extLst>
          </p:cNvPr>
          <p:cNvSpPr txBox="1"/>
          <p:nvPr/>
        </p:nvSpPr>
        <p:spPr>
          <a:xfrm>
            <a:off x="76777" y="6140244"/>
            <a:ext cx="626148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H. J. Stone, M. J. Peet, H. K. D. H. Bhadeshia, P. J. Withers, S. S. Babu, E. D. Specht</a:t>
            </a:r>
          </a:p>
          <a:p>
            <a:r>
              <a:rPr lang="en-GB" sz="1400">
                <a:latin typeface="+mj-lt"/>
              </a:rPr>
              <a:t>Proc. of the Royal Society A</a:t>
            </a:r>
            <a:r>
              <a:rPr lang="en-GB" sz="1400" i="1">
                <a:latin typeface="+mj-lt"/>
              </a:rPr>
              <a:t>,</a:t>
            </a:r>
            <a:r>
              <a:rPr lang="en-GB" sz="1400">
                <a:latin typeface="+mj-lt"/>
              </a:rPr>
              <a:t> 464 (2008) 1009-1027</a:t>
            </a:r>
            <a:endParaRPr lang="en-GB" sz="1400" i="0">
              <a:solidFill>
                <a:srgbClr val="333333"/>
              </a:solidFill>
              <a:effectLst/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5EDF6C-EAB3-6C44-865F-1160FDF24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611" y="2230375"/>
            <a:ext cx="5484684" cy="40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52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57DE7-2701-0EB6-B1FA-576B1E1BE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orthogonal axes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F64CC-5E72-2245-30DF-9EF5CFF8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01" y="1690687"/>
            <a:ext cx="10119198" cy="4895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058975-60B4-DA92-158B-DDC3FF96E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142" y="822569"/>
            <a:ext cx="3822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21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712AF-8297-45AE-E0C7-7DE05CF5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11" y="230655"/>
            <a:ext cx="10515600" cy="603063"/>
          </a:xfrm>
        </p:spPr>
        <p:txBody>
          <a:bodyPr>
            <a:normAutofit fontScale="90000"/>
          </a:bodyPr>
          <a:lstStyle/>
          <a:p>
            <a:r>
              <a:rPr lang="en-US" dirty="0"/>
              <a:t>Barium titanate</a:t>
            </a:r>
          </a:p>
        </p:txBody>
      </p:sp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861ACF47-23DA-BF66-E2DF-5AED8559A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03" y="1696895"/>
            <a:ext cx="4309451" cy="386745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806601-6E1B-5614-CC2F-D6A5AFB87D3A}"/>
              </a:ext>
            </a:extLst>
          </p:cNvPr>
          <p:cNvGrpSpPr/>
          <p:nvPr/>
        </p:nvGrpSpPr>
        <p:grpSpPr>
          <a:xfrm>
            <a:off x="3121572" y="787855"/>
            <a:ext cx="7462344" cy="5813635"/>
            <a:chOff x="3121572" y="787855"/>
            <a:chExt cx="7462344" cy="5813635"/>
          </a:xfrm>
        </p:grpSpPr>
        <p:pic>
          <p:nvPicPr>
            <p:cNvPr id="7" name="Picture 6" descr="Chart, bubble chart&#10;&#10;Description automatically generated">
              <a:extLst>
                <a:ext uri="{FF2B5EF4-FFF2-40B4-BE49-F238E27FC236}">
                  <a16:creationId xmlns:a16="http://schemas.microsoft.com/office/drawing/2014/main" id="{2481550D-E8F1-6115-86AF-022BB9C42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0213" y="787855"/>
              <a:ext cx="4143703" cy="41298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5C494D-BBDE-2AD8-9AF4-A7728D6DB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1572" y="5738313"/>
              <a:ext cx="6905416" cy="863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8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16D88DCE-64FC-3243-78CA-79BEF20DC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289" y="252247"/>
            <a:ext cx="2496417" cy="2240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67BBB4-79DC-3123-C1B9-78767E58B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5" y="2022722"/>
            <a:ext cx="6769100" cy="46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9D4485-2088-4565-7F8F-754CF2413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074" y="4333548"/>
            <a:ext cx="3949700" cy="495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0D3989-C264-9CE0-A892-53C76A52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03" y="5524501"/>
            <a:ext cx="4076700" cy="4445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C064738-B7CB-0B8B-1247-419C50382E37}"/>
              </a:ext>
            </a:extLst>
          </p:cNvPr>
          <p:cNvGrpSpPr/>
          <p:nvPr/>
        </p:nvGrpSpPr>
        <p:grpSpPr>
          <a:xfrm>
            <a:off x="7242065" y="4280039"/>
            <a:ext cx="3712999" cy="2198278"/>
            <a:chOff x="7242065" y="4280039"/>
            <a:chExt cx="3712999" cy="21982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38952C-D479-4EF0-4934-9EEA0D401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42065" y="4280039"/>
              <a:ext cx="2527300" cy="3429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6C5CAC-F7AF-BE66-55F3-0B35622E6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4164" y="5270501"/>
              <a:ext cx="3390900" cy="50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BFEB73-B436-1FC7-DD4B-FE9801C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80064" y="5970317"/>
              <a:ext cx="3175000" cy="5080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B5F93EE-4302-8FAA-4587-BC84A16DFB49}"/>
              </a:ext>
            </a:extLst>
          </p:cNvPr>
          <p:cNvSpPr txBox="1"/>
          <p:nvPr/>
        </p:nvSpPr>
        <p:spPr>
          <a:xfrm>
            <a:off x="409903" y="325821"/>
            <a:ext cx="7344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Lattice parameter of cubic form = 0.404 nm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D5E5790-896F-7A9B-A524-51F22A5D08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274" y="1041619"/>
            <a:ext cx="4813300" cy="44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81DD5E-5E04-ED64-AB81-DAF8EF9F2D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4074" y="2878330"/>
            <a:ext cx="3822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4518-A859-346C-BE92-34550D62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to glass transition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C2855-CA1A-1AB3-1E03-62F0293F3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30342" y="2538248"/>
            <a:ext cx="5000297" cy="310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CC9BF-1A37-2782-E003-99CE8EE57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62" y="1591221"/>
            <a:ext cx="7020910" cy="505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97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838E-F329-F148-87A3-44579E13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34" y="260023"/>
            <a:ext cx="10515600" cy="654378"/>
          </a:xfrm>
        </p:spPr>
        <p:txBody>
          <a:bodyPr>
            <a:normAutofit fontScale="90000"/>
          </a:bodyPr>
          <a:lstStyle/>
          <a:p>
            <a:r>
              <a:rPr lang="en-US" dirty="0"/>
              <a:t>Cubic barium titanate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25468-62F5-128A-8773-C919B0101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52" y="1080047"/>
            <a:ext cx="9483631" cy="551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01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7793F3-7BCE-9D1B-59B2-C28A9E50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03" y="1693503"/>
            <a:ext cx="3746500" cy="952500"/>
          </a:xfrm>
          <a:prstGeom prst="rect">
            <a:avLst/>
          </a:prstGeom>
        </p:spPr>
      </p:pic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50655CBC-C67B-1B09-137E-BA17AE173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348" y="1243341"/>
            <a:ext cx="3390901" cy="3379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AAF641-F283-0071-DB9E-CABCB6CDD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85" y="3181350"/>
            <a:ext cx="3733800" cy="495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BF8558-75B1-A3FF-9CF9-7701785A7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88" y="584039"/>
            <a:ext cx="9821112" cy="495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55847B-CAB9-DD6B-457B-088E6F717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985" y="4280039"/>
            <a:ext cx="3733800" cy="4953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1CBE7FC-1FA7-BB73-F01C-0F9D7E84852A}"/>
              </a:ext>
            </a:extLst>
          </p:cNvPr>
          <p:cNvGrpSpPr/>
          <p:nvPr/>
        </p:nvGrpSpPr>
        <p:grpSpPr>
          <a:xfrm>
            <a:off x="5306444" y="1958894"/>
            <a:ext cx="3175000" cy="2816445"/>
            <a:chOff x="5306444" y="1958894"/>
            <a:chExt cx="3175000" cy="28164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38952C-D479-4EF0-4934-9EEA0D401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17916" y="1958894"/>
              <a:ext cx="2527300" cy="3429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A14D5AA-7374-D295-D139-3B97A07ED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6444" y="3181349"/>
              <a:ext cx="3175000" cy="508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8DE689D-6A67-E734-F31C-42726291D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6444" y="4267339"/>
              <a:ext cx="3175000" cy="5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371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4A361-4702-8C2E-8698-3299364A3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6" y="830317"/>
            <a:ext cx="9879724" cy="57483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C01958-441D-24AA-0C2D-B7015B722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07" y="0"/>
            <a:ext cx="10515600" cy="830317"/>
          </a:xfrm>
        </p:spPr>
        <p:txBody>
          <a:bodyPr/>
          <a:lstStyle/>
          <a:p>
            <a:r>
              <a:rPr lang="en-US" dirty="0"/>
              <a:t>Tetragonal barium titanate</a:t>
            </a:r>
          </a:p>
        </p:txBody>
      </p:sp>
    </p:spTree>
    <p:extLst>
      <p:ext uri="{BB962C8B-B14F-4D97-AF65-F5344CB8AC3E}">
        <p14:creationId xmlns:p14="http://schemas.microsoft.com/office/powerpoint/2010/main" val="2617081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38BE0A85-C867-96F2-716F-0FEC7915D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04" y="986165"/>
            <a:ext cx="5760138" cy="57409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CB1EE-946A-FF24-ADC1-C416C61C9D75}"/>
              </a:ext>
            </a:extLst>
          </p:cNvPr>
          <p:cNvSpPr txBox="1"/>
          <p:nvPr/>
        </p:nvSpPr>
        <p:spPr>
          <a:xfrm>
            <a:off x="6503580" y="5923830"/>
            <a:ext cx="4858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+mj-lt"/>
              </a:rPr>
              <a:t>no 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centre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 of symmetry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EC39FD-D441-55CE-E65F-5B4300D213CC}"/>
              </a:ext>
            </a:extLst>
          </p:cNvPr>
          <p:cNvGrpSpPr/>
          <p:nvPr/>
        </p:nvGrpSpPr>
        <p:grpSpPr>
          <a:xfrm>
            <a:off x="2995673" y="287839"/>
            <a:ext cx="8923149" cy="2305595"/>
            <a:chOff x="2995673" y="287839"/>
            <a:chExt cx="8923149" cy="23055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D98C5A-7316-22A0-5E0D-176C3C256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5673" y="287839"/>
              <a:ext cx="7200900" cy="4953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95960A-6AE6-EEAB-521E-03DBD2745285}"/>
                </a:ext>
              </a:extLst>
            </p:cNvPr>
            <p:cNvSpPr txBox="1"/>
            <p:nvPr/>
          </p:nvSpPr>
          <p:spPr>
            <a:xfrm>
              <a:off x="6308542" y="1329557"/>
              <a:ext cx="35813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+mj-lt"/>
                </a:rPr>
                <a:t>ferroelectric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2EAFBE-0687-7B87-0053-4EC6FB36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63718" y="1155539"/>
              <a:ext cx="1955104" cy="143789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F51273-38F7-2781-9675-E24DB3E6DE74}"/>
              </a:ext>
            </a:extLst>
          </p:cNvPr>
          <p:cNvGrpSpPr/>
          <p:nvPr/>
        </p:nvGrpSpPr>
        <p:grpSpPr>
          <a:xfrm>
            <a:off x="6096000" y="2967757"/>
            <a:ext cx="5822822" cy="1240085"/>
            <a:chOff x="6096000" y="2967757"/>
            <a:chExt cx="5822822" cy="12400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65A9A3-1895-D4F6-81FF-CF2F0653B33A}"/>
                </a:ext>
              </a:extLst>
            </p:cNvPr>
            <p:cNvSpPr txBox="1"/>
            <p:nvPr/>
          </p:nvSpPr>
          <p:spPr>
            <a:xfrm>
              <a:off x="6096000" y="3126135"/>
              <a:ext cx="504545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dirty="0">
                  <a:latin typeface="+mj-lt"/>
                </a:rPr>
                <a:t>piezoelectric</a:t>
              </a: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3590CBC7-0A81-007C-548A-6923F6E70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85126" y="2967757"/>
              <a:ext cx="1633696" cy="124008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D54F6D-F3DD-8AF4-758D-CF57CA1319D7}"/>
              </a:ext>
            </a:extLst>
          </p:cNvPr>
          <p:cNvGrpSpPr/>
          <p:nvPr/>
        </p:nvGrpSpPr>
        <p:grpSpPr>
          <a:xfrm>
            <a:off x="6545206" y="4423034"/>
            <a:ext cx="4711375" cy="1030926"/>
            <a:chOff x="6545206" y="4423034"/>
            <a:chExt cx="4711375" cy="10309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A4167F-3FB5-70E1-B514-7A489E5316BB}"/>
                </a:ext>
              </a:extLst>
            </p:cNvPr>
            <p:cNvSpPr txBox="1"/>
            <p:nvPr/>
          </p:nvSpPr>
          <p:spPr>
            <a:xfrm>
              <a:off x="7599001" y="4423034"/>
              <a:ext cx="36575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dirty="0">
                  <a:latin typeface="+mj-lt"/>
                </a:rPr>
                <a:t>pyroelectric</a:t>
              </a:r>
            </a:p>
          </p:txBody>
        </p:sp>
        <p:pic>
          <p:nvPicPr>
            <p:cNvPr id="19" name="Picture 18" descr="A picture containing clipart, vector graphics&#10;&#10;Description automatically generated">
              <a:extLst>
                <a:ext uri="{FF2B5EF4-FFF2-40B4-BE49-F238E27FC236}">
                  <a16:creationId xmlns:a16="http://schemas.microsoft.com/office/drawing/2014/main" id="{F25DC5B0-FD75-0791-753D-EE6A91D13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45206" y="4491914"/>
              <a:ext cx="916349" cy="962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03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2029-4551-6ECB-2845-8C8E26E5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ceramic microphone, 1957, barium titanate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1A64C7C-63FB-A1AA-BD43-E33B556DC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1" t="29406" r="6749" b="23105"/>
          <a:stretch/>
        </p:blipFill>
        <p:spPr>
          <a:xfrm>
            <a:off x="3794962" y="1339960"/>
            <a:ext cx="6902265" cy="5278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62372C-8137-548E-953B-A63357060360}"/>
              </a:ext>
            </a:extLst>
          </p:cNvPr>
          <p:cNvSpPr txBox="1"/>
          <p:nvPr/>
        </p:nvSpPr>
        <p:spPr>
          <a:xfrm>
            <a:off x="338203" y="2621631"/>
            <a:ext cx="25302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convert mechanical vibrations into electrical signals</a:t>
            </a:r>
          </a:p>
        </p:txBody>
      </p:sp>
    </p:spTree>
    <p:extLst>
      <p:ext uri="{BB962C8B-B14F-4D97-AF65-F5344CB8AC3E}">
        <p14:creationId xmlns:p14="http://schemas.microsoft.com/office/powerpoint/2010/main" val="2338989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FBEEB-D955-BF62-FBD3-BA0FA7321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89" y="159881"/>
            <a:ext cx="10515600" cy="794453"/>
          </a:xfrm>
        </p:spPr>
        <p:txBody>
          <a:bodyPr/>
          <a:lstStyle/>
          <a:p>
            <a:r>
              <a:rPr lang="en-US" dirty="0"/>
              <a:t>Atomic force microscopy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37C4A-8E15-5914-D4D4-9312D52F8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3572" y="2344994"/>
            <a:ext cx="4294671" cy="346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626CD-F9D6-A1BD-D293-F0D597B51D8B}"/>
              </a:ext>
            </a:extLst>
          </p:cNvPr>
          <p:cNvSpPr txBox="1"/>
          <p:nvPr/>
        </p:nvSpPr>
        <p:spPr>
          <a:xfrm>
            <a:off x="724559" y="6287954"/>
            <a:ext cx="7241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control such tiny movements using </a:t>
            </a:r>
            <a:r>
              <a:rPr lang="en-US" sz="2400" dirty="0" err="1"/>
              <a:t>peizoelectric</a:t>
            </a:r>
            <a:r>
              <a:rPr lang="en-US" sz="2400" dirty="0"/>
              <a:t> devices </a:t>
            </a:r>
          </a:p>
        </p:txBody>
      </p:sp>
      <p:pic>
        <p:nvPicPr>
          <p:cNvPr id="8" name="Picture 7" descr="A diagram of a machine&#10;&#10;Description automatically generated">
            <a:extLst>
              <a:ext uri="{FF2B5EF4-FFF2-40B4-BE49-F238E27FC236}">
                <a16:creationId xmlns:a16="http://schemas.microsoft.com/office/drawing/2014/main" id="{BA6CC1AC-01B8-CE66-CA03-A401A5D3A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57" y="1290146"/>
            <a:ext cx="7772400" cy="489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4BD1F-E0B7-1852-084E-5399AABEC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barium titanate inside the human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D01A8-6E73-E9FE-6833-1A5B99754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12" y="2013515"/>
            <a:ext cx="6076167" cy="46378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dirty="0">
                <a:latin typeface="+mj-lt"/>
              </a:rPr>
              <a:t>can electrically stimulate tissue </a:t>
            </a:r>
          </a:p>
          <a:p>
            <a:pPr marL="0" indent="0">
              <a:buNone/>
            </a:pPr>
            <a:r>
              <a:rPr lang="en-US" sz="3200" dirty="0">
                <a:latin typeface="+mj-lt"/>
              </a:rPr>
              <a:t>without an external power source</a:t>
            </a:r>
          </a:p>
          <a:p>
            <a:pPr marL="0" indent="0">
              <a:buNone/>
            </a:pPr>
            <a:endParaRPr lang="en-US" sz="3200" dirty="0">
              <a:latin typeface="+mj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200" dirty="0">
                <a:latin typeface="+mj-lt"/>
              </a:rPr>
              <a:t>high biocompatibility (absence of inflammation or foreign body responses)</a:t>
            </a:r>
          </a:p>
          <a:p>
            <a:pPr marL="0" indent="0">
              <a:buNone/>
            </a:pPr>
            <a:endParaRPr lang="en-US" sz="3200" dirty="0">
              <a:latin typeface="+mj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200" dirty="0">
                <a:latin typeface="+mj-lt"/>
              </a:rPr>
              <a:t>However, no difference between electrically stimulated and inactive implants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67ED55-1FBB-3087-E720-39740759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7600" y="1374687"/>
            <a:ext cx="4714444" cy="502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623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9BBB4-E316-7D35-FB79-B339C28D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28" y="0"/>
            <a:ext cx="10515600" cy="1325563"/>
          </a:xfrm>
        </p:spPr>
        <p:txBody>
          <a:bodyPr/>
          <a:lstStyle/>
          <a:p>
            <a:r>
              <a:rPr lang="en-US" dirty="0"/>
              <a:t>Reversible if no damage accumulated</a:t>
            </a:r>
          </a:p>
        </p:txBody>
      </p:sp>
      <p:pic>
        <p:nvPicPr>
          <p:cNvPr id="4" name="Magnetic shape memory martensite" descr="Magnetic shape memory martensite">
            <a:hlinkClick r:id="" action="ppaction://media"/>
            <a:extLst>
              <a:ext uri="{FF2B5EF4-FFF2-40B4-BE49-F238E27FC236}">
                <a16:creationId xmlns:a16="http://schemas.microsoft.com/office/drawing/2014/main" id="{1EEBDFDB-12E9-B304-A7C9-F42B959E54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87" t="25099" r="2330" b="17826"/>
          <a:stretch/>
        </p:blipFill>
        <p:spPr>
          <a:xfrm>
            <a:off x="1204093" y="1325563"/>
            <a:ext cx="9783813" cy="43629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802EA-6219-9BD4-248A-4935D6470851}"/>
              </a:ext>
            </a:extLst>
          </p:cNvPr>
          <p:cNvSpPr txBox="1"/>
          <p:nvPr/>
        </p:nvSpPr>
        <p:spPr>
          <a:xfrm rot="5400000">
            <a:off x="8386490" y="3162947"/>
            <a:ext cx="642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magnetically-induced, Ni-24Mn-24Ga at.% 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3444-E8BD-E434-8FC6-A9445BDB3E20}"/>
              </a:ext>
            </a:extLst>
          </p:cNvPr>
          <p:cNvSpPr txBox="1"/>
          <p:nvPr/>
        </p:nvSpPr>
        <p:spPr>
          <a:xfrm rot="16200000">
            <a:off x="-1465331" y="3163319"/>
            <a:ext cx="4236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Professor Koichi Tsuchiya</a:t>
            </a:r>
          </a:p>
          <a:p>
            <a:r>
              <a:rPr lang="en-GB" dirty="0"/>
              <a:t>Toyohashi University of Technology, Japan.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408" y="1916832"/>
            <a:ext cx="8455025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23392" y="6021288"/>
            <a:ext cx="3739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latin typeface="Arial"/>
                <a:cs typeface="Arial"/>
              </a:rPr>
              <a:t>Olson and Hartman, 1982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481" y="762000"/>
            <a:ext cx="6379146" cy="54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16080" y="6237315"/>
            <a:ext cx="3739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latin typeface="Arial"/>
                <a:cs typeface="Arial"/>
              </a:rPr>
              <a:t>Olson and Hartman, 1982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839B5D-99FF-C8AB-BB94-63328BFF9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10"/>
          <a:stretch/>
        </p:blipFill>
        <p:spPr>
          <a:xfrm>
            <a:off x="7082348" y="1412908"/>
            <a:ext cx="3113353" cy="4863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078FB-9A89-D04F-A73B-55E30E5D6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538"/>
          <a:stretch/>
        </p:blipFill>
        <p:spPr>
          <a:xfrm>
            <a:off x="1996299" y="581911"/>
            <a:ext cx="2490058" cy="4863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904146-9033-B54E-A0BE-63140A2DFBC7}"/>
              </a:ext>
            </a:extLst>
          </p:cNvPr>
          <p:cNvSpPr txBox="1"/>
          <p:nvPr/>
        </p:nvSpPr>
        <p:spPr>
          <a:xfrm>
            <a:off x="1210745" y="152701"/>
            <a:ext cx="3828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anisotropic molecules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02986-485D-1B42-BAE4-43C5CA48460F}"/>
              </a:ext>
            </a:extLst>
          </p:cNvPr>
          <p:cNvSpPr txBox="1"/>
          <p:nvPr/>
        </p:nvSpPr>
        <p:spPr>
          <a:xfrm>
            <a:off x="1810524" y="5928353"/>
            <a:ext cx="3228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solid crystal, ordered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25B2D-37DE-684A-8402-1E081EF402B3}"/>
              </a:ext>
            </a:extLst>
          </p:cNvPr>
          <p:cNvSpPr txBox="1"/>
          <p:nvPr/>
        </p:nvSpPr>
        <p:spPr>
          <a:xfrm>
            <a:off x="6769565" y="198867"/>
            <a:ext cx="4436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liquid crystal, </a:t>
            </a:r>
          </a:p>
          <a:p>
            <a:r>
              <a:rPr lang="en-US" sz="3200" dirty="0"/>
              <a:t>somewhat ordered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6220DB-3D41-504C-96BC-A5D999F75ECD}"/>
              </a:ext>
            </a:extLst>
          </p:cNvPr>
          <p:cNvSpPr txBox="1"/>
          <p:nvPr/>
        </p:nvSpPr>
        <p:spPr>
          <a:xfrm>
            <a:off x="6151000" y="3013502"/>
            <a:ext cx="3408562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liquid: cannot support</a:t>
            </a:r>
          </a:p>
          <a:p>
            <a:r>
              <a:rPr lang="en-US" sz="2800" dirty="0"/>
              <a:t>shear stress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984" y="260648"/>
            <a:ext cx="46482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4" y="3733802"/>
            <a:ext cx="4778375" cy="27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35360" y="6134591"/>
            <a:ext cx="3739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latin typeface="Arial"/>
                <a:cs typeface="Arial"/>
              </a:rPr>
              <a:t>Olson and Hartman, 1982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1801905" y="408608"/>
            <a:ext cx="3294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/>
              <a:t>elegant form</a:t>
            </a:r>
          </a:p>
        </p:txBody>
      </p:sp>
      <p:pic>
        <p:nvPicPr>
          <p:cNvPr id="2" name="Picture 1" descr="p100056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367" b="-13649"/>
          <a:stretch/>
        </p:blipFill>
        <p:spPr>
          <a:xfrm>
            <a:off x="-548456" y="1219200"/>
            <a:ext cx="6526982" cy="49378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309D5F-1152-8BE4-ED7B-65BC1AD15F3A}"/>
              </a:ext>
            </a:extLst>
          </p:cNvPr>
          <p:cNvGrpSpPr/>
          <p:nvPr/>
        </p:nvGrpSpPr>
        <p:grpSpPr>
          <a:xfrm>
            <a:off x="7201448" y="571500"/>
            <a:ext cx="4085116" cy="6286500"/>
            <a:chOff x="7201448" y="571500"/>
            <a:chExt cx="4085116" cy="6286500"/>
          </a:xfrm>
        </p:grpSpPr>
        <p:pic>
          <p:nvPicPr>
            <p:cNvPr id="19459" name="Picture 5" descr="04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1448" y="571500"/>
              <a:ext cx="395605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6">
              <a:extLst>
                <a:ext uri="{FF2B5EF4-FFF2-40B4-BE49-F238E27FC236}">
                  <a16:creationId xmlns:a16="http://schemas.microsoft.com/office/drawing/2014/main" id="{1A26FC5E-C099-1C4F-A330-028F7D4D8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2035" y="6273225"/>
              <a:ext cx="329452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dirty="0"/>
                <a:t>functional form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6230723" y="190500"/>
            <a:ext cx="5441576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Anisotropy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elastic modulus / </a:t>
            </a:r>
            <a:r>
              <a:rPr lang="en-US" sz="4000" dirty="0" err="1">
                <a:latin typeface="Arial" charset="0"/>
                <a:ea typeface="ＭＳ Ｐゴシック" charset="0"/>
                <a:cs typeface="ＭＳ Ｐゴシック" charset="0"/>
              </a:rPr>
              <a:t>GPa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0" name="Picture 4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367823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2590800"/>
            <a:ext cx="374015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3276600" y="21336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Ag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8153399" y="2133600"/>
            <a:ext cx="9771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Mo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1611D-DCEF-8B4B-8D11-450E68F1E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01" y="723900"/>
            <a:ext cx="2013735" cy="18669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54C14-3AF4-C7C6-1323-16DB6F01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6" y="311338"/>
            <a:ext cx="10515600" cy="2539440"/>
          </a:xfrm>
        </p:spPr>
        <p:txBody>
          <a:bodyPr>
            <a:normAutofit/>
          </a:bodyPr>
          <a:lstStyle/>
          <a:p>
            <a:r>
              <a:rPr lang="en-US" sz="7200" dirty="0"/>
              <a:t>A transformation: change in  atomic arrangement.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8765F4-7900-1EB1-D30A-304EEF418638}"/>
              </a:ext>
            </a:extLst>
          </p:cNvPr>
          <p:cNvSpPr txBox="1"/>
          <p:nvPr/>
        </p:nvSpPr>
        <p:spPr>
          <a:xfrm>
            <a:off x="1425388" y="3132438"/>
            <a:ext cx="9617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….. by breaking all original bonds and making new ones</a:t>
            </a:r>
          </a:p>
          <a:p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….. by deformation into a new pattern</a:t>
            </a:r>
          </a:p>
        </p:txBody>
      </p:sp>
    </p:spTree>
    <p:extLst>
      <p:ext uri="{BB962C8B-B14F-4D97-AF65-F5344CB8AC3E}">
        <p14:creationId xmlns:p14="http://schemas.microsoft.com/office/powerpoint/2010/main" val="238853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09E61AA-18EF-DA9B-9EDD-664E2FB51D67}"/>
              </a:ext>
            </a:extLst>
          </p:cNvPr>
          <p:cNvSpPr/>
          <p:nvPr/>
        </p:nvSpPr>
        <p:spPr>
          <a:xfrm>
            <a:off x="1358153" y="1048871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015109-0341-8EE7-4442-95A84524E36D}"/>
              </a:ext>
            </a:extLst>
          </p:cNvPr>
          <p:cNvSpPr/>
          <p:nvPr/>
        </p:nvSpPr>
        <p:spPr>
          <a:xfrm>
            <a:off x="2653553" y="1048871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6BA705-2FCA-557A-61B3-13AA7830770C}"/>
              </a:ext>
            </a:extLst>
          </p:cNvPr>
          <p:cNvSpPr/>
          <p:nvPr/>
        </p:nvSpPr>
        <p:spPr>
          <a:xfrm>
            <a:off x="1873623" y="2209801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CF33BB-435D-8C22-B1B9-17C4EFAB7860}"/>
              </a:ext>
            </a:extLst>
          </p:cNvPr>
          <p:cNvSpPr/>
          <p:nvPr/>
        </p:nvSpPr>
        <p:spPr>
          <a:xfrm>
            <a:off x="3169023" y="2209801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151C3B-A62F-071D-53F5-C51A4918A5B8}"/>
              </a:ext>
            </a:extLst>
          </p:cNvPr>
          <p:cNvCxnSpPr/>
          <p:nvPr/>
        </p:nvCxnSpPr>
        <p:spPr>
          <a:xfrm>
            <a:off x="1539688" y="1243853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056915-FB22-1ECB-FC63-7859B21FA019}"/>
              </a:ext>
            </a:extLst>
          </p:cNvPr>
          <p:cNvCxnSpPr>
            <a:cxnSpLocks/>
          </p:cNvCxnSpPr>
          <p:nvPr/>
        </p:nvCxnSpPr>
        <p:spPr>
          <a:xfrm>
            <a:off x="2835088" y="1243853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6AB5AC-EA50-B6C6-50D0-729D4B067478}"/>
              </a:ext>
            </a:extLst>
          </p:cNvPr>
          <p:cNvCxnSpPr>
            <a:cxnSpLocks/>
          </p:cNvCxnSpPr>
          <p:nvPr/>
        </p:nvCxnSpPr>
        <p:spPr>
          <a:xfrm>
            <a:off x="1595719" y="1321173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A569B3-F967-8EA8-7959-9916058B1221}"/>
              </a:ext>
            </a:extLst>
          </p:cNvPr>
          <p:cNvCxnSpPr/>
          <p:nvPr/>
        </p:nvCxnSpPr>
        <p:spPr>
          <a:xfrm>
            <a:off x="1918447" y="2402542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4C028C4-40C8-F060-92BB-DF0E294BF82A}"/>
              </a:ext>
            </a:extLst>
          </p:cNvPr>
          <p:cNvSpPr/>
          <p:nvPr/>
        </p:nvSpPr>
        <p:spPr>
          <a:xfrm>
            <a:off x="1857935" y="2214284"/>
            <a:ext cx="363071" cy="3630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B886A2-48DB-0523-19DB-962BC346A576}"/>
              </a:ext>
            </a:extLst>
          </p:cNvPr>
          <p:cNvSpPr/>
          <p:nvPr/>
        </p:nvSpPr>
        <p:spPr>
          <a:xfrm>
            <a:off x="3153335" y="221428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3E2052-37D9-2221-B62F-78F56C059B3C}"/>
              </a:ext>
            </a:extLst>
          </p:cNvPr>
          <p:cNvSpPr/>
          <p:nvPr/>
        </p:nvSpPr>
        <p:spPr>
          <a:xfrm>
            <a:off x="2373405" y="337521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DC26DA-1BD3-4A9E-4972-62DDFE7D7953}"/>
              </a:ext>
            </a:extLst>
          </p:cNvPr>
          <p:cNvSpPr/>
          <p:nvPr/>
        </p:nvSpPr>
        <p:spPr>
          <a:xfrm>
            <a:off x="3668805" y="337521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8D805B-3655-2317-4E2F-D78302361A56}"/>
              </a:ext>
            </a:extLst>
          </p:cNvPr>
          <p:cNvCxnSpPr/>
          <p:nvPr/>
        </p:nvCxnSpPr>
        <p:spPr>
          <a:xfrm>
            <a:off x="2039470" y="2409266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2F1803-1619-0684-1934-CD7A32D9A3EC}"/>
              </a:ext>
            </a:extLst>
          </p:cNvPr>
          <p:cNvCxnSpPr>
            <a:cxnSpLocks/>
          </p:cNvCxnSpPr>
          <p:nvPr/>
        </p:nvCxnSpPr>
        <p:spPr>
          <a:xfrm>
            <a:off x="3334870" y="2409266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858146A-8285-E280-16BC-B41D1EA236D4}"/>
              </a:ext>
            </a:extLst>
          </p:cNvPr>
          <p:cNvCxnSpPr>
            <a:cxnSpLocks/>
          </p:cNvCxnSpPr>
          <p:nvPr/>
        </p:nvCxnSpPr>
        <p:spPr>
          <a:xfrm>
            <a:off x="2095501" y="2486586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2B7C6C-6A1D-9219-8848-45D5E0587353}"/>
              </a:ext>
            </a:extLst>
          </p:cNvPr>
          <p:cNvCxnSpPr/>
          <p:nvPr/>
        </p:nvCxnSpPr>
        <p:spPr>
          <a:xfrm>
            <a:off x="2418229" y="3567955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F21E337E-E1A9-22A2-E298-559BFF50259B}"/>
              </a:ext>
            </a:extLst>
          </p:cNvPr>
          <p:cNvSpPr/>
          <p:nvPr/>
        </p:nvSpPr>
        <p:spPr>
          <a:xfrm>
            <a:off x="2368922" y="337073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0ED6FA5-13F5-2B26-9302-A53FB8E15186}"/>
              </a:ext>
            </a:extLst>
          </p:cNvPr>
          <p:cNvSpPr/>
          <p:nvPr/>
        </p:nvSpPr>
        <p:spPr>
          <a:xfrm>
            <a:off x="3664322" y="337073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525FE5D-C5C7-C260-9862-11507E134D5A}"/>
              </a:ext>
            </a:extLst>
          </p:cNvPr>
          <p:cNvSpPr/>
          <p:nvPr/>
        </p:nvSpPr>
        <p:spPr>
          <a:xfrm>
            <a:off x="2884392" y="453166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42CFA9B-9DD8-CD7A-56D3-D1435906B6D2}"/>
              </a:ext>
            </a:extLst>
          </p:cNvPr>
          <p:cNvSpPr/>
          <p:nvPr/>
        </p:nvSpPr>
        <p:spPr>
          <a:xfrm>
            <a:off x="4179792" y="453166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BF8C480-8842-8749-2E8A-0837BCE0F8C7}"/>
              </a:ext>
            </a:extLst>
          </p:cNvPr>
          <p:cNvCxnSpPr/>
          <p:nvPr/>
        </p:nvCxnSpPr>
        <p:spPr>
          <a:xfrm>
            <a:off x="2550457" y="3565715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E4F3E2B-97C1-7DB7-F949-9BC8315B8253}"/>
              </a:ext>
            </a:extLst>
          </p:cNvPr>
          <p:cNvCxnSpPr>
            <a:cxnSpLocks/>
          </p:cNvCxnSpPr>
          <p:nvPr/>
        </p:nvCxnSpPr>
        <p:spPr>
          <a:xfrm>
            <a:off x="3845857" y="3565715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1A2A82B-8BAA-98EC-8CD6-4A51DB30CBC0}"/>
              </a:ext>
            </a:extLst>
          </p:cNvPr>
          <p:cNvCxnSpPr>
            <a:cxnSpLocks/>
          </p:cNvCxnSpPr>
          <p:nvPr/>
        </p:nvCxnSpPr>
        <p:spPr>
          <a:xfrm>
            <a:off x="2606488" y="3643035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9C1CC63-561A-05EA-4FCE-713D4AEB26CC}"/>
              </a:ext>
            </a:extLst>
          </p:cNvPr>
          <p:cNvCxnSpPr/>
          <p:nvPr/>
        </p:nvCxnSpPr>
        <p:spPr>
          <a:xfrm>
            <a:off x="2929216" y="4724404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3D1CBBE-8317-A844-A045-B75449258234}"/>
              </a:ext>
            </a:extLst>
          </p:cNvPr>
          <p:cNvCxnSpPr/>
          <p:nvPr/>
        </p:nvCxnSpPr>
        <p:spPr>
          <a:xfrm>
            <a:off x="4959723" y="939053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6CC0B46-B4DD-98AA-5B8A-4FE6D4825205}"/>
              </a:ext>
            </a:extLst>
          </p:cNvPr>
          <p:cNvCxnSpPr>
            <a:cxnSpLocks/>
          </p:cNvCxnSpPr>
          <p:nvPr/>
        </p:nvCxnSpPr>
        <p:spPr>
          <a:xfrm flipV="1">
            <a:off x="4959723" y="1091453"/>
            <a:ext cx="1250576" cy="4796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C10609-679F-4CD0-61D3-AF70CBE97BC6}"/>
              </a:ext>
            </a:extLst>
          </p:cNvPr>
          <p:cNvCxnSpPr/>
          <p:nvPr/>
        </p:nvCxnSpPr>
        <p:spPr>
          <a:xfrm>
            <a:off x="5105399" y="1404097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98C010-7EE8-2A4F-4078-51B21486C29B}"/>
              </a:ext>
            </a:extLst>
          </p:cNvPr>
          <p:cNvCxnSpPr/>
          <p:nvPr/>
        </p:nvCxnSpPr>
        <p:spPr>
          <a:xfrm>
            <a:off x="5051611" y="1835524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57B268-D29B-8E62-7746-89799B99AF4C}"/>
              </a:ext>
            </a:extLst>
          </p:cNvPr>
          <p:cNvCxnSpPr>
            <a:cxnSpLocks/>
          </p:cNvCxnSpPr>
          <p:nvPr/>
        </p:nvCxnSpPr>
        <p:spPr>
          <a:xfrm flipV="1">
            <a:off x="5647763" y="497541"/>
            <a:ext cx="0" cy="11116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B2D5B2C-573A-5D25-9CAF-BCB20DD9377F}"/>
              </a:ext>
            </a:extLst>
          </p:cNvPr>
          <p:cNvCxnSpPr>
            <a:cxnSpLocks/>
          </p:cNvCxnSpPr>
          <p:nvPr/>
        </p:nvCxnSpPr>
        <p:spPr>
          <a:xfrm flipV="1">
            <a:off x="5569323" y="1321173"/>
            <a:ext cx="786652" cy="8594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39BAD8-32CF-A075-38D8-F0567E3D257A}"/>
              </a:ext>
            </a:extLst>
          </p:cNvPr>
          <p:cNvCxnSpPr>
            <a:cxnSpLocks/>
          </p:cNvCxnSpPr>
          <p:nvPr/>
        </p:nvCxnSpPr>
        <p:spPr>
          <a:xfrm>
            <a:off x="5284694" y="1571065"/>
            <a:ext cx="589429" cy="8202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9ACD169-6861-BD7D-BC7C-B90FDE42D56B}"/>
              </a:ext>
            </a:extLst>
          </p:cNvPr>
          <p:cNvCxnSpPr/>
          <p:nvPr/>
        </p:nvCxnSpPr>
        <p:spPr>
          <a:xfrm>
            <a:off x="5539067" y="1060077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9583BFE-C48F-82B0-F2DB-53A29327A763}"/>
              </a:ext>
            </a:extLst>
          </p:cNvPr>
          <p:cNvCxnSpPr>
            <a:cxnSpLocks/>
          </p:cNvCxnSpPr>
          <p:nvPr/>
        </p:nvCxnSpPr>
        <p:spPr>
          <a:xfrm flipV="1">
            <a:off x="5539067" y="1212477"/>
            <a:ext cx="1250576" cy="4796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DD0A1C4-9224-A477-C1CF-D14862F55379}"/>
              </a:ext>
            </a:extLst>
          </p:cNvPr>
          <p:cNvCxnSpPr/>
          <p:nvPr/>
        </p:nvCxnSpPr>
        <p:spPr>
          <a:xfrm>
            <a:off x="5684743" y="1525121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5F52F0D-E583-43CD-9878-6CAD70355692}"/>
              </a:ext>
            </a:extLst>
          </p:cNvPr>
          <p:cNvCxnSpPr/>
          <p:nvPr/>
        </p:nvCxnSpPr>
        <p:spPr>
          <a:xfrm>
            <a:off x="5630955" y="1956548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EB8EB4F-B1AC-9AB4-744E-6BA7AE151921}"/>
              </a:ext>
            </a:extLst>
          </p:cNvPr>
          <p:cNvCxnSpPr>
            <a:cxnSpLocks/>
          </p:cNvCxnSpPr>
          <p:nvPr/>
        </p:nvCxnSpPr>
        <p:spPr>
          <a:xfrm flipV="1">
            <a:off x="6227107" y="618565"/>
            <a:ext cx="0" cy="11116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85A4557-961B-66A7-7E54-386EE2A0E330}"/>
              </a:ext>
            </a:extLst>
          </p:cNvPr>
          <p:cNvCxnSpPr>
            <a:cxnSpLocks/>
          </p:cNvCxnSpPr>
          <p:nvPr/>
        </p:nvCxnSpPr>
        <p:spPr>
          <a:xfrm flipV="1">
            <a:off x="6148667" y="1442197"/>
            <a:ext cx="786652" cy="8594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BDE2AA7-175F-C37C-4365-382A8917AB81}"/>
              </a:ext>
            </a:extLst>
          </p:cNvPr>
          <p:cNvCxnSpPr>
            <a:cxnSpLocks/>
          </p:cNvCxnSpPr>
          <p:nvPr/>
        </p:nvCxnSpPr>
        <p:spPr>
          <a:xfrm>
            <a:off x="5864038" y="1692089"/>
            <a:ext cx="589429" cy="8202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4976D4C2-9F79-519F-4039-9CE15CAFBA36}"/>
              </a:ext>
            </a:extLst>
          </p:cNvPr>
          <p:cNvSpPr/>
          <p:nvPr/>
        </p:nvSpPr>
        <p:spPr>
          <a:xfrm>
            <a:off x="5397872" y="2978530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B3C0497-5F7E-0853-05F2-FCB90742B86B}"/>
              </a:ext>
            </a:extLst>
          </p:cNvPr>
          <p:cNvSpPr/>
          <p:nvPr/>
        </p:nvSpPr>
        <p:spPr>
          <a:xfrm>
            <a:off x="5801283" y="300766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41BF97E-C9F7-AD54-2D9D-8C062B0A5CCC}"/>
              </a:ext>
            </a:extLst>
          </p:cNvPr>
          <p:cNvSpPr/>
          <p:nvPr/>
        </p:nvSpPr>
        <p:spPr>
          <a:xfrm>
            <a:off x="6355975" y="300766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1885C58-4D43-C6A0-7ECC-5279854691F5}"/>
              </a:ext>
            </a:extLst>
          </p:cNvPr>
          <p:cNvSpPr/>
          <p:nvPr/>
        </p:nvSpPr>
        <p:spPr>
          <a:xfrm>
            <a:off x="5484157" y="345253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500C739-76D6-B98B-4CA2-8E0701418B05}"/>
              </a:ext>
            </a:extLst>
          </p:cNvPr>
          <p:cNvSpPr/>
          <p:nvPr/>
        </p:nvSpPr>
        <p:spPr>
          <a:xfrm>
            <a:off x="5949198" y="337073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06DCAC9-013D-5E14-0871-E11E527B50B4}"/>
              </a:ext>
            </a:extLst>
          </p:cNvPr>
          <p:cNvSpPr/>
          <p:nvPr/>
        </p:nvSpPr>
        <p:spPr>
          <a:xfrm>
            <a:off x="6096000" y="3829051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C51696E-3608-CA11-5F77-E05A0FC2E58E}"/>
              </a:ext>
            </a:extLst>
          </p:cNvPr>
          <p:cNvSpPr/>
          <p:nvPr/>
        </p:nvSpPr>
        <p:spPr>
          <a:xfrm>
            <a:off x="6072469" y="2730880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7089CB5-D7D8-8F6A-DBF0-0C425001DABD}"/>
              </a:ext>
            </a:extLst>
          </p:cNvPr>
          <p:cNvSpPr/>
          <p:nvPr/>
        </p:nvSpPr>
        <p:spPr>
          <a:xfrm>
            <a:off x="6537510" y="2649079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79A7CEF-1602-ACC8-FAF9-581273B700A5}"/>
              </a:ext>
            </a:extLst>
          </p:cNvPr>
          <p:cNvSpPr/>
          <p:nvPr/>
        </p:nvSpPr>
        <p:spPr>
          <a:xfrm>
            <a:off x="8003241" y="867336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71BB4A0-8951-7AD8-4C0E-C5F1872DE61E}"/>
              </a:ext>
            </a:extLst>
          </p:cNvPr>
          <p:cNvSpPr/>
          <p:nvPr/>
        </p:nvSpPr>
        <p:spPr>
          <a:xfrm>
            <a:off x="9298645" y="867336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0C00BB7-6B91-FEF4-D826-E8A913E1C7B4}"/>
              </a:ext>
            </a:extLst>
          </p:cNvPr>
          <p:cNvSpPr/>
          <p:nvPr/>
        </p:nvSpPr>
        <p:spPr>
          <a:xfrm>
            <a:off x="9282957" y="2227734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C94A4E3-9BF8-02DA-75F0-890C07CED68A}"/>
              </a:ext>
            </a:extLst>
          </p:cNvPr>
          <p:cNvCxnSpPr>
            <a:cxnSpLocks/>
          </p:cNvCxnSpPr>
          <p:nvPr/>
        </p:nvCxnSpPr>
        <p:spPr>
          <a:xfrm>
            <a:off x="8198227" y="1048871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05B3855-D8DA-8F4B-6DE3-EE28CECB1F09}"/>
              </a:ext>
            </a:extLst>
          </p:cNvPr>
          <p:cNvCxnSpPr>
            <a:cxnSpLocks/>
          </p:cNvCxnSpPr>
          <p:nvPr/>
        </p:nvCxnSpPr>
        <p:spPr>
          <a:xfrm>
            <a:off x="9480180" y="1062318"/>
            <a:ext cx="40338" cy="13245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87E42E5-7E60-86DB-886A-5A0B992AAEA1}"/>
              </a:ext>
            </a:extLst>
          </p:cNvPr>
          <p:cNvCxnSpPr>
            <a:cxnSpLocks/>
          </p:cNvCxnSpPr>
          <p:nvPr/>
        </p:nvCxnSpPr>
        <p:spPr>
          <a:xfrm>
            <a:off x="8213914" y="1139638"/>
            <a:ext cx="35857" cy="12516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C638F4CC-8615-1B2E-2E03-C2BD9831FADA}"/>
              </a:ext>
            </a:extLst>
          </p:cNvPr>
          <p:cNvSpPr/>
          <p:nvPr/>
        </p:nvSpPr>
        <p:spPr>
          <a:xfrm>
            <a:off x="8070483" y="2221007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08A9C51-0378-AE17-03E9-5AF178A9172D}"/>
              </a:ext>
            </a:extLst>
          </p:cNvPr>
          <p:cNvCxnSpPr/>
          <p:nvPr/>
        </p:nvCxnSpPr>
        <p:spPr>
          <a:xfrm>
            <a:off x="8256494" y="2386854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Left Bracket 101">
            <a:extLst>
              <a:ext uri="{FF2B5EF4-FFF2-40B4-BE49-F238E27FC236}">
                <a16:creationId xmlns:a16="http://schemas.microsoft.com/office/drawing/2014/main" id="{7DB94975-2843-4380-D01B-8C31ACD1059F}"/>
              </a:ext>
            </a:extLst>
          </p:cNvPr>
          <p:cNvSpPr/>
          <p:nvPr/>
        </p:nvSpPr>
        <p:spPr>
          <a:xfrm>
            <a:off x="1104902" y="793385"/>
            <a:ext cx="1931893" cy="4370289"/>
          </a:xfrm>
          <a:prstGeom prst="leftBracket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eft Bracket 102">
            <a:extLst>
              <a:ext uri="{FF2B5EF4-FFF2-40B4-BE49-F238E27FC236}">
                <a16:creationId xmlns:a16="http://schemas.microsoft.com/office/drawing/2014/main" id="{0FE455D6-6F11-E2E4-0CD1-E33C7FA074E1}"/>
              </a:ext>
            </a:extLst>
          </p:cNvPr>
          <p:cNvSpPr/>
          <p:nvPr/>
        </p:nvSpPr>
        <p:spPr>
          <a:xfrm flipH="1">
            <a:off x="3067053" y="793385"/>
            <a:ext cx="1504946" cy="4370289"/>
          </a:xfrm>
          <a:prstGeom prst="leftBracket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05A6D14-9175-EF5F-C732-92AA8E68A81C}"/>
              </a:ext>
            </a:extLst>
          </p:cNvPr>
          <p:cNvSpPr/>
          <p:nvPr/>
        </p:nvSpPr>
        <p:spPr>
          <a:xfrm>
            <a:off x="1597962" y="453390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51F80EE-A22B-0AD0-C4E4-E7142EA9306B}"/>
              </a:ext>
            </a:extLst>
          </p:cNvPr>
          <p:cNvSpPr/>
          <p:nvPr/>
        </p:nvSpPr>
        <p:spPr>
          <a:xfrm>
            <a:off x="2893362" y="453390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34E3DF7-B706-D7AD-684B-789463AD2F8D}"/>
              </a:ext>
            </a:extLst>
          </p:cNvPr>
          <p:cNvCxnSpPr/>
          <p:nvPr/>
        </p:nvCxnSpPr>
        <p:spPr>
          <a:xfrm>
            <a:off x="1642786" y="4726645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>
            <a:extLst>
              <a:ext uri="{FF2B5EF4-FFF2-40B4-BE49-F238E27FC236}">
                <a16:creationId xmlns:a16="http://schemas.microsoft.com/office/drawing/2014/main" id="{7712D94A-DB9A-A136-DD61-FD7AA300E975}"/>
              </a:ext>
            </a:extLst>
          </p:cNvPr>
          <p:cNvSpPr/>
          <p:nvPr/>
        </p:nvSpPr>
        <p:spPr>
          <a:xfrm>
            <a:off x="1593479" y="452942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83E2668F-1309-E7E2-1E01-ADC1F45DC5BE}"/>
              </a:ext>
            </a:extLst>
          </p:cNvPr>
          <p:cNvSpPr/>
          <p:nvPr/>
        </p:nvSpPr>
        <p:spPr>
          <a:xfrm>
            <a:off x="2888879" y="452942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10A33D5-894A-DE9B-B093-9EEF22B3D126}"/>
              </a:ext>
            </a:extLst>
          </p:cNvPr>
          <p:cNvCxnSpPr/>
          <p:nvPr/>
        </p:nvCxnSpPr>
        <p:spPr>
          <a:xfrm>
            <a:off x="1775014" y="4724405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id="{E6165218-DED3-166D-7A42-506E8806C820}"/>
              </a:ext>
            </a:extLst>
          </p:cNvPr>
          <p:cNvSpPr/>
          <p:nvPr/>
        </p:nvSpPr>
        <p:spPr>
          <a:xfrm>
            <a:off x="2673163" y="105336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D60DCC6-9CBB-496D-0013-DEDC94D23A05}"/>
              </a:ext>
            </a:extLst>
          </p:cNvPr>
          <p:cNvSpPr/>
          <p:nvPr/>
        </p:nvSpPr>
        <p:spPr>
          <a:xfrm>
            <a:off x="3968563" y="1053364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F10A8DD0-225E-B3F8-75F3-4B089B9DACCC}"/>
              </a:ext>
            </a:extLst>
          </p:cNvPr>
          <p:cNvCxnSpPr/>
          <p:nvPr/>
        </p:nvCxnSpPr>
        <p:spPr>
          <a:xfrm>
            <a:off x="2717987" y="1246105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>
            <a:extLst>
              <a:ext uri="{FF2B5EF4-FFF2-40B4-BE49-F238E27FC236}">
                <a16:creationId xmlns:a16="http://schemas.microsoft.com/office/drawing/2014/main" id="{F6DD7A2B-31DF-4D17-6921-21F664915879}"/>
              </a:ext>
            </a:extLst>
          </p:cNvPr>
          <p:cNvSpPr/>
          <p:nvPr/>
        </p:nvSpPr>
        <p:spPr>
          <a:xfrm>
            <a:off x="2668680" y="104888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55B2E4-E2C3-28BE-8D24-D338B35C881E}"/>
              </a:ext>
            </a:extLst>
          </p:cNvPr>
          <p:cNvSpPr/>
          <p:nvPr/>
        </p:nvSpPr>
        <p:spPr>
          <a:xfrm>
            <a:off x="3964080" y="104888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A3239BDC-BAC6-7AB5-EC5F-2C33007072E7}"/>
              </a:ext>
            </a:extLst>
          </p:cNvPr>
          <p:cNvCxnSpPr/>
          <p:nvPr/>
        </p:nvCxnSpPr>
        <p:spPr>
          <a:xfrm>
            <a:off x="2850215" y="1243865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>
            <a:extLst>
              <a:ext uri="{FF2B5EF4-FFF2-40B4-BE49-F238E27FC236}">
                <a16:creationId xmlns:a16="http://schemas.microsoft.com/office/drawing/2014/main" id="{52096FF5-B125-0FB8-AE3B-CCFB4BE1948F}"/>
              </a:ext>
            </a:extLst>
          </p:cNvPr>
          <p:cNvSpPr/>
          <p:nvPr/>
        </p:nvSpPr>
        <p:spPr>
          <a:xfrm>
            <a:off x="1100417" y="339146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9A5A559-0E7A-1A10-5821-0F901FD51681}"/>
              </a:ext>
            </a:extLst>
          </p:cNvPr>
          <p:cNvSpPr/>
          <p:nvPr/>
        </p:nvSpPr>
        <p:spPr>
          <a:xfrm>
            <a:off x="2395817" y="3391463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EBA513D-AEAB-386E-8C89-5708ABD7FE68}"/>
              </a:ext>
            </a:extLst>
          </p:cNvPr>
          <p:cNvCxnSpPr/>
          <p:nvPr/>
        </p:nvCxnSpPr>
        <p:spPr>
          <a:xfrm>
            <a:off x="1145241" y="3584204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CB8A8C6B-A14B-A9B6-D449-0318006888DD}"/>
              </a:ext>
            </a:extLst>
          </p:cNvPr>
          <p:cNvSpPr/>
          <p:nvPr/>
        </p:nvSpPr>
        <p:spPr>
          <a:xfrm>
            <a:off x="1095934" y="3386982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1929DA40-68EF-2B25-FCCD-8A824504A2B7}"/>
              </a:ext>
            </a:extLst>
          </p:cNvPr>
          <p:cNvSpPr/>
          <p:nvPr/>
        </p:nvSpPr>
        <p:spPr>
          <a:xfrm>
            <a:off x="2391334" y="3386982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9AD2C81-A392-501D-DBDC-A572C6CE67F1}"/>
              </a:ext>
            </a:extLst>
          </p:cNvPr>
          <p:cNvCxnSpPr/>
          <p:nvPr/>
        </p:nvCxnSpPr>
        <p:spPr>
          <a:xfrm>
            <a:off x="1277469" y="3581964"/>
            <a:ext cx="125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F967439A-9182-FCAB-5072-5188CA0BCD7D}"/>
              </a:ext>
            </a:extLst>
          </p:cNvPr>
          <p:cNvCxnSpPr>
            <a:cxnSpLocks/>
          </p:cNvCxnSpPr>
          <p:nvPr/>
        </p:nvCxnSpPr>
        <p:spPr>
          <a:xfrm>
            <a:off x="1333501" y="3634069"/>
            <a:ext cx="515470" cy="11474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Left Bracket 128">
            <a:extLst>
              <a:ext uri="{FF2B5EF4-FFF2-40B4-BE49-F238E27FC236}">
                <a16:creationId xmlns:a16="http://schemas.microsoft.com/office/drawing/2014/main" id="{957DAE0D-AD4F-B2FB-806C-ABE30BD33005}"/>
              </a:ext>
            </a:extLst>
          </p:cNvPr>
          <p:cNvSpPr/>
          <p:nvPr/>
        </p:nvSpPr>
        <p:spPr>
          <a:xfrm>
            <a:off x="7753352" y="833726"/>
            <a:ext cx="1931893" cy="4370289"/>
          </a:xfrm>
          <a:prstGeom prst="leftBracket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Left Bracket 129">
            <a:extLst>
              <a:ext uri="{FF2B5EF4-FFF2-40B4-BE49-F238E27FC236}">
                <a16:creationId xmlns:a16="http://schemas.microsoft.com/office/drawing/2014/main" id="{415F6194-D578-819C-F8E5-3B633D17A820}"/>
              </a:ext>
            </a:extLst>
          </p:cNvPr>
          <p:cNvSpPr/>
          <p:nvPr/>
        </p:nvSpPr>
        <p:spPr>
          <a:xfrm flipH="1">
            <a:off x="9702056" y="833726"/>
            <a:ext cx="1504946" cy="4370289"/>
          </a:xfrm>
          <a:prstGeom prst="leftBracket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85A71B32-C131-2B22-8D65-1ABEA9F03668}"/>
              </a:ext>
            </a:extLst>
          </p:cNvPr>
          <p:cNvSpPr/>
          <p:nvPr/>
        </p:nvSpPr>
        <p:spPr>
          <a:xfrm>
            <a:off x="8035741" y="2205320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F80C07C-8517-C7F5-EDB6-94D29E33D3B7}"/>
              </a:ext>
            </a:extLst>
          </p:cNvPr>
          <p:cNvCxnSpPr>
            <a:cxnSpLocks/>
          </p:cNvCxnSpPr>
          <p:nvPr/>
        </p:nvCxnSpPr>
        <p:spPr>
          <a:xfrm>
            <a:off x="8230727" y="2386855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5FECD87-E852-97DC-E239-A356F4FF20FD}"/>
              </a:ext>
            </a:extLst>
          </p:cNvPr>
          <p:cNvCxnSpPr>
            <a:cxnSpLocks/>
          </p:cNvCxnSpPr>
          <p:nvPr/>
        </p:nvCxnSpPr>
        <p:spPr>
          <a:xfrm>
            <a:off x="8246414" y="2477622"/>
            <a:ext cx="35857" cy="12516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 136">
            <a:extLst>
              <a:ext uri="{FF2B5EF4-FFF2-40B4-BE49-F238E27FC236}">
                <a16:creationId xmlns:a16="http://schemas.microsoft.com/office/drawing/2014/main" id="{FD0C1A48-2160-42BA-B49C-274AE58B1C2C}"/>
              </a:ext>
            </a:extLst>
          </p:cNvPr>
          <p:cNvSpPr/>
          <p:nvPr/>
        </p:nvSpPr>
        <p:spPr>
          <a:xfrm>
            <a:off x="8102983" y="3558991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82F84A3-E1E5-359B-F333-F7A438BBB217}"/>
              </a:ext>
            </a:extLst>
          </p:cNvPr>
          <p:cNvCxnSpPr/>
          <p:nvPr/>
        </p:nvCxnSpPr>
        <p:spPr>
          <a:xfrm>
            <a:off x="8288994" y="3724838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>
            <a:extLst>
              <a:ext uri="{FF2B5EF4-FFF2-40B4-BE49-F238E27FC236}">
                <a16:creationId xmlns:a16="http://schemas.microsoft.com/office/drawing/2014/main" id="{0B47A220-5CC4-DB61-3270-4B082B7E6D4F}"/>
              </a:ext>
            </a:extLst>
          </p:cNvPr>
          <p:cNvSpPr/>
          <p:nvPr/>
        </p:nvSpPr>
        <p:spPr>
          <a:xfrm>
            <a:off x="9266150" y="880783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0F3D52C0-1213-485F-2391-232C9C0E8065}"/>
              </a:ext>
            </a:extLst>
          </p:cNvPr>
          <p:cNvSpPr/>
          <p:nvPr/>
        </p:nvSpPr>
        <p:spPr>
          <a:xfrm>
            <a:off x="10561554" y="880783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723932DA-F5BC-40CA-BF27-04608432A671}"/>
              </a:ext>
            </a:extLst>
          </p:cNvPr>
          <p:cNvSpPr/>
          <p:nvPr/>
        </p:nvSpPr>
        <p:spPr>
          <a:xfrm>
            <a:off x="10545866" y="2241181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8097C1E-CEAE-7DFF-EDF5-64ADF63E6930}"/>
              </a:ext>
            </a:extLst>
          </p:cNvPr>
          <p:cNvCxnSpPr>
            <a:cxnSpLocks/>
          </p:cNvCxnSpPr>
          <p:nvPr/>
        </p:nvCxnSpPr>
        <p:spPr>
          <a:xfrm>
            <a:off x="9461136" y="1062318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0944B83-5BCE-0F99-5954-9628A5E78D38}"/>
              </a:ext>
            </a:extLst>
          </p:cNvPr>
          <p:cNvCxnSpPr>
            <a:cxnSpLocks/>
          </p:cNvCxnSpPr>
          <p:nvPr/>
        </p:nvCxnSpPr>
        <p:spPr>
          <a:xfrm>
            <a:off x="10743089" y="1075765"/>
            <a:ext cx="40338" cy="13245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41F5C7A3-8956-592B-FEDD-70392E326EE0}"/>
              </a:ext>
            </a:extLst>
          </p:cNvPr>
          <p:cNvCxnSpPr>
            <a:cxnSpLocks/>
          </p:cNvCxnSpPr>
          <p:nvPr/>
        </p:nvCxnSpPr>
        <p:spPr>
          <a:xfrm>
            <a:off x="9476823" y="1153085"/>
            <a:ext cx="35857" cy="12516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3B1D3F1E-500B-119D-E9CF-33864D5AFE00}"/>
              </a:ext>
            </a:extLst>
          </p:cNvPr>
          <p:cNvCxnSpPr/>
          <p:nvPr/>
        </p:nvCxnSpPr>
        <p:spPr>
          <a:xfrm>
            <a:off x="9519403" y="2400301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F72AD92D-87FF-6FE1-84B5-EF1F5087CA9B}"/>
              </a:ext>
            </a:extLst>
          </p:cNvPr>
          <p:cNvSpPr/>
          <p:nvPr/>
        </p:nvSpPr>
        <p:spPr>
          <a:xfrm>
            <a:off x="10591811" y="3565718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D37136A3-BC04-8311-B43D-8CBAEFD4E82D}"/>
              </a:ext>
            </a:extLst>
          </p:cNvPr>
          <p:cNvCxnSpPr>
            <a:cxnSpLocks/>
          </p:cNvCxnSpPr>
          <p:nvPr/>
        </p:nvCxnSpPr>
        <p:spPr>
          <a:xfrm>
            <a:off x="9507081" y="2386855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81E105D1-2250-9C17-62ED-82254AA9E64E}"/>
              </a:ext>
            </a:extLst>
          </p:cNvPr>
          <p:cNvCxnSpPr>
            <a:cxnSpLocks/>
          </p:cNvCxnSpPr>
          <p:nvPr/>
        </p:nvCxnSpPr>
        <p:spPr>
          <a:xfrm>
            <a:off x="10789034" y="2400302"/>
            <a:ext cx="40338" cy="13245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8DFEB92-6374-3560-355F-DDB195DDE9D0}"/>
              </a:ext>
            </a:extLst>
          </p:cNvPr>
          <p:cNvCxnSpPr>
            <a:cxnSpLocks/>
          </p:cNvCxnSpPr>
          <p:nvPr/>
        </p:nvCxnSpPr>
        <p:spPr>
          <a:xfrm>
            <a:off x="9522768" y="2477622"/>
            <a:ext cx="35857" cy="12516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>
            <a:extLst>
              <a:ext uri="{FF2B5EF4-FFF2-40B4-BE49-F238E27FC236}">
                <a16:creationId xmlns:a16="http://schemas.microsoft.com/office/drawing/2014/main" id="{14EF18B6-BF05-671A-BCD5-D07D30AA9BF4}"/>
              </a:ext>
            </a:extLst>
          </p:cNvPr>
          <p:cNvSpPr/>
          <p:nvPr/>
        </p:nvSpPr>
        <p:spPr>
          <a:xfrm>
            <a:off x="10588447" y="4836465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BA707949-CEFA-7730-3155-2E658D68FF82}"/>
              </a:ext>
            </a:extLst>
          </p:cNvPr>
          <p:cNvCxnSpPr/>
          <p:nvPr/>
        </p:nvCxnSpPr>
        <p:spPr>
          <a:xfrm>
            <a:off x="9565348" y="3724838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Oval 155">
            <a:extLst>
              <a:ext uri="{FF2B5EF4-FFF2-40B4-BE49-F238E27FC236}">
                <a16:creationId xmlns:a16="http://schemas.microsoft.com/office/drawing/2014/main" id="{FF53394F-3A71-C838-1528-E13BD83CCEA8}"/>
              </a:ext>
            </a:extLst>
          </p:cNvPr>
          <p:cNvSpPr/>
          <p:nvPr/>
        </p:nvSpPr>
        <p:spPr>
          <a:xfrm>
            <a:off x="9358038" y="4852152"/>
            <a:ext cx="363072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A9277AB-4916-E51D-A974-708DB4E5DB36}"/>
              </a:ext>
            </a:extLst>
          </p:cNvPr>
          <p:cNvCxnSpPr>
            <a:cxnSpLocks/>
          </p:cNvCxnSpPr>
          <p:nvPr/>
        </p:nvCxnSpPr>
        <p:spPr>
          <a:xfrm>
            <a:off x="8243057" y="3731563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A8C75EB2-98B3-F38F-214A-D44FB5E42E1A}"/>
              </a:ext>
            </a:extLst>
          </p:cNvPr>
          <p:cNvCxnSpPr>
            <a:cxnSpLocks/>
          </p:cNvCxnSpPr>
          <p:nvPr/>
        </p:nvCxnSpPr>
        <p:spPr>
          <a:xfrm>
            <a:off x="9497001" y="3594853"/>
            <a:ext cx="40338" cy="13245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C9370242-1960-95F5-BE2D-683D91703D38}"/>
              </a:ext>
            </a:extLst>
          </p:cNvPr>
          <p:cNvCxnSpPr>
            <a:cxnSpLocks/>
          </p:cNvCxnSpPr>
          <p:nvPr/>
        </p:nvCxnSpPr>
        <p:spPr>
          <a:xfrm>
            <a:off x="10739728" y="3731563"/>
            <a:ext cx="40338" cy="13245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39F85F36-38F6-50B5-749F-0DBD60EAC50D}"/>
              </a:ext>
            </a:extLst>
          </p:cNvPr>
          <p:cNvCxnSpPr/>
          <p:nvPr/>
        </p:nvCxnSpPr>
        <p:spPr>
          <a:xfrm>
            <a:off x="9584409" y="5033687"/>
            <a:ext cx="12505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Oval 164">
            <a:extLst>
              <a:ext uri="{FF2B5EF4-FFF2-40B4-BE49-F238E27FC236}">
                <a16:creationId xmlns:a16="http://schemas.microsoft.com/office/drawing/2014/main" id="{1B6F3DA9-71DB-6898-AA8C-8D8304BA98CD}"/>
              </a:ext>
            </a:extLst>
          </p:cNvPr>
          <p:cNvSpPr/>
          <p:nvPr/>
        </p:nvSpPr>
        <p:spPr>
          <a:xfrm>
            <a:off x="6642283" y="3684501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F38C958F-CD86-4F66-0C85-FD08740C10B6}"/>
              </a:ext>
            </a:extLst>
          </p:cNvPr>
          <p:cNvSpPr/>
          <p:nvPr/>
        </p:nvSpPr>
        <p:spPr>
          <a:xfrm>
            <a:off x="6358777" y="3407718"/>
            <a:ext cx="363071" cy="36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F913E34D-A625-7B61-FC54-FAC7C5CDB8F7}"/>
              </a:ext>
            </a:extLst>
          </p:cNvPr>
          <p:cNvSpPr/>
          <p:nvPr/>
        </p:nvSpPr>
        <p:spPr>
          <a:xfrm>
            <a:off x="6823818" y="3325917"/>
            <a:ext cx="363071" cy="3630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urved Up Arrow 167">
            <a:extLst>
              <a:ext uri="{FF2B5EF4-FFF2-40B4-BE49-F238E27FC236}">
                <a16:creationId xmlns:a16="http://schemas.microsoft.com/office/drawing/2014/main" id="{44308270-69FD-9A84-8E84-D9B8D6C5F3F6}"/>
              </a:ext>
            </a:extLst>
          </p:cNvPr>
          <p:cNvSpPr/>
          <p:nvPr/>
        </p:nvSpPr>
        <p:spPr>
          <a:xfrm>
            <a:off x="2606489" y="5573802"/>
            <a:ext cx="3441328" cy="57688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9" name="Curved Up Arrow 168">
            <a:extLst>
              <a:ext uri="{FF2B5EF4-FFF2-40B4-BE49-F238E27FC236}">
                <a16:creationId xmlns:a16="http://schemas.microsoft.com/office/drawing/2014/main" id="{2EF613BA-47D0-C296-364E-EDADA6C9BA87}"/>
              </a:ext>
            </a:extLst>
          </p:cNvPr>
          <p:cNvSpPr/>
          <p:nvPr/>
        </p:nvSpPr>
        <p:spPr>
          <a:xfrm>
            <a:off x="6641729" y="5599584"/>
            <a:ext cx="3079381" cy="6111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0A56BE4F-E675-689B-94F4-12AFACA038A5}"/>
              </a:ext>
            </a:extLst>
          </p:cNvPr>
          <p:cNvSpPr/>
          <p:nvPr/>
        </p:nvSpPr>
        <p:spPr>
          <a:xfrm>
            <a:off x="9315457" y="3565718"/>
            <a:ext cx="363072" cy="3630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72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486</Words>
  <Application>Microsoft Macintosh PowerPoint</Application>
  <PresentationFormat>Widescreen</PresentationFormat>
  <Paragraphs>122</Paragraphs>
  <Slides>50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Times</vt:lpstr>
      <vt:lpstr>Office Theme</vt:lpstr>
      <vt:lpstr>Phase transitions</vt:lpstr>
      <vt:lpstr>Definition of a phase</vt:lpstr>
      <vt:lpstr>PowerPoint Presentation</vt:lpstr>
      <vt:lpstr>liquid to glass transition</vt:lpstr>
      <vt:lpstr>PowerPoint Presentation</vt:lpstr>
      <vt:lpstr>PowerPoint Presentation</vt:lpstr>
      <vt:lpstr>Anisotropy elastic modulus / GPa</vt:lpstr>
      <vt:lpstr>A transformation: change in  atomic arrangement.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1</vt:lpstr>
      <vt:lpstr>Problem 2</vt:lpstr>
      <vt:lpstr>PowerPoint Presentation</vt:lpstr>
      <vt:lpstr>PowerPoint Presentation</vt:lpstr>
      <vt:lpstr>PowerPoint Presentation</vt:lpstr>
      <vt:lpstr>martensite</vt:lpstr>
      <vt:lpstr>PowerPoint Presentation</vt:lpstr>
      <vt:lpstr>PowerPoint Presentation</vt:lpstr>
      <vt:lpstr>PowerPoint Presentation</vt:lpstr>
      <vt:lpstr>PowerPoint Presentation</vt:lpstr>
      <vt:lpstr>Phenomenological interpretation of reconstructive transformation</vt:lpstr>
      <vt:lpstr>PowerPoint Presentation</vt:lpstr>
      <vt:lpstr>Transformation of a phase</vt:lpstr>
      <vt:lpstr>Transformation of a phase</vt:lpstr>
      <vt:lpstr>Why does a change in temperature sometimes cause a change in phase?  Why … change in magnetic field …</vt:lpstr>
      <vt:lpstr>PowerPoint Presentation</vt:lpstr>
      <vt:lpstr>PowerPoint Presentation</vt:lpstr>
      <vt:lpstr>PowerPoint Presentation</vt:lpstr>
      <vt:lpstr>Shielding</vt:lpstr>
      <vt:lpstr>PowerPoint Presentation</vt:lpstr>
      <vt:lpstr>European synchrotron facility</vt:lpstr>
      <vt:lpstr>PowerPoint Presentation</vt:lpstr>
      <vt:lpstr>Real-time sequence</vt:lpstr>
      <vt:lpstr>orthogonal axes</vt:lpstr>
      <vt:lpstr>Barium titanate</vt:lpstr>
      <vt:lpstr>PowerPoint Presentation</vt:lpstr>
      <vt:lpstr>Cubic barium titanate</vt:lpstr>
      <vt:lpstr>PowerPoint Presentation</vt:lpstr>
      <vt:lpstr>Tetragonal barium titanate</vt:lpstr>
      <vt:lpstr>PowerPoint Presentation</vt:lpstr>
      <vt:lpstr>First ceramic microphone, 1957, barium titanate</vt:lpstr>
      <vt:lpstr>Atomic force microscopy</vt:lpstr>
      <vt:lpstr>Imagine barium titanate inside the human body</vt:lpstr>
      <vt:lpstr>Reversible if no damage accumulated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transitions</dc:title>
  <dc:creator>H.K.D.H. Bhadeshia</dc:creator>
  <cp:lastModifiedBy>Harry Bhadeshia</cp:lastModifiedBy>
  <cp:revision>131</cp:revision>
  <dcterms:created xsi:type="dcterms:W3CDTF">2022-08-31T10:43:22Z</dcterms:created>
  <dcterms:modified xsi:type="dcterms:W3CDTF">2023-11-13T15:55:43Z</dcterms:modified>
</cp:coreProperties>
</file>