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07" r:id="rId2"/>
    <p:sldId id="278" r:id="rId3"/>
    <p:sldId id="310" r:id="rId4"/>
    <p:sldId id="286" r:id="rId5"/>
    <p:sldId id="287" r:id="rId6"/>
    <p:sldId id="288" r:id="rId7"/>
    <p:sldId id="289" r:id="rId8"/>
    <p:sldId id="308" r:id="rId9"/>
    <p:sldId id="309" r:id="rId10"/>
    <p:sldId id="291" r:id="rId11"/>
    <p:sldId id="292" r:id="rId12"/>
    <p:sldId id="293" r:id="rId13"/>
    <p:sldId id="294" r:id="rId14"/>
    <p:sldId id="311" r:id="rId15"/>
    <p:sldId id="295" r:id="rId16"/>
    <p:sldId id="312" r:id="rId17"/>
    <p:sldId id="305" r:id="rId18"/>
    <p:sldId id="313" r:id="rId19"/>
    <p:sldId id="314" r:id="rId20"/>
    <p:sldId id="315" r:id="rId21"/>
    <p:sldId id="316" r:id="rId22"/>
    <p:sldId id="317" r:id="rId23"/>
    <p:sldId id="318" r:id="rId24"/>
    <p:sldId id="319" r:id="rId25"/>
    <p:sldId id="320" r:id="rId26"/>
    <p:sldId id="321" r:id="rId27"/>
    <p:sldId id="3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0"/>
    <p:restoredTop sz="96327"/>
  </p:normalViewPr>
  <p:slideViewPr>
    <p:cSldViewPr snapToGrid="0">
      <p:cViewPr varScale="1">
        <p:scale>
          <a:sx n="69" d="100"/>
          <a:sy n="69" d="100"/>
        </p:scale>
        <p:origin x="4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FB73A-9090-4AB3-A512-AD91A9BBFA8D}" type="datetimeFigureOut">
              <a:rPr lang="en-GB" smtClean="0"/>
              <a:t>25/11/2022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298A5-62F7-4F6C-AB11-AA2B7087665A}" type="slidenum">
              <a:rPr lang="en-GB" smtClean="0"/>
              <a:t>‹#›</a:t>
            </a:fld>
            <a:endParaRPr lang="en-GB"/>
          </a:p>
        </p:txBody>
      </p:sp>
    </p:spTree>
    <p:extLst>
      <p:ext uri="{BB962C8B-B14F-4D97-AF65-F5344CB8AC3E}">
        <p14:creationId xmlns:p14="http://schemas.microsoft.com/office/powerpoint/2010/main" val="408697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F90A464B-9DAA-48ED-8C2D-D5C4B24CE6E2}"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9278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DDF1700A-229F-48DF-B81B-0C67BE6B1679}"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5616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2FEA053E-8FD8-46E6-899C-EEDB3CD65639}"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36525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0B2109C8-B99C-49A6-A93C-8FB2460F816C}"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4440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E067185-94AA-423A-BEE2-F2F3560E48DC}"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3159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89693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89693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89693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89693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89693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89693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89693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89693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a:spcBef>
                <a:spcPct val="0"/>
              </a:spcBef>
            </a:pPr>
            <a:fld id="{A100CFF1-79E2-4567-A762-9A85938F3920}" type="slidenum">
              <a:rPr lang="zh-CN" altLang="en-GB" sz="1100" smtClean="0">
                <a:cs typeface="Arial" panose="020B0604020202020204" pitchFamily="34" charset="0"/>
              </a:rPr>
              <a:pPr>
                <a:spcBef>
                  <a:spcPct val="0"/>
                </a:spcBef>
              </a:pPr>
              <a:t>24</a:t>
            </a:fld>
            <a:endParaRPr lang="en-GB" altLang="zh-CN" sz="1100" smtClean="0">
              <a:cs typeface="Arial" panose="020B0604020202020204" pitchFamily="34" charset="0"/>
            </a:endParaRPr>
          </a:p>
        </p:txBody>
      </p:sp>
      <p:sp>
        <p:nvSpPr>
          <p:cNvPr id="61443" name="Rectangle 2"/>
          <p:cNvSpPr>
            <a:spLocks noGrp="1" noRot="1" noChangeAspect="1" noChangeArrowheads="1" noTextEdit="1"/>
          </p:cNvSpPr>
          <p:nvPr>
            <p:ph type="sldImg"/>
          </p:nvPr>
        </p:nvSpPr>
        <p:spPr>
          <a:xfrm>
            <a:off x="65088" y="735013"/>
            <a:ext cx="6518275" cy="3667125"/>
          </a:xfrm>
          <a:ln/>
        </p:spPr>
      </p:sp>
      <p:sp>
        <p:nvSpPr>
          <p:cNvPr id="61444" name="Rectangle 3"/>
          <p:cNvSpPr>
            <a:spLocks noGrp="1" noChangeArrowheads="1"/>
          </p:cNvSpPr>
          <p:nvPr>
            <p:ph type="body" idx="1"/>
          </p:nvPr>
        </p:nvSpPr>
        <p:spPr>
          <a:xfrm>
            <a:off x="885825" y="4646613"/>
            <a:ext cx="4876800" cy="440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7447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A9DBE6CE-F987-40EA-90D9-9D02C1B76B5B}"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5970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B0E72383-42C3-453B-8544-1BBFFE6D52FE}"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7382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0CB095D4-4986-4B14-BBA9-5B5FF72193E2}"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4920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91E3D017-F54A-458A-866B-153D1E2003FE}"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6850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a:spcBef>
                <a:spcPct val="0"/>
              </a:spcBef>
            </a:pPr>
            <a:fld id="{472AE2E7-62F2-4F09-9379-9A6FEB3601AC}" type="slidenum">
              <a:rPr lang="en-GB" altLang="en-US" smtClean="0"/>
              <a:pPr>
                <a:spcBef>
                  <a:spcPct val="0"/>
                </a:spcBef>
              </a:pPr>
              <a:t>8</a:t>
            </a:fld>
            <a:endParaRPr lang="en-GB"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If the composition is above/below the eutectoid what is this called?</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diagram shows allotriomorphic ferrite.  This nucleates at the austenite grain boundary.  Diffusion along the grain boundaries is faster and the shape is determined by shape of the austenite grain boundaries.  1D growth (normal to the grain boundary plane)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It is possible to form idiomorphic ferrite. This nucleates inside the grain (normally at an inclusion – a non-metallic inclusion).  These grains will exhibit crystallographic facets and will typically be equiaxed.</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You should be able to understand how to use the phase diagram to show that the composition of the austenite is at the eutectoid composition at the eutectoid temperature.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hypoeutectoid </a:t>
            </a:r>
            <a:r>
              <a:rPr lang="en-US" altLang="zh-TW" smtClean="0">
                <a:latin typeface="Arial" panose="020B0604020202020204" pitchFamily="34" charset="0"/>
              </a:rPr>
              <a:t>[</a:t>
            </a:r>
            <a:r>
              <a:rPr lang="en-US" altLang="en-US" smtClean="0">
                <a:latin typeface="Arial" panose="020B0604020202020204" pitchFamily="34" charset="0"/>
              </a:rPr>
              <a:t>haɪpəʊjʊ(:)'tektɔɪd]</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7455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a:spcBef>
                <a:spcPct val="0"/>
              </a:spcBef>
            </a:pPr>
            <a:fld id="{E3607871-6F27-43DC-A620-AE47294D8205}" type="slidenum">
              <a:rPr lang="en-GB" altLang="en-US" smtClean="0"/>
              <a:pPr>
                <a:spcBef>
                  <a:spcPct val="0"/>
                </a:spcBef>
              </a:pPr>
              <a:t>9</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1969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32064DCF-3718-4556-B221-D0BE3DCC87C5}"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3248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0E012F05-337F-409C-9A75-CDD4EB2B0B7E}"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87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D8B7-B961-E214-9064-A52732456E2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5C050B0-EF9E-FB7C-6484-DE9E5269FA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8F9A585-3D43-8903-6D05-BF66BD7270FA}"/>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5" name="Footer Placeholder 4">
            <a:extLst>
              <a:ext uri="{FF2B5EF4-FFF2-40B4-BE49-F238E27FC236}">
                <a16:creationId xmlns:a16="http://schemas.microsoft.com/office/drawing/2014/main" id="{BB37A939-FADD-E606-6D2E-425553281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BBE7A-71BC-2AE7-88EF-C4DC57F154BD}"/>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418168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1C8B-305E-79D9-6AD8-85F80BAF679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EFCD54D-919F-FEF6-E820-3360662B4D0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79D29C-6FD7-2DA1-ABD0-7681197E78FD}"/>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5" name="Footer Placeholder 4">
            <a:extLst>
              <a:ext uri="{FF2B5EF4-FFF2-40B4-BE49-F238E27FC236}">
                <a16:creationId xmlns:a16="http://schemas.microsoft.com/office/drawing/2014/main" id="{876EFC85-A0E9-4719-E28E-C8773DA3A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FAFD9-47DC-B0B8-2265-6DE9379A6A68}"/>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69482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9EA55-6CBC-D021-7A83-30E5D573A2A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4AE024-E96C-342A-53EB-B745F484B44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4151D4-BF03-AAAC-3A4F-B72364ED56B8}"/>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5" name="Footer Placeholder 4">
            <a:extLst>
              <a:ext uri="{FF2B5EF4-FFF2-40B4-BE49-F238E27FC236}">
                <a16:creationId xmlns:a16="http://schemas.microsoft.com/office/drawing/2014/main" id="{6CBF141E-9AF7-404E-42B7-3C2E99FA3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8D0AF-C19D-7744-8F75-FAD295D19D37}"/>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79197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D4E9-B1A3-4DC2-C290-4585897060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50294C-7970-4F50-98D7-B518E0FAC75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592ED9-C53A-9D10-739E-8FE31B614834}"/>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5" name="Footer Placeholder 4">
            <a:extLst>
              <a:ext uri="{FF2B5EF4-FFF2-40B4-BE49-F238E27FC236}">
                <a16:creationId xmlns:a16="http://schemas.microsoft.com/office/drawing/2014/main" id="{27D4952F-8D80-6468-141C-944EB0BDD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82A60-173B-CB8C-AFB3-702C3FDE377F}"/>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6889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FC92-DE3D-CD15-10BE-7CB5B27504C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A3E82F8-CD80-9328-D363-95391C060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8F1F226-D106-6C72-8AA2-7E888923C5E3}"/>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5" name="Footer Placeholder 4">
            <a:extLst>
              <a:ext uri="{FF2B5EF4-FFF2-40B4-BE49-F238E27FC236}">
                <a16:creationId xmlns:a16="http://schemas.microsoft.com/office/drawing/2014/main" id="{8429C1D4-EF5A-48AA-3D35-D87B733C2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696B0-49BC-532A-5119-8C634305379D}"/>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410153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BD25-DA30-62DA-89F0-76B380909C4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448966-D99D-C7FF-6562-48C2FD4A5B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D7CEE37-12C4-EDC0-A808-536B56AC5B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E4FA34A-D7F8-4E82-C713-163A29BCEDF1}"/>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6" name="Footer Placeholder 5">
            <a:extLst>
              <a:ext uri="{FF2B5EF4-FFF2-40B4-BE49-F238E27FC236}">
                <a16:creationId xmlns:a16="http://schemas.microsoft.com/office/drawing/2014/main" id="{FAADE4EC-C334-5A93-3CB6-431544506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C928C-3D6D-135B-92A1-B89C451D4811}"/>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24838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B0DD-8B14-A98F-DEE1-967D6DDAFD2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280237-2EF9-88A3-F5BF-05BB55CAE4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081E0A-B591-96AC-1C38-93245FBBAA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7D8B3DF-D608-A7EE-6F4B-5F8129196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700C61-7005-74E5-C70A-F864F90AA2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A3141C5-3343-424A-6EE0-C5207D75A270}"/>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8" name="Footer Placeholder 7">
            <a:extLst>
              <a:ext uri="{FF2B5EF4-FFF2-40B4-BE49-F238E27FC236}">
                <a16:creationId xmlns:a16="http://schemas.microsoft.com/office/drawing/2014/main" id="{351FB661-65C2-0DFD-6006-4A91F70FED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6A2598-F4F0-B6EC-47A4-775F08AFA462}"/>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33591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05323-7921-980C-B510-ADD2E7AA649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6C1E363-EBF4-35F1-A86A-BA8221B186BF}"/>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4" name="Footer Placeholder 3">
            <a:extLst>
              <a:ext uri="{FF2B5EF4-FFF2-40B4-BE49-F238E27FC236}">
                <a16:creationId xmlns:a16="http://schemas.microsoft.com/office/drawing/2014/main" id="{78698D38-E9C6-FE8E-844A-83A4BF7266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90B911-3638-0C4A-DB5A-E92A8E63FB3E}"/>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305546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1DA23F-5533-24F2-1581-B297BE4B0998}"/>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3" name="Footer Placeholder 2">
            <a:extLst>
              <a:ext uri="{FF2B5EF4-FFF2-40B4-BE49-F238E27FC236}">
                <a16:creationId xmlns:a16="http://schemas.microsoft.com/office/drawing/2014/main" id="{B134FFBB-6B14-23B0-99EE-9EFE48E7F0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AD91C5-777B-C904-B058-B3031CDC4EA8}"/>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17804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E6B0-F223-8291-94CC-8F9B55C31E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7F5430-5C1F-F269-04B1-479F4C4F0A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6D33DDF-C8FB-BFCB-A10C-69FD191A1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8F320C-1123-4F10-D9E8-AF35A89E02C0}"/>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6" name="Footer Placeholder 5">
            <a:extLst>
              <a:ext uri="{FF2B5EF4-FFF2-40B4-BE49-F238E27FC236}">
                <a16:creationId xmlns:a16="http://schemas.microsoft.com/office/drawing/2014/main" id="{A3D04AC8-D14A-1C88-9B2E-1D9DD6523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DACB1-4583-7C9B-060F-54E233A27619}"/>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133036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BB88-DD7A-E820-72C3-395CAEEB75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3E2F0AF-61B7-0924-B329-A91232752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8CBCB-53A9-BF96-73FC-5619B5AA4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27A5E5-842E-5406-D52B-5AB381F43B93}"/>
              </a:ext>
            </a:extLst>
          </p:cNvPr>
          <p:cNvSpPr>
            <a:spLocks noGrp="1"/>
          </p:cNvSpPr>
          <p:nvPr>
            <p:ph type="dt" sz="half" idx="10"/>
          </p:nvPr>
        </p:nvSpPr>
        <p:spPr/>
        <p:txBody>
          <a:bodyPr/>
          <a:lstStyle/>
          <a:p>
            <a:fld id="{E08365AD-CF2B-A749-8348-F2C7FDA09338}" type="datetimeFigureOut">
              <a:rPr lang="en-US" smtClean="0"/>
              <a:t>25-Nov-22</a:t>
            </a:fld>
            <a:endParaRPr lang="en-US"/>
          </a:p>
        </p:txBody>
      </p:sp>
      <p:sp>
        <p:nvSpPr>
          <p:cNvPr id="6" name="Footer Placeholder 5">
            <a:extLst>
              <a:ext uri="{FF2B5EF4-FFF2-40B4-BE49-F238E27FC236}">
                <a16:creationId xmlns:a16="http://schemas.microsoft.com/office/drawing/2014/main" id="{BF2D5887-6898-D7DA-1BB3-0EB19E688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5DA67-8421-BBCA-F78C-DD4921E0770C}"/>
              </a:ext>
            </a:extLst>
          </p:cNvPr>
          <p:cNvSpPr>
            <a:spLocks noGrp="1"/>
          </p:cNvSpPr>
          <p:nvPr>
            <p:ph type="sldNum" sz="quarter" idx="12"/>
          </p:nvPr>
        </p:nvSpPr>
        <p:spPr/>
        <p:txBody>
          <a:bodyPr/>
          <a:lstStyle/>
          <a:p>
            <a:fld id="{56CABF4A-D19B-254C-BA83-33FDEA48D2DD}" type="slidenum">
              <a:rPr lang="en-US" smtClean="0"/>
              <a:t>‹#›</a:t>
            </a:fld>
            <a:endParaRPr lang="en-US"/>
          </a:p>
        </p:txBody>
      </p:sp>
    </p:spTree>
    <p:extLst>
      <p:ext uri="{BB962C8B-B14F-4D97-AF65-F5344CB8AC3E}">
        <p14:creationId xmlns:p14="http://schemas.microsoft.com/office/powerpoint/2010/main" val="288545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A5097A-D1C7-E0B4-F645-6FA0BE1347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2B78B4-F7F0-5CDD-C4FA-5327226113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0810B-8F04-D173-A3A3-334C1FE28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365AD-CF2B-A749-8348-F2C7FDA09338}" type="datetimeFigureOut">
              <a:rPr lang="en-US" smtClean="0"/>
              <a:t>25-Nov-22</a:t>
            </a:fld>
            <a:endParaRPr lang="en-US"/>
          </a:p>
        </p:txBody>
      </p:sp>
      <p:sp>
        <p:nvSpPr>
          <p:cNvPr id="5" name="Footer Placeholder 4">
            <a:extLst>
              <a:ext uri="{FF2B5EF4-FFF2-40B4-BE49-F238E27FC236}">
                <a16:creationId xmlns:a16="http://schemas.microsoft.com/office/drawing/2014/main" id="{3812BB78-EE7B-C95B-710B-50A50992C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9A8FCA-831D-F3CB-D38E-72C153363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BF4A-D19B-254C-BA83-33FDEA48D2DD}" type="slidenum">
              <a:rPr lang="en-US" smtClean="0"/>
              <a:t>‹#›</a:t>
            </a:fld>
            <a:endParaRPr lang="en-US"/>
          </a:p>
        </p:txBody>
      </p:sp>
    </p:spTree>
    <p:extLst>
      <p:ext uri="{BB962C8B-B14F-4D97-AF65-F5344CB8AC3E}">
        <p14:creationId xmlns:p14="http://schemas.microsoft.com/office/powerpoint/2010/main" val="2159849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oleObject" Target="../embeddings/oleObject3.bin"/><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D95D-671D-3450-4E58-8D108302EB02}"/>
              </a:ext>
            </a:extLst>
          </p:cNvPr>
          <p:cNvSpPr>
            <a:spLocks noGrp="1"/>
          </p:cNvSpPr>
          <p:nvPr>
            <p:ph type="ctrTitle"/>
          </p:nvPr>
        </p:nvSpPr>
        <p:spPr>
          <a:xfrm>
            <a:off x="-982445" y="2359256"/>
            <a:ext cx="11779753" cy="1595454"/>
          </a:xfrm>
        </p:spPr>
        <p:txBody>
          <a:bodyPr>
            <a:normAutofit fontScale="90000"/>
          </a:bodyPr>
          <a:lstStyle/>
          <a:p>
            <a:r>
              <a:rPr lang="en-US" sz="8000" dirty="0"/>
              <a:t>Phase </a:t>
            </a:r>
            <a:r>
              <a:rPr lang="en-US" sz="8000" dirty="0" smtClean="0"/>
              <a:t>transitions</a:t>
            </a:r>
            <a:r>
              <a:rPr lang="en-US" sz="8000" dirty="0"/>
              <a:t/>
            </a:r>
            <a:br>
              <a:rPr lang="en-US" sz="8000" dirty="0"/>
            </a:br>
            <a:r>
              <a:rPr lang="en-US" sz="8000" dirty="0" smtClean="0"/>
              <a:t/>
            </a:r>
            <a:br>
              <a:rPr lang="en-US" sz="8000" dirty="0" smtClean="0"/>
            </a:br>
            <a:r>
              <a:rPr lang="en-US" sz="8000" dirty="0" smtClean="0"/>
              <a:t>            </a:t>
            </a:r>
            <a:r>
              <a:rPr lang="en-US" sz="6700" dirty="0" smtClean="0"/>
              <a:t>The iron-carbon system </a:t>
            </a:r>
            <a:endParaRPr lang="en-US" sz="6700" dirty="0"/>
          </a:p>
        </p:txBody>
      </p:sp>
      <p:sp>
        <p:nvSpPr>
          <p:cNvPr id="3" name="Subtitle 2">
            <a:extLst>
              <a:ext uri="{FF2B5EF4-FFF2-40B4-BE49-F238E27FC236}">
                <a16:creationId xmlns:a16="http://schemas.microsoft.com/office/drawing/2014/main" id="{4CF075B1-7C12-55FC-389D-39F6DE86F69B}"/>
              </a:ext>
            </a:extLst>
          </p:cNvPr>
          <p:cNvSpPr>
            <a:spLocks noGrp="1"/>
          </p:cNvSpPr>
          <p:nvPr>
            <p:ph type="subTitle" idx="1"/>
          </p:nvPr>
        </p:nvSpPr>
        <p:spPr>
          <a:xfrm>
            <a:off x="3239037" y="4709912"/>
            <a:ext cx="2732979" cy="1133490"/>
          </a:xfrm>
        </p:spPr>
        <p:txBody>
          <a:bodyPr>
            <a:normAutofit/>
          </a:bodyPr>
          <a:lstStyle/>
          <a:p>
            <a:pPr algn="l"/>
            <a:r>
              <a:rPr lang="en-US" sz="2800" dirty="0">
                <a:latin typeface="+mj-lt"/>
              </a:rPr>
              <a:t>Harry </a:t>
            </a:r>
            <a:r>
              <a:rPr lang="en-US" sz="2800" dirty="0" err="1">
                <a:latin typeface="+mj-lt"/>
              </a:rPr>
              <a:t>Bhadeshia</a:t>
            </a:r>
            <a:r>
              <a:rPr lang="en-US" sz="2800" dirty="0">
                <a:latin typeface="+mj-lt"/>
              </a:rPr>
              <a:t>  </a:t>
            </a:r>
          </a:p>
          <a:p>
            <a:pPr algn="l"/>
            <a:r>
              <a:rPr lang="en-US" sz="2800" dirty="0" err="1">
                <a:latin typeface="+mj-lt"/>
              </a:rPr>
              <a:t>Haixue</a:t>
            </a:r>
            <a:r>
              <a:rPr lang="en-US" sz="2800" dirty="0">
                <a:latin typeface="+mj-lt"/>
              </a:rPr>
              <a:t> Yan</a:t>
            </a:r>
          </a:p>
        </p:txBody>
      </p:sp>
      <p:sp>
        <p:nvSpPr>
          <p:cNvPr id="8" name="TextBox 7">
            <a:extLst>
              <a:ext uri="{FF2B5EF4-FFF2-40B4-BE49-F238E27FC236}">
                <a16:creationId xmlns:a16="http://schemas.microsoft.com/office/drawing/2014/main" id="{C41B47CF-9DF7-35FA-9979-36AE19647561}"/>
              </a:ext>
            </a:extLst>
          </p:cNvPr>
          <p:cNvSpPr txBox="1"/>
          <p:nvPr/>
        </p:nvSpPr>
        <p:spPr>
          <a:xfrm>
            <a:off x="172102" y="6256858"/>
            <a:ext cx="8866851" cy="461665"/>
          </a:xfrm>
          <a:prstGeom prst="rect">
            <a:avLst/>
          </a:prstGeom>
          <a:noFill/>
        </p:spPr>
        <p:txBody>
          <a:bodyPr wrap="none" rtlCol="0">
            <a:spAutoFit/>
          </a:bodyPr>
          <a:lstStyle/>
          <a:p>
            <a:pPr algn="ctr"/>
            <a:r>
              <a:rPr lang="en-US" sz="2400">
                <a:solidFill>
                  <a:schemeClr val="bg1"/>
                </a:solidFill>
              </a:rPr>
              <a:t>photograph courtesy of Sunita Hansraj from her Antarctica expedition</a:t>
            </a:r>
          </a:p>
        </p:txBody>
      </p:sp>
    </p:spTree>
    <p:extLst>
      <p:ext uri="{BB962C8B-B14F-4D97-AF65-F5344CB8AC3E}">
        <p14:creationId xmlns:p14="http://schemas.microsoft.com/office/powerpoint/2010/main" val="122762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2EB265C-4B41-4531-B727-B16933342128}" type="slidenum">
              <a:rPr lang="en-US" altLang="en-US" sz="1200">
                <a:latin typeface="Arial" panose="020B0604020202020204" pitchFamily="34" charset="0"/>
              </a:rPr>
              <a:pPr/>
              <a:t>10</a:t>
            </a:fld>
            <a:endParaRPr lang="en-US" altLang="en-US" sz="1200">
              <a:latin typeface="Arial" panose="020B0604020202020204" pitchFamily="34" charset="0"/>
            </a:endParaRPr>
          </a:p>
        </p:txBody>
      </p:sp>
      <p:grpSp>
        <p:nvGrpSpPr>
          <p:cNvPr id="3076" name="Group 83"/>
          <p:cNvGrpSpPr>
            <a:grpSpLocks/>
          </p:cNvGrpSpPr>
          <p:nvPr/>
        </p:nvGrpSpPr>
        <p:grpSpPr bwMode="auto">
          <a:xfrm>
            <a:off x="2081213" y="2944814"/>
            <a:ext cx="3879850" cy="3444875"/>
            <a:chOff x="351" y="1855"/>
            <a:chExt cx="2444" cy="2170"/>
          </a:xfrm>
        </p:grpSpPr>
        <p:sp>
          <p:nvSpPr>
            <p:cNvPr id="3099" name="Rectangle 84"/>
            <p:cNvSpPr>
              <a:spLocks noChangeArrowheads="1"/>
            </p:cNvSpPr>
            <p:nvPr/>
          </p:nvSpPr>
          <p:spPr bwMode="auto">
            <a:xfrm>
              <a:off x="806" y="1880"/>
              <a:ext cx="1570" cy="19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3100" name="Rectangle 85"/>
            <p:cNvSpPr>
              <a:spLocks noChangeArrowheads="1"/>
            </p:cNvSpPr>
            <p:nvPr/>
          </p:nvSpPr>
          <p:spPr bwMode="auto">
            <a:xfrm>
              <a:off x="1272" y="364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3101" name="Rectangle 86"/>
            <p:cNvSpPr>
              <a:spLocks noChangeArrowheads="1"/>
            </p:cNvSpPr>
            <p:nvPr/>
          </p:nvSpPr>
          <p:spPr bwMode="auto">
            <a:xfrm>
              <a:off x="1760" y="3675"/>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3102" name="Rectangle 87"/>
            <p:cNvSpPr>
              <a:spLocks noChangeArrowheads="1"/>
            </p:cNvSpPr>
            <p:nvPr/>
          </p:nvSpPr>
          <p:spPr bwMode="auto">
            <a:xfrm>
              <a:off x="1905" y="364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3</a:t>
              </a:r>
              <a:endParaRPr lang="en-US" altLang="en-US" sz="1800">
                <a:latin typeface="Arial" panose="020B0604020202020204" pitchFamily="34" charset="0"/>
              </a:endParaRPr>
            </a:p>
          </p:txBody>
        </p:sp>
        <p:sp>
          <p:nvSpPr>
            <p:cNvPr id="3103" name="Rectangle 88"/>
            <p:cNvSpPr>
              <a:spLocks noChangeArrowheads="1"/>
            </p:cNvSpPr>
            <p:nvPr/>
          </p:nvSpPr>
          <p:spPr bwMode="auto">
            <a:xfrm>
              <a:off x="2256" y="3675"/>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3104" name="Rectangle 89"/>
            <p:cNvSpPr>
              <a:spLocks noChangeArrowheads="1"/>
            </p:cNvSpPr>
            <p:nvPr/>
          </p:nvSpPr>
          <p:spPr bwMode="auto">
            <a:xfrm>
              <a:off x="2401" y="364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5</a:t>
              </a:r>
              <a:endParaRPr lang="en-US" altLang="en-US" sz="1800">
                <a:latin typeface="Arial" panose="020B0604020202020204" pitchFamily="34" charset="0"/>
              </a:endParaRPr>
            </a:p>
          </p:txBody>
        </p:sp>
        <p:sp>
          <p:nvSpPr>
            <p:cNvPr id="3105" name="Rectangle 90"/>
            <p:cNvSpPr>
              <a:spLocks noChangeArrowheads="1"/>
            </p:cNvSpPr>
            <p:nvPr/>
          </p:nvSpPr>
          <p:spPr bwMode="auto">
            <a:xfrm>
              <a:off x="2235" y="3823"/>
              <a:ext cx="56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100">
                  <a:solidFill>
                    <a:srgbClr val="000000"/>
                  </a:solidFill>
                  <a:latin typeface="Arial" panose="020B0604020202020204" pitchFamily="34" charset="0"/>
                </a:rPr>
                <a:t>time (s)</a:t>
              </a:r>
              <a:endParaRPr lang="en-US" altLang="en-US">
                <a:latin typeface="Arial" panose="020B0604020202020204" pitchFamily="34" charset="0"/>
              </a:endParaRPr>
            </a:p>
          </p:txBody>
        </p:sp>
        <p:sp>
          <p:nvSpPr>
            <p:cNvPr id="3106" name="Line 91"/>
            <p:cNvSpPr>
              <a:spLocks noChangeShapeType="1"/>
            </p:cNvSpPr>
            <p:nvPr/>
          </p:nvSpPr>
          <p:spPr bwMode="auto">
            <a:xfrm flipV="1">
              <a:off x="1080" y="3562"/>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07" name="Line 92"/>
            <p:cNvSpPr>
              <a:spLocks noChangeShapeType="1"/>
            </p:cNvSpPr>
            <p:nvPr/>
          </p:nvSpPr>
          <p:spPr bwMode="auto">
            <a:xfrm flipV="1">
              <a:off x="1597" y="3562"/>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08" name="Line 93"/>
            <p:cNvSpPr>
              <a:spLocks noChangeShapeType="1"/>
            </p:cNvSpPr>
            <p:nvPr/>
          </p:nvSpPr>
          <p:spPr bwMode="auto">
            <a:xfrm flipV="1">
              <a:off x="2107" y="3562"/>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09" name="Line 94"/>
            <p:cNvSpPr>
              <a:spLocks noChangeShapeType="1"/>
            </p:cNvSpPr>
            <p:nvPr/>
          </p:nvSpPr>
          <p:spPr bwMode="auto">
            <a:xfrm flipV="1">
              <a:off x="1343" y="3562"/>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10" name="Line 95"/>
            <p:cNvSpPr>
              <a:spLocks noChangeShapeType="1"/>
            </p:cNvSpPr>
            <p:nvPr/>
          </p:nvSpPr>
          <p:spPr bwMode="auto">
            <a:xfrm flipV="1">
              <a:off x="1852" y="3562"/>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11" name="Rectangle 96"/>
            <p:cNvSpPr>
              <a:spLocks noChangeArrowheads="1"/>
            </p:cNvSpPr>
            <p:nvPr/>
          </p:nvSpPr>
          <p:spPr bwMode="auto">
            <a:xfrm>
              <a:off x="748" y="3675"/>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3112" name="Rectangle 97"/>
            <p:cNvSpPr>
              <a:spLocks noChangeArrowheads="1"/>
            </p:cNvSpPr>
            <p:nvPr/>
          </p:nvSpPr>
          <p:spPr bwMode="auto">
            <a:xfrm>
              <a:off x="892" y="3644"/>
              <a:ext cx="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-1</a:t>
              </a:r>
              <a:endParaRPr lang="en-US" altLang="en-US" sz="1800">
                <a:latin typeface="Arial" panose="020B0604020202020204" pitchFamily="34" charset="0"/>
              </a:endParaRPr>
            </a:p>
          </p:txBody>
        </p:sp>
        <p:sp>
          <p:nvSpPr>
            <p:cNvPr id="3113" name="Rectangle 98"/>
            <p:cNvSpPr>
              <a:spLocks noChangeArrowheads="1"/>
            </p:cNvSpPr>
            <p:nvPr/>
          </p:nvSpPr>
          <p:spPr bwMode="auto">
            <a:xfrm>
              <a:off x="528" y="2833"/>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400</a:t>
              </a:r>
              <a:endParaRPr lang="en-US" altLang="en-US">
                <a:latin typeface="Arial" panose="020B0604020202020204" pitchFamily="34" charset="0"/>
              </a:endParaRPr>
            </a:p>
          </p:txBody>
        </p:sp>
        <p:sp>
          <p:nvSpPr>
            <p:cNvPr id="3114" name="Rectangle 99"/>
            <p:cNvSpPr>
              <a:spLocks noChangeArrowheads="1"/>
            </p:cNvSpPr>
            <p:nvPr/>
          </p:nvSpPr>
          <p:spPr bwMode="auto">
            <a:xfrm>
              <a:off x="514" y="2337"/>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600</a:t>
              </a:r>
              <a:endParaRPr lang="en-US" altLang="en-US">
                <a:latin typeface="Arial" panose="020B0604020202020204" pitchFamily="34" charset="0"/>
              </a:endParaRPr>
            </a:p>
          </p:txBody>
        </p:sp>
        <p:sp>
          <p:nvSpPr>
            <p:cNvPr id="3115" name="Rectangle 100"/>
            <p:cNvSpPr>
              <a:spLocks noChangeArrowheads="1"/>
            </p:cNvSpPr>
            <p:nvPr/>
          </p:nvSpPr>
          <p:spPr bwMode="auto">
            <a:xfrm>
              <a:off x="507" y="1855"/>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800</a:t>
              </a:r>
              <a:endParaRPr lang="en-US" altLang="en-US">
                <a:latin typeface="Arial" panose="020B0604020202020204" pitchFamily="34" charset="0"/>
              </a:endParaRPr>
            </a:p>
          </p:txBody>
        </p:sp>
        <p:sp>
          <p:nvSpPr>
            <p:cNvPr id="3116" name="Rectangle 101"/>
            <p:cNvSpPr>
              <a:spLocks noChangeArrowheads="1"/>
            </p:cNvSpPr>
            <p:nvPr/>
          </p:nvSpPr>
          <p:spPr bwMode="auto">
            <a:xfrm>
              <a:off x="351" y="2060"/>
              <a:ext cx="40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100" i="1">
                  <a:solidFill>
                    <a:srgbClr val="000000"/>
                  </a:solidFill>
                  <a:latin typeface="Arial" panose="020B0604020202020204" pitchFamily="34" charset="0"/>
                </a:rPr>
                <a:t>T</a:t>
              </a:r>
              <a:r>
                <a:rPr lang="en-US" altLang="en-US" sz="2100">
                  <a:solidFill>
                    <a:srgbClr val="000000"/>
                  </a:solidFill>
                  <a:latin typeface="Arial" panose="020B0604020202020204" pitchFamily="34" charset="0"/>
                </a:rPr>
                <a:t>(ºC)</a:t>
              </a:r>
              <a:endParaRPr lang="en-US" altLang="en-US">
                <a:latin typeface="Arial" panose="020B0604020202020204" pitchFamily="34" charset="0"/>
              </a:endParaRPr>
            </a:p>
          </p:txBody>
        </p:sp>
        <p:sp>
          <p:nvSpPr>
            <p:cNvPr id="3117" name="Rectangle 102"/>
            <p:cNvSpPr>
              <a:spLocks noChangeArrowheads="1"/>
            </p:cNvSpPr>
            <p:nvPr/>
          </p:nvSpPr>
          <p:spPr bwMode="auto">
            <a:xfrm>
              <a:off x="1052" y="1912"/>
              <a:ext cx="9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Austenite (stable)</a:t>
              </a:r>
              <a:endParaRPr lang="en-US" altLang="en-US">
                <a:latin typeface="Arial" panose="020B0604020202020204" pitchFamily="34" charset="0"/>
              </a:endParaRPr>
            </a:p>
          </p:txBody>
        </p:sp>
        <p:sp>
          <p:nvSpPr>
            <p:cNvPr id="3118" name="Rectangle 103"/>
            <p:cNvSpPr>
              <a:spLocks noChangeArrowheads="1"/>
            </p:cNvSpPr>
            <p:nvPr/>
          </p:nvSpPr>
          <p:spPr bwMode="auto">
            <a:xfrm>
              <a:off x="528" y="3321"/>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200</a:t>
              </a:r>
              <a:endParaRPr lang="en-US" altLang="en-US">
                <a:latin typeface="Arial" panose="020B0604020202020204" pitchFamily="34" charset="0"/>
              </a:endParaRPr>
            </a:p>
          </p:txBody>
        </p:sp>
        <p:grpSp>
          <p:nvGrpSpPr>
            <p:cNvPr id="3119" name="Group 104"/>
            <p:cNvGrpSpPr>
              <a:grpSpLocks/>
            </p:cNvGrpSpPr>
            <p:nvPr/>
          </p:nvGrpSpPr>
          <p:grpSpPr bwMode="auto">
            <a:xfrm>
              <a:off x="804" y="2131"/>
              <a:ext cx="71" cy="1269"/>
              <a:chOff x="804" y="2059"/>
              <a:chExt cx="71" cy="1269"/>
            </a:xfrm>
          </p:grpSpPr>
          <p:sp>
            <p:nvSpPr>
              <p:cNvPr id="3134" name="Line 105"/>
              <p:cNvSpPr>
                <a:spLocks noChangeShapeType="1"/>
              </p:cNvSpPr>
              <p:nvPr/>
            </p:nvSpPr>
            <p:spPr bwMode="auto">
              <a:xfrm>
                <a:off x="804" y="3327"/>
                <a:ext cx="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35" name="Line 106"/>
              <p:cNvSpPr>
                <a:spLocks noChangeShapeType="1"/>
              </p:cNvSpPr>
              <p:nvPr/>
            </p:nvSpPr>
            <p:spPr bwMode="auto">
              <a:xfrm>
                <a:off x="804" y="3072"/>
                <a:ext cx="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36" name="Line 107"/>
              <p:cNvSpPr>
                <a:spLocks noChangeShapeType="1"/>
              </p:cNvSpPr>
              <p:nvPr/>
            </p:nvSpPr>
            <p:spPr bwMode="auto">
              <a:xfrm>
                <a:off x="804" y="2817"/>
                <a:ext cx="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37" name="Line 108"/>
              <p:cNvSpPr>
                <a:spLocks noChangeShapeType="1"/>
              </p:cNvSpPr>
              <p:nvPr/>
            </p:nvSpPr>
            <p:spPr bwMode="auto">
              <a:xfrm>
                <a:off x="804" y="2562"/>
                <a:ext cx="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38" name="Line 109"/>
              <p:cNvSpPr>
                <a:spLocks noChangeShapeType="1"/>
              </p:cNvSpPr>
              <p:nvPr/>
            </p:nvSpPr>
            <p:spPr bwMode="auto">
              <a:xfrm>
                <a:off x="804" y="2314"/>
                <a:ext cx="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39" name="Line 110"/>
              <p:cNvSpPr>
                <a:spLocks noChangeShapeType="1"/>
              </p:cNvSpPr>
              <p:nvPr/>
            </p:nvSpPr>
            <p:spPr bwMode="auto">
              <a:xfrm>
                <a:off x="804" y="2059"/>
                <a:ext cx="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120" name="Rectangle 111"/>
            <p:cNvSpPr>
              <a:spLocks noChangeArrowheads="1"/>
            </p:cNvSpPr>
            <p:nvPr/>
          </p:nvSpPr>
          <p:spPr bwMode="auto">
            <a:xfrm>
              <a:off x="807" y="1886"/>
              <a:ext cx="1574" cy="176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3121" name="Rectangle 112"/>
            <p:cNvSpPr>
              <a:spLocks noChangeArrowheads="1"/>
            </p:cNvSpPr>
            <p:nvPr/>
          </p:nvSpPr>
          <p:spPr bwMode="auto">
            <a:xfrm>
              <a:off x="1640" y="2223"/>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P</a:t>
              </a:r>
              <a:endParaRPr lang="en-US" altLang="en-US">
                <a:latin typeface="Arial" panose="020B0604020202020204" pitchFamily="34" charset="0"/>
              </a:endParaRPr>
            </a:p>
          </p:txBody>
        </p:sp>
        <p:sp>
          <p:nvSpPr>
            <p:cNvPr id="3122" name="Rectangle 113"/>
            <p:cNvSpPr>
              <a:spLocks noChangeArrowheads="1"/>
            </p:cNvSpPr>
            <p:nvPr/>
          </p:nvSpPr>
          <p:spPr bwMode="auto">
            <a:xfrm>
              <a:off x="1647" y="2775"/>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B</a:t>
              </a:r>
              <a:endParaRPr lang="en-US" altLang="en-US">
                <a:latin typeface="Arial" panose="020B0604020202020204" pitchFamily="34" charset="0"/>
              </a:endParaRPr>
            </a:p>
          </p:txBody>
        </p:sp>
        <p:sp>
          <p:nvSpPr>
            <p:cNvPr id="3123" name="Line 114"/>
            <p:cNvSpPr>
              <a:spLocks noChangeShapeType="1"/>
            </p:cNvSpPr>
            <p:nvPr/>
          </p:nvSpPr>
          <p:spPr bwMode="auto">
            <a:xfrm>
              <a:off x="811" y="2068"/>
              <a:ext cx="1565" cy="1"/>
            </a:xfrm>
            <a:prstGeom prst="line">
              <a:avLst/>
            </a:prstGeom>
            <a:noFill/>
            <a:ln w="22225">
              <a:solidFill>
                <a:srgbClr val="CC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24" name="Rectangle 115"/>
            <p:cNvSpPr>
              <a:spLocks noChangeArrowheads="1"/>
            </p:cNvSpPr>
            <p:nvPr/>
          </p:nvSpPr>
          <p:spPr bwMode="auto">
            <a:xfrm>
              <a:off x="2398" y="2011"/>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100" i="1">
                  <a:solidFill>
                    <a:srgbClr val="CC6600"/>
                  </a:solidFill>
                  <a:latin typeface="Arial" panose="020B0604020202020204" pitchFamily="34" charset="0"/>
                </a:rPr>
                <a:t>T</a:t>
              </a:r>
              <a:r>
                <a:rPr lang="en-US" altLang="en-US" sz="2100" i="1" baseline="-25000">
                  <a:solidFill>
                    <a:srgbClr val="CC6600"/>
                  </a:solidFill>
                  <a:latin typeface="Arial" panose="020B0604020202020204" pitchFamily="34" charset="0"/>
                </a:rPr>
                <a:t>E</a:t>
              </a:r>
              <a:endParaRPr lang="en-US" altLang="en-US" i="1">
                <a:latin typeface="Arial" panose="020B0604020202020204" pitchFamily="34" charset="0"/>
              </a:endParaRPr>
            </a:p>
          </p:txBody>
        </p:sp>
        <p:sp>
          <p:nvSpPr>
            <p:cNvPr id="3125" name="Rectangle 116"/>
            <p:cNvSpPr>
              <a:spLocks noChangeArrowheads="1"/>
            </p:cNvSpPr>
            <p:nvPr/>
          </p:nvSpPr>
          <p:spPr bwMode="auto">
            <a:xfrm rot="3900000">
              <a:off x="1612" y="3362"/>
              <a:ext cx="1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000000"/>
                  </a:solidFill>
                  <a:latin typeface="Arial" panose="020B0604020202020204" pitchFamily="34" charset="0"/>
                </a:rPr>
                <a:t>0%</a:t>
              </a:r>
              <a:endParaRPr lang="en-US" altLang="en-US">
                <a:latin typeface="Arial" panose="020B0604020202020204" pitchFamily="34" charset="0"/>
              </a:endParaRPr>
            </a:p>
          </p:txBody>
        </p:sp>
        <p:sp>
          <p:nvSpPr>
            <p:cNvPr id="3126" name="Rectangle 117"/>
            <p:cNvSpPr>
              <a:spLocks noChangeArrowheads="1"/>
            </p:cNvSpPr>
            <p:nvPr/>
          </p:nvSpPr>
          <p:spPr bwMode="auto">
            <a:xfrm rot="3900000">
              <a:off x="2101" y="341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000000"/>
                  </a:solidFill>
                  <a:latin typeface="Arial" panose="020B0604020202020204" pitchFamily="34" charset="0"/>
                </a:rPr>
                <a:t>100%</a:t>
              </a:r>
              <a:endParaRPr lang="en-US" altLang="en-US">
                <a:latin typeface="Arial" panose="020B0604020202020204" pitchFamily="34" charset="0"/>
              </a:endParaRPr>
            </a:p>
          </p:txBody>
        </p:sp>
        <p:sp>
          <p:nvSpPr>
            <p:cNvPr id="3127" name="Rectangle 118"/>
            <p:cNvSpPr>
              <a:spLocks noChangeArrowheads="1"/>
            </p:cNvSpPr>
            <p:nvPr/>
          </p:nvSpPr>
          <p:spPr bwMode="auto">
            <a:xfrm rot="3900000">
              <a:off x="1857" y="3427"/>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000000"/>
                  </a:solidFill>
                  <a:latin typeface="Arial" panose="020B0604020202020204" pitchFamily="34" charset="0"/>
                </a:rPr>
                <a:t>50%</a:t>
              </a:r>
              <a:endParaRPr lang="en-US" altLang="en-US">
                <a:latin typeface="Arial" panose="020B0604020202020204" pitchFamily="34" charset="0"/>
              </a:endParaRPr>
            </a:p>
          </p:txBody>
        </p:sp>
        <p:sp>
          <p:nvSpPr>
            <p:cNvPr id="3128" name="Rectangle 119"/>
            <p:cNvSpPr>
              <a:spLocks noChangeArrowheads="1"/>
            </p:cNvSpPr>
            <p:nvPr/>
          </p:nvSpPr>
          <p:spPr bwMode="auto">
            <a:xfrm>
              <a:off x="1038" y="2110"/>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A</a:t>
              </a:r>
              <a:endParaRPr lang="en-US" altLang="en-US">
                <a:latin typeface="Arial" panose="020B0604020202020204" pitchFamily="34" charset="0"/>
              </a:endParaRPr>
            </a:p>
          </p:txBody>
        </p:sp>
        <p:sp>
          <p:nvSpPr>
            <p:cNvPr id="3129" name="Rectangle 120"/>
            <p:cNvSpPr>
              <a:spLocks noChangeArrowheads="1"/>
            </p:cNvSpPr>
            <p:nvPr/>
          </p:nvSpPr>
          <p:spPr bwMode="auto">
            <a:xfrm>
              <a:off x="960" y="2839"/>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A</a:t>
              </a:r>
              <a:endParaRPr lang="en-US" altLang="en-US">
                <a:latin typeface="Arial" panose="020B0604020202020204" pitchFamily="34" charset="0"/>
              </a:endParaRPr>
            </a:p>
          </p:txBody>
        </p:sp>
        <p:sp>
          <p:nvSpPr>
            <p:cNvPr id="3130" name="Freeform 121"/>
            <p:cNvSpPr>
              <a:spLocks/>
            </p:cNvSpPr>
            <p:nvPr/>
          </p:nvSpPr>
          <p:spPr bwMode="auto">
            <a:xfrm>
              <a:off x="1035" y="2095"/>
              <a:ext cx="1341" cy="1261"/>
            </a:xfrm>
            <a:custGeom>
              <a:avLst/>
              <a:gdLst>
                <a:gd name="T0" fmla="*/ 629 w 1341"/>
                <a:gd name="T1" fmla="*/ 1261 h 1261"/>
                <a:gd name="T2" fmla="*/ 629 w 1341"/>
                <a:gd name="T3" fmla="*/ 1229 h 1261"/>
                <a:gd name="T4" fmla="*/ 617 w 1341"/>
                <a:gd name="T5" fmla="*/ 1185 h 1261"/>
                <a:gd name="T6" fmla="*/ 593 w 1341"/>
                <a:gd name="T7" fmla="*/ 1141 h 1261"/>
                <a:gd name="T8" fmla="*/ 561 w 1341"/>
                <a:gd name="T9" fmla="*/ 1097 h 1261"/>
                <a:gd name="T10" fmla="*/ 517 w 1341"/>
                <a:gd name="T11" fmla="*/ 1057 h 1261"/>
                <a:gd name="T12" fmla="*/ 477 w 1341"/>
                <a:gd name="T13" fmla="*/ 1021 h 1261"/>
                <a:gd name="T14" fmla="*/ 369 w 1341"/>
                <a:gd name="T15" fmla="*/ 941 h 1261"/>
                <a:gd name="T16" fmla="*/ 229 w 1341"/>
                <a:gd name="T17" fmla="*/ 829 h 1261"/>
                <a:gd name="T18" fmla="*/ 161 w 1341"/>
                <a:gd name="T19" fmla="*/ 769 h 1261"/>
                <a:gd name="T20" fmla="*/ 89 w 1341"/>
                <a:gd name="T21" fmla="*/ 693 h 1261"/>
                <a:gd name="T22" fmla="*/ 49 w 1341"/>
                <a:gd name="T23" fmla="*/ 625 h 1261"/>
                <a:gd name="T24" fmla="*/ 25 w 1341"/>
                <a:gd name="T25" fmla="*/ 573 h 1261"/>
                <a:gd name="T26" fmla="*/ 13 w 1341"/>
                <a:gd name="T27" fmla="*/ 533 h 1261"/>
                <a:gd name="T28" fmla="*/ 1 w 1341"/>
                <a:gd name="T29" fmla="*/ 477 h 1261"/>
                <a:gd name="T30" fmla="*/ 5 w 1341"/>
                <a:gd name="T31" fmla="*/ 441 h 1261"/>
                <a:gd name="T32" fmla="*/ 17 w 1341"/>
                <a:gd name="T33" fmla="*/ 389 h 1261"/>
                <a:gd name="T34" fmla="*/ 37 w 1341"/>
                <a:gd name="T35" fmla="*/ 337 h 1261"/>
                <a:gd name="T36" fmla="*/ 77 w 1341"/>
                <a:gd name="T37" fmla="*/ 281 h 1261"/>
                <a:gd name="T38" fmla="*/ 129 w 1341"/>
                <a:gd name="T39" fmla="*/ 233 h 1261"/>
                <a:gd name="T40" fmla="*/ 201 w 1341"/>
                <a:gd name="T41" fmla="*/ 189 h 1261"/>
                <a:gd name="T42" fmla="*/ 297 w 1341"/>
                <a:gd name="T43" fmla="*/ 141 h 1261"/>
                <a:gd name="T44" fmla="*/ 425 w 1341"/>
                <a:gd name="T45" fmla="*/ 97 h 1261"/>
                <a:gd name="T46" fmla="*/ 557 w 1341"/>
                <a:gd name="T47" fmla="*/ 65 h 1261"/>
                <a:gd name="T48" fmla="*/ 689 w 1341"/>
                <a:gd name="T49" fmla="*/ 41 h 1261"/>
                <a:gd name="T50" fmla="*/ 873 w 1341"/>
                <a:gd name="T51" fmla="*/ 17 h 1261"/>
                <a:gd name="T52" fmla="*/ 1025 w 1341"/>
                <a:gd name="T53" fmla="*/ 5 h 1261"/>
                <a:gd name="T54" fmla="*/ 1181 w 1341"/>
                <a:gd name="T55" fmla="*/ 1 h 1261"/>
                <a:gd name="T56" fmla="*/ 1341 w 1341"/>
                <a:gd name="T57" fmla="*/ 1 h 12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1"/>
                <a:gd name="T88" fmla="*/ 0 h 1261"/>
                <a:gd name="T89" fmla="*/ 1341 w 1341"/>
                <a:gd name="T90" fmla="*/ 1261 h 12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1" h="1261">
                  <a:moveTo>
                    <a:pt x="629" y="1261"/>
                  </a:moveTo>
                  <a:cubicBezTo>
                    <a:pt x="630" y="1251"/>
                    <a:pt x="631" y="1242"/>
                    <a:pt x="629" y="1229"/>
                  </a:cubicBezTo>
                  <a:cubicBezTo>
                    <a:pt x="627" y="1216"/>
                    <a:pt x="623" y="1200"/>
                    <a:pt x="617" y="1185"/>
                  </a:cubicBezTo>
                  <a:cubicBezTo>
                    <a:pt x="611" y="1170"/>
                    <a:pt x="602" y="1156"/>
                    <a:pt x="593" y="1141"/>
                  </a:cubicBezTo>
                  <a:cubicBezTo>
                    <a:pt x="584" y="1126"/>
                    <a:pt x="574" y="1111"/>
                    <a:pt x="561" y="1097"/>
                  </a:cubicBezTo>
                  <a:cubicBezTo>
                    <a:pt x="548" y="1083"/>
                    <a:pt x="531" y="1070"/>
                    <a:pt x="517" y="1057"/>
                  </a:cubicBezTo>
                  <a:cubicBezTo>
                    <a:pt x="503" y="1044"/>
                    <a:pt x="502" y="1040"/>
                    <a:pt x="477" y="1021"/>
                  </a:cubicBezTo>
                  <a:cubicBezTo>
                    <a:pt x="452" y="1002"/>
                    <a:pt x="410" y="973"/>
                    <a:pt x="369" y="941"/>
                  </a:cubicBezTo>
                  <a:cubicBezTo>
                    <a:pt x="328" y="909"/>
                    <a:pt x="264" y="858"/>
                    <a:pt x="229" y="829"/>
                  </a:cubicBezTo>
                  <a:cubicBezTo>
                    <a:pt x="194" y="800"/>
                    <a:pt x="184" y="792"/>
                    <a:pt x="161" y="769"/>
                  </a:cubicBezTo>
                  <a:cubicBezTo>
                    <a:pt x="138" y="746"/>
                    <a:pt x="108" y="717"/>
                    <a:pt x="89" y="693"/>
                  </a:cubicBezTo>
                  <a:cubicBezTo>
                    <a:pt x="70" y="669"/>
                    <a:pt x="60" y="645"/>
                    <a:pt x="49" y="625"/>
                  </a:cubicBezTo>
                  <a:cubicBezTo>
                    <a:pt x="38" y="605"/>
                    <a:pt x="31" y="588"/>
                    <a:pt x="25" y="573"/>
                  </a:cubicBezTo>
                  <a:cubicBezTo>
                    <a:pt x="19" y="558"/>
                    <a:pt x="17" y="549"/>
                    <a:pt x="13" y="533"/>
                  </a:cubicBezTo>
                  <a:cubicBezTo>
                    <a:pt x="9" y="517"/>
                    <a:pt x="2" y="492"/>
                    <a:pt x="1" y="477"/>
                  </a:cubicBezTo>
                  <a:cubicBezTo>
                    <a:pt x="0" y="462"/>
                    <a:pt x="2" y="456"/>
                    <a:pt x="5" y="441"/>
                  </a:cubicBezTo>
                  <a:cubicBezTo>
                    <a:pt x="8" y="426"/>
                    <a:pt x="12" y="406"/>
                    <a:pt x="17" y="389"/>
                  </a:cubicBezTo>
                  <a:cubicBezTo>
                    <a:pt x="22" y="372"/>
                    <a:pt x="27" y="355"/>
                    <a:pt x="37" y="337"/>
                  </a:cubicBezTo>
                  <a:cubicBezTo>
                    <a:pt x="47" y="319"/>
                    <a:pt x="62" y="298"/>
                    <a:pt x="77" y="281"/>
                  </a:cubicBezTo>
                  <a:cubicBezTo>
                    <a:pt x="92" y="264"/>
                    <a:pt x="108" y="248"/>
                    <a:pt x="129" y="233"/>
                  </a:cubicBezTo>
                  <a:cubicBezTo>
                    <a:pt x="150" y="218"/>
                    <a:pt x="173" y="204"/>
                    <a:pt x="201" y="189"/>
                  </a:cubicBezTo>
                  <a:cubicBezTo>
                    <a:pt x="229" y="174"/>
                    <a:pt x="260" y="156"/>
                    <a:pt x="297" y="141"/>
                  </a:cubicBezTo>
                  <a:cubicBezTo>
                    <a:pt x="334" y="126"/>
                    <a:pt x="382" y="110"/>
                    <a:pt x="425" y="97"/>
                  </a:cubicBezTo>
                  <a:cubicBezTo>
                    <a:pt x="468" y="84"/>
                    <a:pt x="513" y="74"/>
                    <a:pt x="557" y="65"/>
                  </a:cubicBezTo>
                  <a:cubicBezTo>
                    <a:pt x="601" y="56"/>
                    <a:pt x="636" y="49"/>
                    <a:pt x="689" y="41"/>
                  </a:cubicBezTo>
                  <a:cubicBezTo>
                    <a:pt x="742" y="33"/>
                    <a:pt x="817" y="23"/>
                    <a:pt x="873" y="17"/>
                  </a:cubicBezTo>
                  <a:cubicBezTo>
                    <a:pt x="929" y="11"/>
                    <a:pt x="974" y="8"/>
                    <a:pt x="1025" y="5"/>
                  </a:cubicBezTo>
                  <a:cubicBezTo>
                    <a:pt x="1076" y="2"/>
                    <a:pt x="1128" y="2"/>
                    <a:pt x="1181" y="1"/>
                  </a:cubicBezTo>
                  <a:cubicBezTo>
                    <a:pt x="1234" y="0"/>
                    <a:pt x="1287" y="0"/>
                    <a:pt x="1341" y="1"/>
                  </a:cubicBezTo>
                </a:path>
              </a:pathLst>
            </a:custGeom>
            <a:noFill/>
            <a:ln w="28575">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31" name="Freeform 122"/>
            <p:cNvSpPr>
              <a:spLocks/>
            </p:cNvSpPr>
            <p:nvPr/>
          </p:nvSpPr>
          <p:spPr bwMode="auto">
            <a:xfrm>
              <a:off x="1260" y="2142"/>
              <a:ext cx="1119" cy="1203"/>
            </a:xfrm>
            <a:custGeom>
              <a:avLst/>
              <a:gdLst>
                <a:gd name="T0" fmla="*/ 963 w 1119"/>
                <a:gd name="T1" fmla="*/ 1203 h 1203"/>
                <a:gd name="T2" fmla="*/ 867 w 1119"/>
                <a:gd name="T3" fmla="*/ 1140 h 1203"/>
                <a:gd name="T4" fmla="*/ 732 w 1119"/>
                <a:gd name="T5" fmla="*/ 1050 h 1203"/>
                <a:gd name="T6" fmla="*/ 621 w 1119"/>
                <a:gd name="T7" fmla="*/ 972 h 1203"/>
                <a:gd name="T8" fmla="*/ 492 w 1119"/>
                <a:gd name="T9" fmla="*/ 879 h 1203"/>
                <a:gd name="T10" fmla="*/ 372 w 1119"/>
                <a:gd name="T11" fmla="*/ 783 h 1203"/>
                <a:gd name="T12" fmla="*/ 282 w 1119"/>
                <a:gd name="T13" fmla="*/ 711 h 1203"/>
                <a:gd name="T14" fmla="*/ 207 w 1119"/>
                <a:gd name="T15" fmla="*/ 642 h 1203"/>
                <a:gd name="T16" fmla="*/ 150 w 1119"/>
                <a:gd name="T17" fmla="*/ 588 h 1203"/>
                <a:gd name="T18" fmla="*/ 99 w 1119"/>
                <a:gd name="T19" fmla="*/ 534 h 1203"/>
                <a:gd name="T20" fmla="*/ 63 w 1119"/>
                <a:gd name="T21" fmla="*/ 489 h 1203"/>
                <a:gd name="T22" fmla="*/ 30 w 1119"/>
                <a:gd name="T23" fmla="*/ 441 h 1203"/>
                <a:gd name="T24" fmla="*/ 9 w 1119"/>
                <a:gd name="T25" fmla="*/ 399 h 1203"/>
                <a:gd name="T26" fmla="*/ 0 w 1119"/>
                <a:gd name="T27" fmla="*/ 348 h 1203"/>
                <a:gd name="T28" fmla="*/ 9 w 1119"/>
                <a:gd name="T29" fmla="*/ 306 h 1203"/>
                <a:gd name="T30" fmla="*/ 24 w 1119"/>
                <a:gd name="T31" fmla="*/ 282 h 1203"/>
                <a:gd name="T32" fmla="*/ 45 w 1119"/>
                <a:gd name="T33" fmla="*/ 255 h 1203"/>
                <a:gd name="T34" fmla="*/ 84 w 1119"/>
                <a:gd name="T35" fmla="*/ 216 h 1203"/>
                <a:gd name="T36" fmla="*/ 156 w 1119"/>
                <a:gd name="T37" fmla="*/ 171 h 1203"/>
                <a:gd name="T38" fmla="*/ 204 w 1119"/>
                <a:gd name="T39" fmla="*/ 147 h 1203"/>
                <a:gd name="T40" fmla="*/ 276 w 1119"/>
                <a:gd name="T41" fmla="*/ 117 h 1203"/>
                <a:gd name="T42" fmla="*/ 372 w 1119"/>
                <a:gd name="T43" fmla="*/ 87 h 1203"/>
                <a:gd name="T44" fmla="*/ 492 w 1119"/>
                <a:gd name="T45" fmla="*/ 57 h 1203"/>
                <a:gd name="T46" fmla="*/ 621 w 1119"/>
                <a:gd name="T47" fmla="*/ 36 h 1203"/>
                <a:gd name="T48" fmla="*/ 747 w 1119"/>
                <a:gd name="T49" fmla="*/ 18 h 1203"/>
                <a:gd name="T50" fmla="*/ 870 w 1119"/>
                <a:gd name="T51" fmla="*/ 9 h 1203"/>
                <a:gd name="T52" fmla="*/ 975 w 1119"/>
                <a:gd name="T53" fmla="*/ 6 h 1203"/>
                <a:gd name="T54" fmla="*/ 1074 w 1119"/>
                <a:gd name="T55" fmla="*/ 3 h 1203"/>
                <a:gd name="T56" fmla="*/ 1119 w 1119"/>
                <a:gd name="T57" fmla="*/ 0 h 12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9"/>
                <a:gd name="T88" fmla="*/ 0 h 1203"/>
                <a:gd name="T89" fmla="*/ 1119 w 1119"/>
                <a:gd name="T90" fmla="*/ 1203 h 12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9" h="1203">
                  <a:moveTo>
                    <a:pt x="963" y="1203"/>
                  </a:moveTo>
                  <a:cubicBezTo>
                    <a:pt x="934" y="1184"/>
                    <a:pt x="906" y="1166"/>
                    <a:pt x="867" y="1140"/>
                  </a:cubicBezTo>
                  <a:cubicBezTo>
                    <a:pt x="828" y="1114"/>
                    <a:pt x="773" y="1078"/>
                    <a:pt x="732" y="1050"/>
                  </a:cubicBezTo>
                  <a:cubicBezTo>
                    <a:pt x="691" y="1022"/>
                    <a:pt x="661" y="1000"/>
                    <a:pt x="621" y="972"/>
                  </a:cubicBezTo>
                  <a:cubicBezTo>
                    <a:pt x="581" y="944"/>
                    <a:pt x="534" y="910"/>
                    <a:pt x="492" y="879"/>
                  </a:cubicBezTo>
                  <a:cubicBezTo>
                    <a:pt x="450" y="848"/>
                    <a:pt x="407" y="811"/>
                    <a:pt x="372" y="783"/>
                  </a:cubicBezTo>
                  <a:cubicBezTo>
                    <a:pt x="337" y="755"/>
                    <a:pt x="310" y="734"/>
                    <a:pt x="282" y="711"/>
                  </a:cubicBezTo>
                  <a:cubicBezTo>
                    <a:pt x="254" y="688"/>
                    <a:pt x="229" y="662"/>
                    <a:pt x="207" y="642"/>
                  </a:cubicBezTo>
                  <a:cubicBezTo>
                    <a:pt x="185" y="622"/>
                    <a:pt x="168" y="606"/>
                    <a:pt x="150" y="588"/>
                  </a:cubicBezTo>
                  <a:cubicBezTo>
                    <a:pt x="132" y="570"/>
                    <a:pt x="114" y="551"/>
                    <a:pt x="99" y="534"/>
                  </a:cubicBezTo>
                  <a:cubicBezTo>
                    <a:pt x="84" y="517"/>
                    <a:pt x="74" y="504"/>
                    <a:pt x="63" y="489"/>
                  </a:cubicBezTo>
                  <a:cubicBezTo>
                    <a:pt x="52" y="474"/>
                    <a:pt x="39" y="456"/>
                    <a:pt x="30" y="441"/>
                  </a:cubicBezTo>
                  <a:cubicBezTo>
                    <a:pt x="21" y="426"/>
                    <a:pt x="14" y="414"/>
                    <a:pt x="9" y="399"/>
                  </a:cubicBezTo>
                  <a:cubicBezTo>
                    <a:pt x="4" y="384"/>
                    <a:pt x="0" y="363"/>
                    <a:pt x="0" y="348"/>
                  </a:cubicBezTo>
                  <a:cubicBezTo>
                    <a:pt x="0" y="333"/>
                    <a:pt x="5" y="317"/>
                    <a:pt x="9" y="306"/>
                  </a:cubicBezTo>
                  <a:cubicBezTo>
                    <a:pt x="13" y="295"/>
                    <a:pt x="18" y="290"/>
                    <a:pt x="24" y="282"/>
                  </a:cubicBezTo>
                  <a:cubicBezTo>
                    <a:pt x="30" y="274"/>
                    <a:pt x="35" y="266"/>
                    <a:pt x="45" y="255"/>
                  </a:cubicBezTo>
                  <a:cubicBezTo>
                    <a:pt x="55" y="244"/>
                    <a:pt x="65" y="230"/>
                    <a:pt x="84" y="216"/>
                  </a:cubicBezTo>
                  <a:cubicBezTo>
                    <a:pt x="103" y="202"/>
                    <a:pt x="136" y="182"/>
                    <a:pt x="156" y="171"/>
                  </a:cubicBezTo>
                  <a:cubicBezTo>
                    <a:pt x="176" y="160"/>
                    <a:pt x="184" y="156"/>
                    <a:pt x="204" y="147"/>
                  </a:cubicBezTo>
                  <a:cubicBezTo>
                    <a:pt x="224" y="138"/>
                    <a:pt x="248" y="127"/>
                    <a:pt x="276" y="117"/>
                  </a:cubicBezTo>
                  <a:cubicBezTo>
                    <a:pt x="304" y="107"/>
                    <a:pt x="336" y="97"/>
                    <a:pt x="372" y="87"/>
                  </a:cubicBezTo>
                  <a:cubicBezTo>
                    <a:pt x="408" y="77"/>
                    <a:pt x="451" y="65"/>
                    <a:pt x="492" y="57"/>
                  </a:cubicBezTo>
                  <a:cubicBezTo>
                    <a:pt x="533" y="49"/>
                    <a:pt x="579" y="42"/>
                    <a:pt x="621" y="36"/>
                  </a:cubicBezTo>
                  <a:cubicBezTo>
                    <a:pt x="663" y="30"/>
                    <a:pt x="706" y="22"/>
                    <a:pt x="747" y="18"/>
                  </a:cubicBezTo>
                  <a:cubicBezTo>
                    <a:pt x="788" y="14"/>
                    <a:pt x="832" y="11"/>
                    <a:pt x="870" y="9"/>
                  </a:cubicBezTo>
                  <a:cubicBezTo>
                    <a:pt x="908" y="7"/>
                    <a:pt x="941" y="7"/>
                    <a:pt x="975" y="6"/>
                  </a:cubicBezTo>
                  <a:cubicBezTo>
                    <a:pt x="1009" y="5"/>
                    <a:pt x="1050" y="4"/>
                    <a:pt x="1074" y="3"/>
                  </a:cubicBezTo>
                  <a:cubicBezTo>
                    <a:pt x="1098" y="2"/>
                    <a:pt x="1108" y="1"/>
                    <a:pt x="1119"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32" name="Freeform 123"/>
            <p:cNvSpPr>
              <a:spLocks/>
            </p:cNvSpPr>
            <p:nvPr/>
          </p:nvSpPr>
          <p:spPr bwMode="auto">
            <a:xfrm>
              <a:off x="1163" y="2193"/>
              <a:ext cx="763" cy="1152"/>
            </a:xfrm>
            <a:custGeom>
              <a:avLst/>
              <a:gdLst>
                <a:gd name="T0" fmla="*/ 763 w 763"/>
                <a:gd name="T1" fmla="*/ 1152 h 1152"/>
                <a:gd name="T2" fmla="*/ 730 w 763"/>
                <a:gd name="T3" fmla="*/ 1104 h 1152"/>
                <a:gd name="T4" fmla="*/ 694 w 763"/>
                <a:gd name="T5" fmla="*/ 1056 h 1152"/>
                <a:gd name="T6" fmla="*/ 649 w 763"/>
                <a:gd name="T7" fmla="*/ 1008 h 1152"/>
                <a:gd name="T8" fmla="*/ 607 w 763"/>
                <a:gd name="T9" fmla="*/ 960 h 1152"/>
                <a:gd name="T10" fmla="*/ 559 w 763"/>
                <a:gd name="T11" fmla="*/ 912 h 1152"/>
                <a:gd name="T12" fmla="*/ 517 w 763"/>
                <a:gd name="T13" fmla="*/ 870 h 1152"/>
                <a:gd name="T14" fmla="*/ 466 w 763"/>
                <a:gd name="T15" fmla="*/ 825 h 1152"/>
                <a:gd name="T16" fmla="*/ 418 w 763"/>
                <a:gd name="T17" fmla="*/ 783 h 1152"/>
                <a:gd name="T18" fmla="*/ 370 w 763"/>
                <a:gd name="T19" fmla="*/ 744 h 1152"/>
                <a:gd name="T20" fmla="*/ 325 w 763"/>
                <a:gd name="T21" fmla="*/ 702 h 1152"/>
                <a:gd name="T22" fmla="*/ 280 w 763"/>
                <a:gd name="T23" fmla="*/ 666 h 1152"/>
                <a:gd name="T24" fmla="*/ 211 w 763"/>
                <a:gd name="T25" fmla="*/ 603 h 1152"/>
                <a:gd name="T26" fmla="*/ 166 w 763"/>
                <a:gd name="T27" fmla="*/ 564 h 1152"/>
                <a:gd name="T28" fmla="*/ 130 w 763"/>
                <a:gd name="T29" fmla="*/ 528 h 1152"/>
                <a:gd name="T30" fmla="*/ 82 w 763"/>
                <a:gd name="T31" fmla="*/ 477 h 1152"/>
                <a:gd name="T32" fmla="*/ 46 w 763"/>
                <a:gd name="T33" fmla="*/ 429 h 1152"/>
                <a:gd name="T34" fmla="*/ 13 w 763"/>
                <a:gd name="T35" fmla="*/ 372 h 1152"/>
                <a:gd name="T36" fmla="*/ 4 w 763"/>
                <a:gd name="T37" fmla="*/ 321 h 1152"/>
                <a:gd name="T38" fmla="*/ 4 w 763"/>
                <a:gd name="T39" fmla="*/ 288 h 1152"/>
                <a:gd name="T40" fmla="*/ 28 w 763"/>
                <a:gd name="T41" fmla="*/ 234 h 1152"/>
                <a:gd name="T42" fmla="*/ 52 w 763"/>
                <a:gd name="T43" fmla="*/ 198 h 1152"/>
                <a:gd name="T44" fmla="*/ 106 w 763"/>
                <a:gd name="T45" fmla="*/ 144 h 1152"/>
                <a:gd name="T46" fmla="*/ 178 w 763"/>
                <a:gd name="T47" fmla="*/ 102 h 1152"/>
                <a:gd name="T48" fmla="*/ 241 w 763"/>
                <a:gd name="T49" fmla="*/ 66 h 1152"/>
                <a:gd name="T50" fmla="*/ 304 w 763"/>
                <a:gd name="T51" fmla="*/ 45 h 1152"/>
                <a:gd name="T52" fmla="*/ 376 w 763"/>
                <a:gd name="T53" fmla="*/ 21 h 1152"/>
                <a:gd name="T54" fmla="*/ 412 w 763"/>
                <a:gd name="T55" fmla="*/ 9 h 1152"/>
                <a:gd name="T56" fmla="*/ 448 w 763"/>
                <a:gd name="T57" fmla="*/ 0 h 1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3"/>
                <a:gd name="T88" fmla="*/ 0 h 1152"/>
                <a:gd name="T89" fmla="*/ 763 w 763"/>
                <a:gd name="T90" fmla="*/ 1152 h 1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3" h="1152">
                  <a:moveTo>
                    <a:pt x="763" y="1152"/>
                  </a:moveTo>
                  <a:cubicBezTo>
                    <a:pt x="752" y="1136"/>
                    <a:pt x="741" y="1120"/>
                    <a:pt x="730" y="1104"/>
                  </a:cubicBezTo>
                  <a:cubicBezTo>
                    <a:pt x="719" y="1088"/>
                    <a:pt x="707" y="1072"/>
                    <a:pt x="694" y="1056"/>
                  </a:cubicBezTo>
                  <a:cubicBezTo>
                    <a:pt x="681" y="1040"/>
                    <a:pt x="663" y="1024"/>
                    <a:pt x="649" y="1008"/>
                  </a:cubicBezTo>
                  <a:cubicBezTo>
                    <a:pt x="635" y="992"/>
                    <a:pt x="622" y="976"/>
                    <a:pt x="607" y="960"/>
                  </a:cubicBezTo>
                  <a:cubicBezTo>
                    <a:pt x="592" y="944"/>
                    <a:pt x="574" y="927"/>
                    <a:pt x="559" y="912"/>
                  </a:cubicBezTo>
                  <a:cubicBezTo>
                    <a:pt x="544" y="897"/>
                    <a:pt x="533" y="885"/>
                    <a:pt x="517" y="870"/>
                  </a:cubicBezTo>
                  <a:cubicBezTo>
                    <a:pt x="501" y="855"/>
                    <a:pt x="483" y="840"/>
                    <a:pt x="466" y="825"/>
                  </a:cubicBezTo>
                  <a:cubicBezTo>
                    <a:pt x="449" y="810"/>
                    <a:pt x="434" y="796"/>
                    <a:pt x="418" y="783"/>
                  </a:cubicBezTo>
                  <a:cubicBezTo>
                    <a:pt x="402" y="770"/>
                    <a:pt x="385" y="757"/>
                    <a:pt x="370" y="744"/>
                  </a:cubicBezTo>
                  <a:cubicBezTo>
                    <a:pt x="355" y="731"/>
                    <a:pt x="340" y="715"/>
                    <a:pt x="325" y="702"/>
                  </a:cubicBezTo>
                  <a:cubicBezTo>
                    <a:pt x="310" y="689"/>
                    <a:pt x="299" y="682"/>
                    <a:pt x="280" y="666"/>
                  </a:cubicBezTo>
                  <a:cubicBezTo>
                    <a:pt x="261" y="650"/>
                    <a:pt x="230" y="620"/>
                    <a:pt x="211" y="603"/>
                  </a:cubicBezTo>
                  <a:cubicBezTo>
                    <a:pt x="192" y="586"/>
                    <a:pt x="179" y="577"/>
                    <a:pt x="166" y="564"/>
                  </a:cubicBezTo>
                  <a:cubicBezTo>
                    <a:pt x="153" y="551"/>
                    <a:pt x="144" y="543"/>
                    <a:pt x="130" y="528"/>
                  </a:cubicBezTo>
                  <a:cubicBezTo>
                    <a:pt x="116" y="513"/>
                    <a:pt x="96" y="493"/>
                    <a:pt x="82" y="477"/>
                  </a:cubicBezTo>
                  <a:cubicBezTo>
                    <a:pt x="68" y="461"/>
                    <a:pt x="58" y="447"/>
                    <a:pt x="46" y="429"/>
                  </a:cubicBezTo>
                  <a:cubicBezTo>
                    <a:pt x="34" y="411"/>
                    <a:pt x="20" y="390"/>
                    <a:pt x="13" y="372"/>
                  </a:cubicBezTo>
                  <a:cubicBezTo>
                    <a:pt x="6" y="354"/>
                    <a:pt x="5" y="335"/>
                    <a:pt x="4" y="321"/>
                  </a:cubicBezTo>
                  <a:cubicBezTo>
                    <a:pt x="3" y="307"/>
                    <a:pt x="0" y="302"/>
                    <a:pt x="4" y="288"/>
                  </a:cubicBezTo>
                  <a:cubicBezTo>
                    <a:pt x="8" y="274"/>
                    <a:pt x="20" y="249"/>
                    <a:pt x="28" y="234"/>
                  </a:cubicBezTo>
                  <a:cubicBezTo>
                    <a:pt x="36" y="219"/>
                    <a:pt x="39" y="213"/>
                    <a:pt x="52" y="198"/>
                  </a:cubicBezTo>
                  <a:cubicBezTo>
                    <a:pt x="65" y="183"/>
                    <a:pt x="85" y="160"/>
                    <a:pt x="106" y="144"/>
                  </a:cubicBezTo>
                  <a:cubicBezTo>
                    <a:pt x="127" y="128"/>
                    <a:pt x="155" y="115"/>
                    <a:pt x="178" y="102"/>
                  </a:cubicBezTo>
                  <a:cubicBezTo>
                    <a:pt x="201" y="89"/>
                    <a:pt x="220" y="75"/>
                    <a:pt x="241" y="66"/>
                  </a:cubicBezTo>
                  <a:cubicBezTo>
                    <a:pt x="262" y="57"/>
                    <a:pt x="282" y="52"/>
                    <a:pt x="304" y="45"/>
                  </a:cubicBezTo>
                  <a:cubicBezTo>
                    <a:pt x="326" y="38"/>
                    <a:pt x="358" y="27"/>
                    <a:pt x="376" y="21"/>
                  </a:cubicBezTo>
                  <a:cubicBezTo>
                    <a:pt x="394" y="15"/>
                    <a:pt x="400" y="12"/>
                    <a:pt x="412" y="9"/>
                  </a:cubicBezTo>
                  <a:cubicBezTo>
                    <a:pt x="424" y="6"/>
                    <a:pt x="443" y="1"/>
                    <a:pt x="448" y="0"/>
                  </a:cubicBez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33" name="Line 124"/>
            <p:cNvSpPr>
              <a:spLocks noChangeShapeType="1"/>
            </p:cNvSpPr>
            <p:nvPr/>
          </p:nvSpPr>
          <p:spPr bwMode="auto">
            <a:xfrm>
              <a:off x="1033" y="2531"/>
              <a:ext cx="668" cy="0"/>
            </a:xfrm>
            <a:prstGeom prst="line">
              <a:avLst/>
            </a:prstGeom>
            <a:noFill/>
            <a:ln w="19050">
              <a:solidFill>
                <a:srgbClr val="330099"/>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graphicFrame>
        <p:nvGraphicFramePr>
          <p:cNvPr id="3074" name="Object 78"/>
          <p:cNvGraphicFramePr>
            <a:graphicFrameLocks noChangeAspect="1"/>
          </p:cNvGraphicFramePr>
          <p:nvPr/>
        </p:nvGraphicFramePr>
        <p:xfrm>
          <a:off x="7223126" y="1095376"/>
          <a:ext cx="2441575" cy="2466975"/>
        </p:xfrm>
        <a:graphic>
          <a:graphicData uri="http://schemas.openxmlformats.org/presentationml/2006/ole">
            <mc:AlternateContent xmlns:mc="http://schemas.openxmlformats.org/markup-compatibility/2006">
              <mc:Choice xmlns:v="urn:schemas-microsoft-com:vml" Requires="v">
                <p:oleObj spid="_x0000_s6174" name="Image" r:id="rId4" imgW="3644444" imgH="3682540" progId="Photoshop.Image.9">
                  <p:embed/>
                </p:oleObj>
              </mc:Choice>
              <mc:Fallback>
                <p:oleObj name="Image" r:id="rId4" imgW="3644444" imgH="3682540" progId="Photoshop.Image.9">
                  <p:embed/>
                  <p:pic>
                    <p:nvPicPr>
                      <p:cNvPr id="3074" name="Object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6" y="1095376"/>
                        <a:ext cx="24415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2"/>
          <p:cNvSpPr>
            <a:spLocks noGrp="1" noChangeArrowheads="1"/>
          </p:cNvSpPr>
          <p:nvPr>
            <p:ph type="title"/>
          </p:nvPr>
        </p:nvSpPr>
        <p:spPr>
          <a:xfrm>
            <a:off x="703263" y="4762"/>
            <a:ext cx="10515600" cy="1325563"/>
          </a:xfrm>
        </p:spPr>
        <p:txBody>
          <a:bodyPr/>
          <a:lstStyle/>
          <a:p>
            <a:r>
              <a:rPr lang="en-US" altLang="en-US" sz="3200" dirty="0" err="1">
                <a:ea typeface="ＭＳ Ｐゴシック" panose="020B0600070205080204" pitchFamily="34" charset="-128"/>
              </a:rPr>
              <a:t>Bainite</a:t>
            </a:r>
            <a:r>
              <a:rPr lang="en-US" altLang="en-US" sz="3200" dirty="0">
                <a:ea typeface="ＭＳ Ｐゴシック" panose="020B0600070205080204" pitchFamily="34" charset="-128"/>
              </a:rPr>
              <a:t>: Another Fe-Fe</a:t>
            </a:r>
            <a:r>
              <a:rPr lang="en-US" altLang="en-US" sz="3200" baseline="-25000" dirty="0">
                <a:ea typeface="ＭＳ Ｐゴシック" panose="020B0600070205080204" pitchFamily="34" charset="-128"/>
              </a:rPr>
              <a:t>3</a:t>
            </a:r>
            <a:r>
              <a:rPr lang="en-US" altLang="en-US" sz="3200" dirty="0">
                <a:ea typeface="ＭＳ Ｐゴシック" panose="020B0600070205080204" pitchFamily="34" charset="-128"/>
              </a:rPr>
              <a:t>C Transformation Product</a:t>
            </a:r>
            <a:r>
              <a:rPr lang="en-US" altLang="en-US" dirty="0" smtClean="0">
                <a:ea typeface="ＭＳ Ｐゴシック" panose="020B0600070205080204" pitchFamily="34" charset="-128"/>
              </a:rPr>
              <a:t> </a:t>
            </a:r>
          </a:p>
        </p:txBody>
      </p:sp>
      <p:sp>
        <p:nvSpPr>
          <p:cNvPr id="3078" name="Rectangle 4"/>
          <p:cNvSpPr>
            <a:spLocks noChangeArrowheads="1"/>
          </p:cNvSpPr>
          <p:nvPr/>
        </p:nvSpPr>
        <p:spPr bwMode="auto">
          <a:xfrm>
            <a:off x="2057400" y="1066801"/>
            <a:ext cx="48768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  Bainite:</a:t>
            </a:r>
          </a:p>
          <a:p>
            <a:r>
              <a:rPr lang="en-US" altLang="en-US" sz="2000">
                <a:latin typeface="Arial" panose="020B0604020202020204" pitchFamily="34" charset="0"/>
              </a:rPr>
              <a:t>    -- elongated Fe</a:t>
            </a:r>
            <a:r>
              <a:rPr lang="en-US" altLang="en-US" sz="2000" baseline="-25000">
                <a:latin typeface="Arial" panose="020B0604020202020204" pitchFamily="34" charset="0"/>
              </a:rPr>
              <a:t>3</a:t>
            </a:r>
            <a:r>
              <a:rPr lang="en-US" altLang="en-US" sz="2000">
                <a:latin typeface="Arial" panose="020B0604020202020204" pitchFamily="34" charset="0"/>
              </a:rPr>
              <a:t>C particles in </a:t>
            </a:r>
            <a:br>
              <a:rPr lang="en-US" altLang="en-US" sz="2000">
                <a:latin typeface="Arial" panose="020B0604020202020204" pitchFamily="34" charset="0"/>
              </a:rPr>
            </a:br>
            <a:r>
              <a:rPr lang="en-US" altLang="en-US" sz="2000">
                <a:latin typeface="Arial" panose="020B0604020202020204" pitchFamily="34" charset="0"/>
              </a:rPr>
              <a:t>         </a:t>
            </a:r>
            <a:r>
              <a:rPr lang="en-US" altLang="en-US" sz="2000">
                <a:latin typeface="Symbol" panose="05050102010706020507" pitchFamily="18" charset="2"/>
              </a:rPr>
              <a:t>a</a:t>
            </a:r>
            <a:r>
              <a:rPr lang="en-US" altLang="en-US" sz="2000">
                <a:latin typeface="Arial" panose="020B0604020202020204" pitchFamily="34" charset="0"/>
              </a:rPr>
              <a:t>-ferrite matrix</a:t>
            </a:r>
          </a:p>
          <a:p>
            <a:r>
              <a:rPr lang="en-US" altLang="en-US" sz="2000">
                <a:latin typeface="Arial" panose="020B0604020202020204" pitchFamily="34" charset="0"/>
              </a:rPr>
              <a:t>    -- diffusion controlled</a:t>
            </a:r>
            <a:r>
              <a:rPr lang="en-US" altLang="en-US">
                <a:latin typeface="Arial" panose="020B0604020202020204" pitchFamily="34" charset="0"/>
              </a:rPr>
              <a:t> </a:t>
            </a:r>
          </a:p>
          <a:p>
            <a:r>
              <a:rPr lang="en-US" altLang="en-US" sz="2000">
                <a:latin typeface="Arial" panose="020B0604020202020204" pitchFamily="34" charset="0"/>
              </a:rPr>
              <a:t>•  Isothermal Transf. Diagram, </a:t>
            </a:r>
            <a:br>
              <a:rPr lang="en-US" altLang="en-US" sz="2000">
                <a:latin typeface="Arial" panose="020B0604020202020204" pitchFamily="34" charset="0"/>
              </a:rPr>
            </a:br>
            <a:r>
              <a:rPr lang="en-US" altLang="en-US" sz="2000">
                <a:latin typeface="Arial" panose="020B0604020202020204" pitchFamily="34" charset="0"/>
              </a:rPr>
              <a:t>	</a:t>
            </a:r>
            <a:r>
              <a:rPr lang="en-US" altLang="en-US" sz="2000" i="1">
                <a:latin typeface="Arial" panose="020B0604020202020204" pitchFamily="34" charset="0"/>
              </a:rPr>
              <a:t>C</a:t>
            </a:r>
            <a:r>
              <a:rPr lang="en-US" altLang="en-US" sz="2000" baseline="-25000">
                <a:latin typeface="Arial" panose="020B0604020202020204" pitchFamily="34" charset="0"/>
              </a:rPr>
              <a:t>0</a:t>
            </a:r>
            <a:r>
              <a:rPr lang="en-US" altLang="en-US" sz="2000" i="1">
                <a:latin typeface="Arial" panose="020B0604020202020204" pitchFamily="34" charset="0"/>
              </a:rPr>
              <a:t> </a:t>
            </a:r>
            <a:r>
              <a:rPr lang="en-US" altLang="en-US" sz="2000">
                <a:latin typeface="Arial" panose="020B0604020202020204" pitchFamily="34" charset="0"/>
              </a:rPr>
              <a:t>= 0.76</a:t>
            </a:r>
            <a:r>
              <a:rPr lang="en-US" altLang="en-US" sz="2000" i="1">
                <a:latin typeface="Arial" panose="020B0604020202020204" pitchFamily="34" charset="0"/>
              </a:rPr>
              <a:t> </a:t>
            </a:r>
            <a:r>
              <a:rPr lang="en-US" altLang="en-US" sz="2000">
                <a:latin typeface="Arial" panose="020B0604020202020204" pitchFamily="34" charset="0"/>
              </a:rPr>
              <a:t>wt% C </a:t>
            </a:r>
          </a:p>
        </p:txBody>
      </p:sp>
      <p:sp>
        <p:nvSpPr>
          <p:cNvPr id="3079" name="Rectangle 5"/>
          <p:cNvSpPr>
            <a:spLocks noChangeArrowheads="1"/>
          </p:cNvSpPr>
          <p:nvPr/>
        </p:nvSpPr>
        <p:spPr bwMode="auto">
          <a:xfrm>
            <a:off x="2732089" y="6142038"/>
            <a:ext cx="211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10.18, </a:t>
            </a:r>
            <a:r>
              <a:rPr lang="en-US" altLang="en-US" sz="1200" i="1">
                <a:solidFill>
                  <a:srgbClr val="000000"/>
                </a:solidFill>
                <a:latin typeface="Arial" panose="020B0604020202020204" pitchFamily="34" charset="0"/>
              </a:rPr>
              <a:t>Callister &amp; Rethwisch 8e.</a:t>
            </a:r>
            <a:endParaRPr lang="en-US" altLang="en-US" sz="1200">
              <a:solidFill>
                <a:srgbClr val="000000"/>
              </a:solidFill>
              <a:latin typeface="Arial" panose="020B0604020202020204" pitchFamily="34" charset="0"/>
            </a:endParaRPr>
          </a:p>
        </p:txBody>
      </p:sp>
      <p:sp>
        <p:nvSpPr>
          <p:cNvPr id="3080" name="Rectangle 6"/>
          <p:cNvSpPr>
            <a:spLocks noChangeArrowheads="1"/>
          </p:cNvSpPr>
          <p:nvPr/>
        </p:nvSpPr>
        <p:spPr bwMode="auto">
          <a:xfrm>
            <a:off x="6934200" y="3886200"/>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10.17, </a:t>
            </a:r>
            <a:r>
              <a:rPr lang="en-US" altLang="en-US" sz="1200" i="1">
                <a:solidFill>
                  <a:srgbClr val="000000"/>
                </a:solidFill>
                <a:latin typeface="Arial" panose="020B0604020202020204" pitchFamily="34" charset="0"/>
              </a:rPr>
              <a:t>Callister &amp; Rethwisch 8e. </a:t>
            </a:r>
            <a:r>
              <a:rPr lang="en-US" altLang="en-US" sz="1200">
                <a:solidFill>
                  <a:srgbClr val="000000"/>
                </a:solidFill>
                <a:latin typeface="Arial" panose="020B0604020202020204" pitchFamily="34" charset="0"/>
              </a:rPr>
              <a:t>(Fig. 10.17 from </a:t>
            </a:r>
            <a:r>
              <a:rPr lang="en-US" altLang="en-US" sz="1200" i="1">
                <a:solidFill>
                  <a:srgbClr val="000000"/>
                </a:solidFill>
                <a:latin typeface="Arial" panose="020B0604020202020204" pitchFamily="34" charset="0"/>
              </a:rPr>
              <a:t>Metals Handbook</a:t>
            </a:r>
            <a:r>
              <a:rPr lang="en-US" altLang="en-US" sz="1200">
                <a:solidFill>
                  <a:srgbClr val="000000"/>
                </a:solidFill>
                <a:latin typeface="Arial" panose="020B0604020202020204" pitchFamily="34" charset="0"/>
              </a:rPr>
              <a:t>, 8th ed., Vol. 8, </a:t>
            </a:r>
            <a:r>
              <a:rPr lang="en-US" altLang="en-US" sz="1200" i="1">
                <a:solidFill>
                  <a:srgbClr val="000000"/>
                </a:solidFill>
                <a:latin typeface="Arial" panose="020B0604020202020204" pitchFamily="34" charset="0"/>
              </a:rPr>
              <a:t>Metallography, Structures, and Phase Diagrams</a:t>
            </a:r>
            <a:r>
              <a:rPr lang="en-US" altLang="en-US" sz="1200">
                <a:solidFill>
                  <a:srgbClr val="000000"/>
                </a:solidFill>
                <a:latin typeface="Arial" panose="020B0604020202020204" pitchFamily="34" charset="0"/>
              </a:rPr>
              <a:t>, American Society for Metals, Materials Park, OH, 1973.)</a:t>
            </a:r>
          </a:p>
        </p:txBody>
      </p:sp>
      <p:sp>
        <p:nvSpPr>
          <p:cNvPr id="3081" name="Freeform 9"/>
          <p:cNvSpPr>
            <a:spLocks/>
          </p:cNvSpPr>
          <p:nvPr/>
        </p:nvSpPr>
        <p:spPr bwMode="auto">
          <a:xfrm>
            <a:off x="7672389" y="2273300"/>
            <a:ext cx="473075" cy="660400"/>
          </a:xfrm>
          <a:custGeom>
            <a:avLst/>
            <a:gdLst>
              <a:gd name="T0" fmla="*/ 2147483647 w 298"/>
              <a:gd name="T1" fmla="*/ 0 h 416"/>
              <a:gd name="T2" fmla="*/ 2147483647 w 298"/>
              <a:gd name="T3" fmla="*/ 2147483647 h 416"/>
              <a:gd name="T4" fmla="*/ 2147483647 w 298"/>
              <a:gd name="T5" fmla="*/ 2147483647 h 416"/>
              <a:gd name="T6" fmla="*/ 0 w 298"/>
              <a:gd name="T7" fmla="*/ 2147483647 h 416"/>
              <a:gd name="T8" fmla="*/ 2147483647 w 298"/>
              <a:gd name="T9" fmla="*/ 0 h 416"/>
              <a:gd name="T10" fmla="*/ 0 60000 65536"/>
              <a:gd name="T11" fmla="*/ 0 60000 65536"/>
              <a:gd name="T12" fmla="*/ 0 60000 65536"/>
              <a:gd name="T13" fmla="*/ 0 60000 65536"/>
              <a:gd name="T14" fmla="*/ 0 60000 65536"/>
              <a:gd name="T15" fmla="*/ 0 w 298"/>
              <a:gd name="T16" fmla="*/ 0 h 416"/>
              <a:gd name="T17" fmla="*/ 298 w 298"/>
              <a:gd name="T18" fmla="*/ 416 h 416"/>
            </a:gdLst>
            <a:ahLst/>
            <a:cxnLst>
              <a:cxn ang="T10">
                <a:pos x="T0" y="T1"/>
              </a:cxn>
              <a:cxn ang="T11">
                <a:pos x="T2" y="T3"/>
              </a:cxn>
              <a:cxn ang="T12">
                <a:pos x="T4" y="T5"/>
              </a:cxn>
              <a:cxn ang="T13">
                <a:pos x="T6" y="T7"/>
              </a:cxn>
              <a:cxn ang="T14">
                <a:pos x="T8" y="T9"/>
              </a:cxn>
            </a:cxnLst>
            <a:rect l="T15" t="T16" r="T17" b="T18"/>
            <a:pathLst>
              <a:path w="298" h="416">
                <a:moveTo>
                  <a:pt x="242" y="0"/>
                </a:moveTo>
                <a:lnTo>
                  <a:pt x="298" y="37"/>
                </a:lnTo>
                <a:lnTo>
                  <a:pt x="50" y="416"/>
                </a:lnTo>
                <a:lnTo>
                  <a:pt x="0" y="378"/>
                </a:lnTo>
                <a:lnTo>
                  <a:pt x="242" y="0"/>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82" name="Rectangle 10"/>
          <p:cNvSpPr>
            <a:spLocks noChangeArrowheads="1"/>
          </p:cNvSpPr>
          <p:nvPr/>
        </p:nvSpPr>
        <p:spPr bwMode="auto">
          <a:xfrm>
            <a:off x="6519863" y="1968500"/>
            <a:ext cx="609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CC0000"/>
                </a:solidFill>
                <a:latin typeface="Symbol" panose="05050102010706020507" pitchFamily="18" charset="2"/>
              </a:rPr>
              <a:t> </a:t>
            </a:r>
            <a:endParaRPr lang="en-US" altLang="en-US"/>
          </a:p>
        </p:txBody>
      </p:sp>
      <p:sp>
        <p:nvSpPr>
          <p:cNvPr id="3083" name="Rectangle 11"/>
          <p:cNvSpPr>
            <a:spLocks noChangeArrowheads="1"/>
          </p:cNvSpPr>
          <p:nvPr/>
        </p:nvSpPr>
        <p:spPr bwMode="auto">
          <a:xfrm>
            <a:off x="6580189" y="1978025"/>
            <a:ext cx="5514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b="1">
                <a:solidFill>
                  <a:srgbClr val="CC0000"/>
                </a:solidFill>
                <a:latin typeface="Arial" panose="020B0604020202020204" pitchFamily="34" charset="0"/>
              </a:rPr>
              <a:t>Fe</a:t>
            </a:r>
            <a:r>
              <a:rPr lang="en-US" altLang="en-US" sz="1900" b="1" baseline="-25000">
                <a:solidFill>
                  <a:srgbClr val="CC0000"/>
                </a:solidFill>
                <a:latin typeface="Arial" panose="020B0604020202020204" pitchFamily="34" charset="0"/>
              </a:rPr>
              <a:t>3</a:t>
            </a:r>
            <a:r>
              <a:rPr lang="en-US" altLang="en-US" sz="1900" b="1">
                <a:solidFill>
                  <a:srgbClr val="CC0000"/>
                </a:solidFill>
                <a:latin typeface="Arial" panose="020B0604020202020204" pitchFamily="34" charset="0"/>
              </a:rPr>
              <a:t>C</a:t>
            </a:r>
            <a:endParaRPr lang="en-US" altLang="en-US" b="1">
              <a:latin typeface="Arial" panose="020B0604020202020204" pitchFamily="34" charset="0"/>
            </a:endParaRPr>
          </a:p>
        </p:txBody>
      </p:sp>
      <p:sp>
        <p:nvSpPr>
          <p:cNvPr id="3084" name="Rectangle 12"/>
          <p:cNvSpPr>
            <a:spLocks noChangeArrowheads="1"/>
          </p:cNvSpPr>
          <p:nvPr/>
        </p:nvSpPr>
        <p:spPr bwMode="auto">
          <a:xfrm>
            <a:off x="6519863" y="2322513"/>
            <a:ext cx="13048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b="1">
                <a:solidFill>
                  <a:srgbClr val="CC0000"/>
                </a:solidFill>
                <a:latin typeface="Arial" panose="020B0604020202020204" pitchFamily="34" charset="0"/>
              </a:rPr>
              <a:t>(cementite)</a:t>
            </a:r>
            <a:endParaRPr lang="en-US" altLang="en-US" b="1">
              <a:latin typeface="Arial" panose="020B0604020202020204" pitchFamily="34" charset="0"/>
            </a:endParaRPr>
          </a:p>
        </p:txBody>
      </p:sp>
      <p:grpSp>
        <p:nvGrpSpPr>
          <p:cNvPr id="3085" name="Group 13"/>
          <p:cNvGrpSpPr>
            <a:grpSpLocks/>
          </p:cNvGrpSpPr>
          <p:nvPr/>
        </p:nvGrpSpPr>
        <p:grpSpPr bwMode="auto">
          <a:xfrm>
            <a:off x="7239001" y="3641726"/>
            <a:ext cx="2424113" cy="79375"/>
            <a:chOff x="3600" y="2294"/>
            <a:chExt cx="1527" cy="50"/>
          </a:xfrm>
        </p:grpSpPr>
        <p:sp>
          <p:nvSpPr>
            <p:cNvPr id="3096" name="Freeform 14"/>
            <p:cNvSpPr>
              <a:spLocks/>
            </p:cNvSpPr>
            <p:nvPr/>
          </p:nvSpPr>
          <p:spPr bwMode="auto">
            <a:xfrm>
              <a:off x="3600" y="2294"/>
              <a:ext cx="69" cy="50"/>
            </a:xfrm>
            <a:custGeom>
              <a:avLst/>
              <a:gdLst>
                <a:gd name="T0" fmla="*/ 0 w 69"/>
                <a:gd name="T1" fmla="*/ 25 h 50"/>
                <a:gd name="T2" fmla="*/ 69 w 69"/>
                <a:gd name="T3" fmla="*/ 0 h 50"/>
                <a:gd name="T4" fmla="*/ 44 w 69"/>
                <a:gd name="T5" fmla="*/ 25 h 50"/>
                <a:gd name="T6" fmla="*/ 69 w 69"/>
                <a:gd name="T7" fmla="*/ 50 h 50"/>
                <a:gd name="T8" fmla="*/ 0 w 69"/>
                <a:gd name="T9" fmla="*/ 25 h 50"/>
                <a:gd name="T10" fmla="*/ 0 60000 65536"/>
                <a:gd name="T11" fmla="*/ 0 60000 65536"/>
                <a:gd name="T12" fmla="*/ 0 60000 65536"/>
                <a:gd name="T13" fmla="*/ 0 60000 65536"/>
                <a:gd name="T14" fmla="*/ 0 60000 65536"/>
                <a:gd name="T15" fmla="*/ 0 w 69"/>
                <a:gd name="T16" fmla="*/ 0 h 50"/>
                <a:gd name="T17" fmla="*/ 69 w 69"/>
                <a:gd name="T18" fmla="*/ 50 h 50"/>
              </a:gdLst>
              <a:ahLst/>
              <a:cxnLst>
                <a:cxn ang="T10">
                  <a:pos x="T0" y="T1"/>
                </a:cxn>
                <a:cxn ang="T11">
                  <a:pos x="T2" y="T3"/>
                </a:cxn>
                <a:cxn ang="T12">
                  <a:pos x="T4" y="T5"/>
                </a:cxn>
                <a:cxn ang="T13">
                  <a:pos x="T6" y="T7"/>
                </a:cxn>
                <a:cxn ang="T14">
                  <a:pos x="T8" y="T9"/>
                </a:cxn>
              </a:cxnLst>
              <a:rect l="T15" t="T16" r="T17" b="T18"/>
              <a:pathLst>
                <a:path w="69" h="50">
                  <a:moveTo>
                    <a:pt x="0" y="25"/>
                  </a:moveTo>
                  <a:lnTo>
                    <a:pt x="69" y="0"/>
                  </a:lnTo>
                  <a:lnTo>
                    <a:pt x="44" y="25"/>
                  </a:lnTo>
                  <a:lnTo>
                    <a:pt x="69" y="50"/>
                  </a:lnTo>
                  <a:lnTo>
                    <a:pt x="0" y="25"/>
                  </a:lnTo>
                  <a:close/>
                </a:path>
              </a:pathLst>
            </a:custGeom>
            <a:solidFill>
              <a:srgbClr val="990099"/>
            </a:solidFill>
            <a:ln w="9525">
              <a:solidFill>
                <a:srgbClr val="990099"/>
              </a:solidFill>
              <a:round/>
              <a:headEnd/>
              <a:tailEnd/>
            </a:ln>
          </p:spPr>
          <p:txBody>
            <a:bodyPr/>
            <a:lstStyle/>
            <a:p>
              <a:endParaRPr lang="en-GB"/>
            </a:p>
          </p:txBody>
        </p:sp>
        <p:sp>
          <p:nvSpPr>
            <p:cNvPr id="3097" name="Freeform 15"/>
            <p:cNvSpPr>
              <a:spLocks/>
            </p:cNvSpPr>
            <p:nvPr/>
          </p:nvSpPr>
          <p:spPr bwMode="auto">
            <a:xfrm>
              <a:off x="5058" y="2294"/>
              <a:ext cx="69" cy="50"/>
            </a:xfrm>
            <a:custGeom>
              <a:avLst/>
              <a:gdLst>
                <a:gd name="T0" fmla="*/ 69 w 69"/>
                <a:gd name="T1" fmla="*/ 25 h 50"/>
                <a:gd name="T2" fmla="*/ 0 w 69"/>
                <a:gd name="T3" fmla="*/ 50 h 50"/>
                <a:gd name="T4" fmla="*/ 25 w 69"/>
                <a:gd name="T5" fmla="*/ 25 h 50"/>
                <a:gd name="T6" fmla="*/ 0 w 69"/>
                <a:gd name="T7" fmla="*/ 0 h 50"/>
                <a:gd name="T8" fmla="*/ 69 w 69"/>
                <a:gd name="T9" fmla="*/ 25 h 50"/>
                <a:gd name="T10" fmla="*/ 0 60000 65536"/>
                <a:gd name="T11" fmla="*/ 0 60000 65536"/>
                <a:gd name="T12" fmla="*/ 0 60000 65536"/>
                <a:gd name="T13" fmla="*/ 0 60000 65536"/>
                <a:gd name="T14" fmla="*/ 0 60000 65536"/>
                <a:gd name="T15" fmla="*/ 0 w 69"/>
                <a:gd name="T16" fmla="*/ 0 h 50"/>
                <a:gd name="T17" fmla="*/ 69 w 69"/>
                <a:gd name="T18" fmla="*/ 50 h 50"/>
              </a:gdLst>
              <a:ahLst/>
              <a:cxnLst>
                <a:cxn ang="T10">
                  <a:pos x="T0" y="T1"/>
                </a:cxn>
                <a:cxn ang="T11">
                  <a:pos x="T2" y="T3"/>
                </a:cxn>
                <a:cxn ang="T12">
                  <a:pos x="T4" y="T5"/>
                </a:cxn>
                <a:cxn ang="T13">
                  <a:pos x="T6" y="T7"/>
                </a:cxn>
                <a:cxn ang="T14">
                  <a:pos x="T8" y="T9"/>
                </a:cxn>
              </a:cxnLst>
              <a:rect l="T15" t="T16" r="T17" b="T18"/>
              <a:pathLst>
                <a:path w="69" h="50">
                  <a:moveTo>
                    <a:pt x="69" y="25"/>
                  </a:moveTo>
                  <a:lnTo>
                    <a:pt x="0" y="50"/>
                  </a:lnTo>
                  <a:lnTo>
                    <a:pt x="25" y="25"/>
                  </a:lnTo>
                  <a:lnTo>
                    <a:pt x="0" y="0"/>
                  </a:lnTo>
                  <a:lnTo>
                    <a:pt x="69" y="25"/>
                  </a:lnTo>
                  <a:close/>
                </a:path>
              </a:pathLst>
            </a:custGeom>
            <a:solidFill>
              <a:srgbClr val="990099"/>
            </a:solidFill>
            <a:ln w="9525">
              <a:solidFill>
                <a:srgbClr val="990099"/>
              </a:solidFill>
              <a:round/>
              <a:headEnd/>
              <a:tailEnd/>
            </a:ln>
          </p:spPr>
          <p:txBody>
            <a:bodyPr/>
            <a:lstStyle/>
            <a:p>
              <a:endParaRPr lang="en-GB"/>
            </a:p>
          </p:txBody>
        </p:sp>
        <p:sp>
          <p:nvSpPr>
            <p:cNvPr id="3098" name="Line 16"/>
            <p:cNvSpPr>
              <a:spLocks noChangeShapeType="1"/>
            </p:cNvSpPr>
            <p:nvPr/>
          </p:nvSpPr>
          <p:spPr bwMode="auto">
            <a:xfrm>
              <a:off x="3644" y="2319"/>
              <a:ext cx="1439" cy="1"/>
            </a:xfrm>
            <a:prstGeom prst="line">
              <a:avLst/>
            </a:prstGeom>
            <a:noFill/>
            <a:ln w="9525">
              <a:solidFill>
                <a:srgbClr val="9900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086" name="Rectangle 17"/>
          <p:cNvSpPr>
            <a:spLocks noChangeArrowheads="1"/>
          </p:cNvSpPr>
          <p:nvPr/>
        </p:nvSpPr>
        <p:spPr bwMode="auto">
          <a:xfrm>
            <a:off x="8194676" y="3660775"/>
            <a:ext cx="54822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990099"/>
                </a:solidFill>
                <a:latin typeface="Arial" panose="020B0604020202020204" pitchFamily="34" charset="0"/>
              </a:rPr>
              <a:t>5 </a:t>
            </a:r>
            <a:r>
              <a:rPr lang="en-US" altLang="en-US" sz="1900">
                <a:solidFill>
                  <a:srgbClr val="990099"/>
                </a:solidFill>
                <a:latin typeface="Symbol" panose="05050102010706020507" pitchFamily="18" charset="2"/>
              </a:rPr>
              <a:t>m</a:t>
            </a:r>
            <a:r>
              <a:rPr lang="en-US" altLang="en-US" sz="1900">
                <a:solidFill>
                  <a:srgbClr val="990099"/>
                </a:solidFill>
                <a:latin typeface="Arial" panose="020B0604020202020204" pitchFamily="34" charset="0"/>
              </a:rPr>
              <a:t>m</a:t>
            </a:r>
            <a:endParaRPr lang="en-US" altLang="en-US">
              <a:latin typeface="Arial" panose="020B0604020202020204" pitchFamily="34" charset="0"/>
            </a:endParaRPr>
          </a:p>
        </p:txBody>
      </p:sp>
      <p:sp>
        <p:nvSpPr>
          <p:cNvPr id="3087" name="Rectangle 18"/>
          <p:cNvSpPr>
            <a:spLocks noChangeArrowheads="1"/>
          </p:cNvSpPr>
          <p:nvPr/>
        </p:nvSpPr>
        <p:spPr bwMode="auto">
          <a:xfrm>
            <a:off x="8105775" y="2568575"/>
            <a:ext cx="2148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b="1">
                <a:solidFill>
                  <a:srgbClr val="FFFFFF"/>
                </a:solidFill>
                <a:latin typeface="Symbol" panose="05050102010706020507" pitchFamily="18" charset="2"/>
              </a:rPr>
              <a:t>a </a:t>
            </a:r>
            <a:endParaRPr lang="en-US" altLang="en-US" b="1"/>
          </a:p>
        </p:txBody>
      </p:sp>
      <p:sp>
        <p:nvSpPr>
          <p:cNvPr id="3088" name="Rectangle 19"/>
          <p:cNvSpPr>
            <a:spLocks noChangeArrowheads="1"/>
          </p:cNvSpPr>
          <p:nvPr/>
        </p:nvSpPr>
        <p:spPr bwMode="auto">
          <a:xfrm>
            <a:off x="8313738" y="2578100"/>
            <a:ext cx="85600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b="1">
                <a:solidFill>
                  <a:srgbClr val="FFFFFF"/>
                </a:solidFill>
                <a:latin typeface="Arial" panose="020B0604020202020204" pitchFamily="34" charset="0"/>
              </a:rPr>
              <a:t>(ferrite)</a:t>
            </a:r>
            <a:endParaRPr lang="en-US" altLang="en-US" b="1">
              <a:latin typeface="Arial" panose="020B0604020202020204" pitchFamily="34" charset="0"/>
            </a:endParaRPr>
          </a:p>
        </p:txBody>
      </p:sp>
      <p:sp>
        <p:nvSpPr>
          <p:cNvPr id="3089" name="Freeform 20"/>
          <p:cNvSpPr>
            <a:spLocks/>
          </p:cNvSpPr>
          <p:nvPr/>
        </p:nvSpPr>
        <p:spPr bwMode="auto">
          <a:xfrm>
            <a:off x="7889876" y="2371725"/>
            <a:ext cx="334963" cy="463550"/>
          </a:xfrm>
          <a:custGeom>
            <a:avLst/>
            <a:gdLst>
              <a:gd name="T0" fmla="*/ 2147483647 w 211"/>
              <a:gd name="T1" fmla="*/ 0 h 292"/>
              <a:gd name="T2" fmla="*/ 2147483647 w 211"/>
              <a:gd name="T3" fmla="*/ 2147483647 h 292"/>
              <a:gd name="T4" fmla="*/ 2147483647 w 211"/>
              <a:gd name="T5" fmla="*/ 2147483647 h 292"/>
              <a:gd name="T6" fmla="*/ 0 w 211"/>
              <a:gd name="T7" fmla="*/ 2147483647 h 292"/>
              <a:gd name="T8" fmla="*/ 2147483647 w 211"/>
              <a:gd name="T9" fmla="*/ 0 h 292"/>
              <a:gd name="T10" fmla="*/ 0 60000 65536"/>
              <a:gd name="T11" fmla="*/ 0 60000 65536"/>
              <a:gd name="T12" fmla="*/ 0 60000 65536"/>
              <a:gd name="T13" fmla="*/ 0 60000 65536"/>
              <a:gd name="T14" fmla="*/ 0 60000 65536"/>
              <a:gd name="T15" fmla="*/ 0 w 211"/>
              <a:gd name="T16" fmla="*/ 0 h 292"/>
              <a:gd name="T17" fmla="*/ 211 w 211"/>
              <a:gd name="T18" fmla="*/ 292 h 292"/>
            </a:gdLst>
            <a:ahLst/>
            <a:cxnLst>
              <a:cxn ang="T10">
                <a:pos x="T0" y="T1"/>
              </a:cxn>
              <a:cxn ang="T11">
                <a:pos x="T2" y="T3"/>
              </a:cxn>
              <a:cxn ang="T12">
                <a:pos x="T4" y="T5"/>
              </a:cxn>
              <a:cxn ang="T13">
                <a:pos x="T6" y="T7"/>
              </a:cxn>
              <a:cxn ang="T14">
                <a:pos x="T8" y="T9"/>
              </a:cxn>
            </a:cxnLst>
            <a:rect l="T15" t="T16" r="T17" b="T18"/>
            <a:pathLst>
              <a:path w="211" h="292">
                <a:moveTo>
                  <a:pt x="167" y="0"/>
                </a:moveTo>
                <a:lnTo>
                  <a:pt x="211" y="31"/>
                </a:lnTo>
                <a:lnTo>
                  <a:pt x="37" y="292"/>
                </a:lnTo>
                <a:lnTo>
                  <a:pt x="0" y="261"/>
                </a:lnTo>
                <a:lnTo>
                  <a:pt x="167" y="0"/>
                </a:lnTo>
                <a:close/>
              </a:path>
            </a:pathLst>
          </a:cu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5" name="Group 80"/>
          <p:cNvGrpSpPr>
            <a:grpSpLocks/>
          </p:cNvGrpSpPr>
          <p:nvPr/>
        </p:nvGrpSpPr>
        <p:grpSpPr bwMode="auto">
          <a:xfrm>
            <a:off x="2800350" y="3124200"/>
            <a:ext cx="2355850" cy="1301750"/>
            <a:chOff x="804" y="1896"/>
            <a:chExt cx="1484" cy="820"/>
          </a:xfrm>
        </p:grpSpPr>
        <p:sp>
          <p:nvSpPr>
            <p:cNvPr id="3094" name="Freeform 58"/>
            <p:cNvSpPr>
              <a:spLocks/>
            </p:cNvSpPr>
            <p:nvPr/>
          </p:nvSpPr>
          <p:spPr bwMode="auto">
            <a:xfrm>
              <a:off x="804" y="1896"/>
              <a:ext cx="730" cy="737"/>
            </a:xfrm>
            <a:custGeom>
              <a:avLst/>
              <a:gdLst>
                <a:gd name="T0" fmla="*/ 0 w 730"/>
                <a:gd name="T1" fmla="*/ 0 h 737"/>
                <a:gd name="T2" fmla="*/ 99 w 730"/>
                <a:gd name="T3" fmla="*/ 737 h 737"/>
                <a:gd name="T4" fmla="*/ 730 w 730"/>
                <a:gd name="T5" fmla="*/ 737 h 737"/>
                <a:gd name="T6" fmla="*/ 0 60000 65536"/>
                <a:gd name="T7" fmla="*/ 0 60000 65536"/>
                <a:gd name="T8" fmla="*/ 0 60000 65536"/>
                <a:gd name="T9" fmla="*/ 0 w 730"/>
                <a:gd name="T10" fmla="*/ 0 h 737"/>
                <a:gd name="T11" fmla="*/ 730 w 730"/>
                <a:gd name="T12" fmla="*/ 737 h 737"/>
              </a:gdLst>
              <a:ahLst/>
              <a:cxnLst>
                <a:cxn ang="T6">
                  <a:pos x="T0" y="T1"/>
                </a:cxn>
                <a:cxn ang="T7">
                  <a:pos x="T2" y="T3"/>
                </a:cxn>
                <a:cxn ang="T8">
                  <a:pos x="T4" y="T5"/>
                </a:cxn>
              </a:cxnLst>
              <a:rect l="T9" t="T10" r="T11" b="T12"/>
              <a:pathLst>
                <a:path w="730" h="737">
                  <a:moveTo>
                    <a:pt x="0" y="0"/>
                  </a:moveTo>
                  <a:lnTo>
                    <a:pt x="99" y="737"/>
                  </a:lnTo>
                  <a:lnTo>
                    <a:pt x="730" y="737"/>
                  </a:lnTo>
                </a:path>
              </a:pathLst>
            </a:custGeom>
            <a:noFill/>
            <a:ln w="33338">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95" name="Rectangle 59"/>
            <p:cNvSpPr>
              <a:spLocks noChangeArrowheads="1"/>
            </p:cNvSpPr>
            <p:nvPr/>
          </p:nvSpPr>
          <p:spPr bwMode="auto">
            <a:xfrm>
              <a:off x="1548" y="2562"/>
              <a:ext cx="7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555555"/>
                  </a:solidFill>
                  <a:latin typeface="Arial" panose="020B0604020202020204" pitchFamily="34" charset="0"/>
                </a:rPr>
                <a:t>100% bainite</a:t>
              </a:r>
              <a:endParaRPr lang="en-US" altLang="en-US">
                <a:latin typeface="Arial" panose="020B0604020202020204" pitchFamily="34" charset="0"/>
              </a:endParaRPr>
            </a:p>
          </p:txBody>
        </p:sp>
      </p:grpSp>
      <p:grpSp>
        <p:nvGrpSpPr>
          <p:cNvPr id="6" name="Group 79"/>
          <p:cNvGrpSpPr>
            <a:grpSpLocks/>
          </p:cNvGrpSpPr>
          <p:nvPr/>
        </p:nvGrpSpPr>
        <p:grpSpPr bwMode="auto">
          <a:xfrm>
            <a:off x="2800350" y="3113089"/>
            <a:ext cx="2300288" cy="852487"/>
            <a:chOff x="804" y="1889"/>
            <a:chExt cx="1449" cy="537"/>
          </a:xfrm>
        </p:grpSpPr>
        <p:sp>
          <p:nvSpPr>
            <p:cNvPr id="3092" name="Freeform 61"/>
            <p:cNvSpPr>
              <a:spLocks/>
            </p:cNvSpPr>
            <p:nvPr/>
          </p:nvSpPr>
          <p:spPr bwMode="auto">
            <a:xfrm>
              <a:off x="804" y="1889"/>
              <a:ext cx="638" cy="439"/>
            </a:xfrm>
            <a:custGeom>
              <a:avLst/>
              <a:gdLst>
                <a:gd name="T0" fmla="*/ 0 w 638"/>
                <a:gd name="T1" fmla="*/ 0 h 439"/>
                <a:gd name="T2" fmla="*/ 213 w 638"/>
                <a:gd name="T3" fmla="*/ 439 h 439"/>
                <a:gd name="T4" fmla="*/ 638 w 638"/>
                <a:gd name="T5" fmla="*/ 439 h 439"/>
                <a:gd name="T6" fmla="*/ 0 60000 65536"/>
                <a:gd name="T7" fmla="*/ 0 60000 65536"/>
                <a:gd name="T8" fmla="*/ 0 60000 65536"/>
                <a:gd name="T9" fmla="*/ 0 w 638"/>
                <a:gd name="T10" fmla="*/ 0 h 439"/>
                <a:gd name="T11" fmla="*/ 638 w 638"/>
                <a:gd name="T12" fmla="*/ 439 h 439"/>
              </a:gdLst>
              <a:ahLst/>
              <a:cxnLst>
                <a:cxn ang="T6">
                  <a:pos x="T0" y="T1"/>
                </a:cxn>
                <a:cxn ang="T7">
                  <a:pos x="T2" y="T3"/>
                </a:cxn>
                <a:cxn ang="T8">
                  <a:pos x="T4" y="T5"/>
                </a:cxn>
              </a:cxnLst>
              <a:rect l="T9" t="T10" r="T11" b="T12"/>
              <a:pathLst>
                <a:path w="638" h="439">
                  <a:moveTo>
                    <a:pt x="0" y="0"/>
                  </a:moveTo>
                  <a:lnTo>
                    <a:pt x="213" y="439"/>
                  </a:lnTo>
                  <a:lnTo>
                    <a:pt x="638" y="439"/>
                  </a:lnTo>
                </a:path>
              </a:pathLst>
            </a:custGeom>
            <a:noFill/>
            <a:ln w="33338">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93" name="Rectangle 62"/>
            <p:cNvSpPr>
              <a:spLocks noChangeArrowheads="1"/>
            </p:cNvSpPr>
            <p:nvPr/>
          </p:nvSpPr>
          <p:spPr bwMode="auto">
            <a:xfrm>
              <a:off x="1470" y="2272"/>
              <a:ext cx="7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555555"/>
                  </a:solidFill>
                  <a:latin typeface="Arial" panose="020B0604020202020204" pitchFamily="34" charset="0"/>
                </a:rPr>
                <a:t>100% pearlite</a:t>
              </a:r>
              <a:endParaRPr lang="en-US" altLang="en-US">
                <a:latin typeface="Arial" panose="020B0604020202020204" pitchFamily="34" charset="0"/>
              </a:endParaRPr>
            </a:p>
          </p:txBody>
        </p:sp>
      </p:grpSp>
    </p:spTree>
    <p:extLst>
      <p:ext uri="{BB962C8B-B14F-4D97-AF65-F5344CB8AC3E}">
        <p14:creationId xmlns:p14="http://schemas.microsoft.com/office/powerpoint/2010/main" val="4194784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16530549-10CE-45FF-BECA-5244E8004E43}"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
        <p:nvSpPr>
          <p:cNvPr id="4100" name="Rectangle 3"/>
          <p:cNvSpPr>
            <a:spLocks noChangeArrowheads="1"/>
          </p:cNvSpPr>
          <p:nvPr/>
        </p:nvSpPr>
        <p:spPr bwMode="auto">
          <a:xfrm>
            <a:off x="1971675" y="1539876"/>
            <a:ext cx="5105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a:latin typeface="Arial" panose="020B0604020202020204" pitchFamily="34" charset="0"/>
              </a:rPr>
              <a:t>•  </a:t>
            </a:r>
            <a:r>
              <a:rPr lang="en-US" altLang="en-US">
                <a:solidFill>
                  <a:schemeClr val="accent2"/>
                </a:solidFill>
                <a:latin typeface="Arial" panose="020B0604020202020204" pitchFamily="34" charset="0"/>
              </a:rPr>
              <a:t>Spheroidite</a:t>
            </a:r>
            <a:r>
              <a:rPr lang="en-US" altLang="en-US">
                <a:latin typeface="Arial" panose="020B0604020202020204" pitchFamily="34" charset="0"/>
              </a:rPr>
              <a:t>:</a:t>
            </a:r>
          </a:p>
          <a:p>
            <a:r>
              <a:rPr lang="en-US" altLang="en-US" sz="2000">
                <a:latin typeface="Arial" panose="020B0604020202020204" pitchFamily="34" charset="0"/>
              </a:rPr>
              <a:t>    -- Fe</a:t>
            </a:r>
            <a:r>
              <a:rPr lang="en-US" altLang="en-US" baseline="-10000">
                <a:latin typeface="Arial" panose="020B0604020202020204" pitchFamily="34" charset="0"/>
              </a:rPr>
              <a:t>3</a:t>
            </a:r>
            <a:r>
              <a:rPr lang="en-US" altLang="en-US" sz="2000">
                <a:latin typeface="Arial" panose="020B0604020202020204" pitchFamily="34" charset="0"/>
              </a:rPr>
              <a:t>C particles within an </a:t>
            </a:r>
            <a:r>
              <a:rPr lang="en-US" altLang="en-US" sz="2000">
                <a:latin typeface="Symbol" panose="05050102010706020507" pitchFamily="18" charset="2"/>
              </a:rPr>
              <a:t>a</a:t>
            </a:r>
            <a:r>
              <a:rPr lang="en-US" altLang="en-US" sz="2000">
                <a:latin typeface="Arial" panose="020B0604020202020204" pitchFamily="34" charset="0"/>
              </a:rPr>
              <a:t>-ferrite matrix</a:t>
            </a:r>
          </a:p>
          <a:p>
            <a:r>
              <a:rPr lang="en-US" altLang="en-US" sz="2000">
                <a:latin typeface="Arial" panose="020B0604020202020204" pitchFamily="34" charset="0"/>
              </a:rPr>
              <a:t>    -- formation requires diffusion</a:t>
            </a:r>
          </a:p>
          <a:p>
            <a:r>
              <a:rPr lang="en-US" altLang="en-US" sz="2000">
                <a:latin typeface="Arial" panose="020B0604020202020204" pitchFamily="34" charset="0"/>
              </a:rPr>
              <a:t>    -- heat bainite or pearlite at temperature </a:t>
            </a:r>
            <a:br>
              <a:rPr lang="en-US" altLang="en-US" sz="2000">
                <a:latin typeface="Arial" panose="020B0604020202020204" pitchFamily="34" charset="0"/>
              </a:rPr>
            </a:br>
            <a:r>
              <a:rPr lang="en-US" altLang="en-US" sz="2000">
                <a:latin typeface="Arial" panose="020B0604020202020204" pitchFamily="34" charset="0"/>
              </a:rPr>
              <a:t>	just below eutectoid for long times</a:t>
            </a:r>
          </a:p>
          <a:p>
            <a:r>
              <a:rPr lang="en-US" altLang="en-US" sz="2000">
                <a:latin typeface="Arial" panose="020B0604020202020204" pitchFamily="34" charset="0"/>
              </a:rPr>
              <a:t>    -- driving force – reduction </a:t>
            </a:r>
          </a:p>
          <a:p>
            <a:r>
              <a:rPr lang="en-US" altLang="en-US" sz="2000">
                <a:latin typeface="Arial" panose="020B0604020202020204" pitchFamily="34" charset="0"/>
              </a:rPr>
              <a:t>	of </a:t>
            </a:r>
            <a:r>
              <a:rPr lang="en-US" altLang="en-US" sz="2000">
                <a:latin typeface="Symbol" panose="05050102010706020507" pitchFamily="18" charset="2"/>
              </a:rPr>
              <a:t>a</a:t>
            </a:r>
            <a:r>
              <a:rPr lang="en-US" altLang="en-US" sz="2000">
                <a:latin typeface="Arial" panose="020B0604020202020204" pitchFamily="34" charset="0"/>
              </a:rPr>
              <a:t>-ferrite/Fe</a:t>
            </a:r>
            <a:r>
              <a:rPr lang="en-US" altLang="en-US" sz="2000" baseline="-25000">
                <a:latin typeface="Arial" panose="020B0604020202020204" pitchFamily="34" charset="0"/>
              </a:rPr>
              <a:t>3</a:t>
            </a:r>
            <a:r>
              <a:rPr lang="en-US" altLang="en-US" sz="2000">
                <a:latin typeface="Arial" panose="020B0604020202020204" pitchFamily="34" charset="0"/>
              </a:rPr>
              <a:t>C interfacial area</a:t>
            </a:r>
          </a:p>
        </p:txBody>
      </p:sp>
      <p:sp>
        <p:nvSpPr>
          <p:cNvPr id="4101" name="Rectangle 6"/>
          <p:cNvSpPr>
            <a:spLocks noGrp="1" noChangeArrowheads="1"/>
          </p:cNvSpPr>
          <p:nvPr>
            <p:ph type="title" idx="4294967295"/>
          </p:nvPr>
        </p:nvSpPr>
        <p:spPr/>
        <p:txBody>
          <a:bodyPr/>
          <a:lstStyle/>
          <a:p>
            <a:r>
              <a:rPr lang="en-US" altLang="en-US" sz="3200">
                <a:ea typeface="ＭＳ Ｐゴシック" panose="020B0600070205080204" pitchFamily="34" charset="-128"/>
              </a:rPr>
              <a:t>Spheroidite:  Another Microstructure for the Fe-Fe</a:t>
            </a:r>
            <a:r>
              <a:rPr lang="en-US" altLang="en-US" sz="3200" baseline="-25000">
                <a:ea typeface="ＭＳ Ｐゴシック" panose="020B0600070205080204" pitchFamily="34" charset="-128"/>
              </a:rPr>
              <a:t>3</a:t>
            </a:r>
            <a:r>
              <a:rPr lang="en-US" altLang="en-US" sz="3200">
                <a:ea typeface="ＭＳ Ｐゴシック" panose="020B0600070205080204" pitchFamily="34" charset="-128"/>
              </a:rPr>
              <a:t>C System</a:t>
            </a:r>
            <a:r>
              <a:rPr lang="en-US" altLang="en-US" smtClean="0">
                <a:ea typeface="ＭＳ Ｐゴシック" panose="020B0600070205080204" pitchFamily="34" charset="-128"/>
              </a:rPr>
              <a:t> </a:t>
            </a:r>
          </a:p>
        </p:txBody>
      </p:sp>
      <p:grpSp>
        <p:nvGrpSpPr>
          <p:cNvPr id="4102" name="Group 112"/>
          <p:cNvGrpSpPr>
            <a:grpSpLocks/>
          </p:cNvGrpSpPr>
          <p:nvPr/>
        </p:nvGrpSpPr>
        <p:grpSpPr bwMode="auto">
          <a:xfrm>
            <a:off x="6896101" y="1447801"/>
            <a:ext cx="3394075" cy="3636963"/>
            <a:chOff x="3334" y="824"/>
            <a:chExt cx="2138" cy="2291"/>
          </a:xfrm>
        </p:grpSpPr>
        <p:graphicFrame>
          <p:nvGraphicFramePr>
            <p:cNvPr id="4098" name="Object 108"/>
            <p:cNvGraphicFramePr>
              <a:graphicFrameLocks noChangeAspect="1"/>
            </p:cNvGraphicFramePr>
            <p:nvPr/>
          </p:nvGraphicFramePr>
          <p:xfrm>
            <a:off x="3953" y="824"/>
            <a:ext cx="1310" cy="1509"/>
          </p:xfrm>
          <a:graphic>
            <a:graphicData uri="http://schemas.openxmlformats.org/presentationml/2006/ole">
              <mc:AlternateContent xmlns:mc="http://schemas.openxmlformats.org/markup-compatibility/2006">
                <mc:Choice xmlns:v="urn:schemas-microsoft-com:vml" Requires="v">
                  <p:oleObj spid="_x0000_s7198" name="Image" r:id="rId4" imgW="761744" imgH="877677" progId="Photoshop.Image.9">
                    <p:embed/>
                  </p:oleObj>
                </mc:Choice>
                <mc:Fallback>
                  <p:oleObj name="Image" r:id="rId4" imgW="761744" imgH="877677" progId="Photoshop.Image.9">
                    <p:embed/>
                    <p:pic>
                      <p:nvPicPr>
                        <p:cNvPr id="4098" name="Object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3" y="824"/>
                          <a:ext cx="1310" cy="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Rectangle 5"/>
            <p:cNvSpPr>
              <a:spLocks noChangeArrowheads="1"/>
            </p:cNvSpPr>
            <p:nvPr/>
          </p:nvSpPr>
          <p:spPr bwMode="auto">
            <a:xfrm>
              <a:off x="3696" y="2592"/>
              <a:ext cx="177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10.19, </a:t>
              </a:r>
              <a:r>
                <a:rPr lang="en-US" altLang="en-US" sz="1200" i="1">
                  <a:solidFill>
                    <a:srgbClr val="000000"/>
                  </a:solidFill>
                  <a:latin typeface="Arial" panose="020B0604020202020204" pitchFamily="34" charset="0"/>
                </a:rPr>
                <a:t>Callister &amp; Rethwisch 8e. </a:t>
              </a:r>
              <a:r>
                <a:rPr lang="en-US" altLang="en-US" sz="1200">
                  <a:solidFill>
                    <a:srgbClr val="000000"/>
                  </a:solidFill>
                  <a:latin typeface="Arial" panose="020B0604020202020204" pitchFamily="34" charset="0"/>
                </a:rPr>
                <a:t>(Fig. 10.19 copyright United States Steel Corporation, 1971.)</a:t>
              </a:r>
            </a:p>
          </p:txBody>
        </p:sp>
        <p:grpSp>
          <p:nvGrpSpPr>
            <p:cNvPr id="4104" name="Group 10"/>
            <p:cNvGrpSpPr>
              <a:grpSpLocks/>
            </p:cNvGrpSpPr>
            <p:nvPr/>
          </p:nvGrpSpPr>
          <p:grpSpPr bwMode="auto">
            <a:xfrm>
              <a:off x="3941" y="2425"/>
              <a:ext cx="1307" cy="49"/>
              <a:chOff x="3941" y="2425"/>
              <a:chExt cx="1307" cy="49"/>
            </a:xfrm>
          </p:grpSpPr>
          <p:sp>
            <p:nvSpPr>
              <p:cNvPr id="4118" name="Freeform 11"/>
              <p:cNvSpPr>
                <a:spLocks/>
              </p:cNvSpPr>
              <p:nvPr/>
            </p:nvSpPr>
            <p:spPr bwMode="auto">
              <a:xfrm>
                <a:off x="3941" y="2425"/>
                <a:ext cx="68" cy="49"/>
              </a:xfrm>
              <a:custGeom>
                <a:avLst/>
                <a:gdLst>
                  <a:gd name="T0" fmla="*/ 0 w 68"/>
                  <a:gd name="T1" fmla="*/ 24 h 49"/>
                  <a:gd name="T2" fmla="*/ 68 w 68"/>
                  <a:gd name="T3" fmla="*/ 0 h 49"/>
                  <a:gd name="T4" fmla="*/ 43 w 68"/>
                  <a:gd name="T5" fmla="*/ 24 h 49"/>
                  <a:gd name="T6" fmla="*/ 68 w 68"/>
                  <a:gd name="T7" fmla="*/ 49 h 49"/>
                  <a:gd name="T8" fmla="*/ 0 w 68"/>
                  <a:gd name="T9" fmla="*/ 24 h 49"/>
                  <a:gd name="T10" fmla="*/ 0 60000 65536"/>
                  <a:gd name="T11" fmla="*/ 0 60000 65536"/>
                  <a:gd name="T12" fmla="*/ 0 60000 65536"/>
                  <a:gd name="T13" fmla="*/ 0 60000 65536"/>
                  <a:gd name="T14" fmla="*/ 0 60000 65536"/>
                  <a:gd name="T15" fmla="*/ 0 w 68"/>
                  <a:gd name="T16" fmla="*/ 0 h 49"/>
                  <a:gd name="T17" fmla="*/ 68 w 68"/>
                  <a:gd name="T18" fmla="*/ 49 h 49"/>
                </a:gdLst>
                <a:ahLst/>
                <a:cxnLst>
                  <a:cxn ang="T10">
                    <a:pos x="T0" y="T1"/>
                  </a:cxn>
                  <a:cxn ang="T11">
                    <a:pos x="T2" y="T3"/>
                  </a:cxn>
                  <a:cxn ang="T12">
                    <a:pos x="T4" y="T5"/>
                  </a:cxn>
                  <a:cxn ang="T13">
                    <a:pos x="T6" y="T7"/>
                  </a:cxn>
                  <a:cxn ang="T14">
                    <a:pos x="T8" y="T9"/>
                  </a:cxn>
                </a:cxnLst>
                <a:rect l="T15" t="T16" r="T17" b="T18"/>
                <a:pathLst>
                  <a:path w="68" h="49">
                    <a:moveTo>
                      <a:pt x="0" y="24"/>
                    </a:moveTo>
                    <a:lnTo>
                      <a:pt x="68" y="0"/>
                    </a:lnTo>
                    <a:lnTo>
                      <a:pt x="43" y="24"/>
                    </a:lnTo>
                    <a:lnTo>
                      <a:pt x="68" y="49"/>
                    </a:lnTo>
                    <a:lnTo>
                      <a:pt x="0" y="24"/>
                    </a:lnTo>
                    <a:close/>
                  </a:path>
                </a:pathLst>
              </a:custGeom>
              <a:solidFill>
                <a:srgbClr val="990099"/>
              </a:solidFill>
              <a:ln w="9525">
                <a:solidFill>
                  <a:srgbClr val="990099"/>
                </a:solidFill>
                <a:round/>
                <a:headEnd/>
                <a:tailEnd/>
              </a:ln>
            </p:spPr>
            <p:txBody>
              <a:bodyPr/>
              <a:lstStyle/>
              <a:p>
                <a:endParaRPr lang="en-GB"/>
              </a:p>
            </p:txBody>
          </p:sp>
          <p:sp>
            <p:nvSpPr>
              <p:cNvPr id="4119" name="Freeform 12"/>
              <p:cNvSpPr>
                <a:spLocks/>
              </p:cNvSpPr>
              <p:nvPr/>
            </p:nvSpPr>
            <p:spPr bwMode="auto">
              <a:xfrm>
                <a:off x="5180" y="2425"/>
                <a:ext cx="68" cy="49"/>
              </a:xfrm>
              <a:custGeom>
                <a:avLst/>
                <a:gdLst>
                  <a:gd name="T0" fmla="*/ 68 w 68"/>
                  <a:gd name="T1" fmla="*/ 24 h 49"/>
                  <a:gd name="T2" fmla="*/ 0 w 68"/>
                  <a:gd name="T3" fmla="*/ 49 h 49"/>
                  <a:gd name="T4" fmla="*/ 24 w 68"/>
                  <a:gd name="T5" fmla="*/ 24 h 49"/>
                  <a:gd name="T6" fmla="*/ 0 w 68"/>
                  <a:gd name="T7" fmla="*/ 0 h 49"/>
                  <a:gd name="T8" fmla="*/ 68 w 68"/>
                  <a:gd name="T9" fmla="*/ 24 h 49"/>
                  <a:gd name="T10" fmla="*/ 0 60000 65536"/>
                  <a:gd name="T11" fmla="*/ 0 60000 65536"/>
                  <a:gd name="T12" fmla="*/ 0 60000 65536"/>
                  <a:gd name="T13" fmla="*/ 0 60000 65536"/>
                  <a:gd name="T14" fmla="*/ 0 60000 65536"/>
                  <a:gd name="T15" fmla="*/ 0 w 68"/>
                  <a:gd name="T16" fmla="*/ 0 h 49"/>
                  <a:gd name="T17" fmla="*/ 68 w 68"/>
                  <a:gd name="T18" fmla="*/ 49 h 49"/>
                </a:gdLst>
                <a:ahLst/>
                <a:cxnLst>
                  <a:cxn ang="T10">
                    <a:pos x="T0" y="T1"/>
                  </a:cxn>
                  <a:cxn ang="T11">
                    <a:pos x="T2" y="T3"/>
                  </a:cxn>
                  <a:cxn ang="T12">
                    <a:pos x="T4" y="T5"/>
                  </a:cxn>
                  <a:cxn ang="T13">
                    <a:pos x="T6" y="T7"/>
                  </a:cxn>
                  <a:cxn ang="T14">
                    <a:pos x="T8" y="T9"/>
                  </a:cxn>
                </a:cxnLst>
                <a:rect l="T15" t="T16" r="T17" b="T18"/>
                <a:pathLst>
                  <a:path w="68" h="49">
                    <a:moveTo>
                      <a:pt x="68" y="24"/>
                    </a:moveTo>
                    <a:lnTo>
                      <a:pt x="0" y="49"/>
                    </a:lnTo>
                    <a:lnTo>
                      <a:pt x="24" y="24"/>
                    </a:lnTo>
                    <a:lnTo>
                      <a:pt x="0" y="0"/>
                    </a:lnTo>
                    <a:lnTo>
                      <a:pt x="68" y="24"/>
                    </a:lnTo>
                    <a:close/>
                  </a:path>
                </a:pathLst>
              </a:custGeom>
              <a:solidFill>
                <a:srgbClr val="990099"/>
              </a:solidFill>
              <a:ln w="9525">
                <a:solidFill>
                  <a:srgbClr val="990099"/>
                </a:solidFill>
                <a:round/>
                <a:headEnd/>
                <a:tailEnd/>
              </a:ln>
            </p:spPr>
            <p:txBody>
              <a:bodyPr/>
              <a:lstStyle/>
              <a:p>
                <a:endParaRPr lang="en-GB"/>
              </a:p>
            </p:txBody>
          </p:sp>
          <p:sp>
            <p:nvSpPr>
              <p:cNvPr id="4120" name="Line 13"/>
              <p:cNvSpPr>
                <a:spLocks noChangeShapeType="1"/>
              </p:cNvSpPr>
              <p:nvPr/>
            </p:nvSpPr>
            <p:spPr bwMode="auto">
              <a:xfrm>
                <a:off x="3984" y="2449"/>
                <a:ext cx="1220" cy="1"/>
              </a:xfrm>
              <a:prstGeom prst="line">
                <a:avLst/>
              </a:prstGeom>
              <a:noFill/>
              <a:ln w="9525">
                <a:solidFill>
                  <a:srgbClr val="9900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105" name="Rectangle 14"/>
            <p:cNvSpPr>
              <a:spLocks noChangeArrowheads="1"/>
            </p:cNvSpPr>
            <p:nvPr/>
          </p:nvSpPr>
          <p:spPr bwMode="auto">
            <a:xfrm>
              <a:off x="4436" y="2438"/>
              <a:ext cx="4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990099"/>
                  </a:solidFill>
                  <a:latin typeface="Arial" panose="020B0604020202020204" pitchFamily="34" charset="0"/>
                </a:rPr>
                <a:t>60 </a:t>
              </a:r>
              <a:r>
                <a:rPr lang="en-US" altLang="en-US" sz="1900">
                  <a:solidFill>
                    <a:srgbClr val="990099"/>
                  </a:solidFill>
                  <a:latin typeface="Symbol" panose="05050102010706020507" pitchFamily="18" charset="2"/>
                  <a:sym typeface="Symbol" panose="05050102010706020507" pitchFamily="18" charset="2"/>
                </a:rPr>
                <a:t></a:t>
              </a:r>
              <a:r>
                <a:rPr lang="en-US" altLang="en-US" sz="1900">
                  <a:solidFill>
                    <a:srgbClr val="990099"/>
                  </a:solidFill>
                  <a:latin typeface="Arial" panose="020B0604020202020204" pitchFamily="34" charset="0"/>
                  <a:sym typeface="Symbol" panose="05050102010706020507" pitchFamily="18" charset="2"/>
                </a:rPr>
                <a:t>m</a:t>
              </a:r>
              <a:endParaRPr lang="en-US" altLang="en-US">
                <a:latin typeface="Arial" panose="020B0604020202020204" pitchFamily="34" charset="0"/>
              </a:endParaRPr>
            </a:p>
          </p:txBody>
        </p:sp>
        <p:sp>
          <p:nvSpPr>
            <p:cNvPr id="4106" name="Freeform 15"/>
            <p:cNvSpPr>
              <a:spLocks/>
            </p:cNvSpPr>
            <p:nvPr/>
          </p:nvSpPr>
          <p:spPr bwMode="auto">
            <a:xfrm>
              <a:off x="4585" y="1787"/>
              <a:ext cx="62" cy="74"/>
            </a:xfrm>
            <a:custGeom>
              <a:avLst/>
              <a:gdLst>
                <a:gd name="T0" fmla="*/ 6 w 62"/>
                <a:gd name="T1" fmla="*/ 12 h 74"/>
                <a:gd name="T2" fmla="*/ 6 w 62"/>
                <a:gd name="T3" fmla="*/ 49 h 74"/>
                <a:gd name="T4" fmla="*/ 0 w 62"/>
                <a:gd name="T5" fmla="*/ 62 h 74"/>
                <a:gd name="T6" fmla="*/ 19 w 62"/>
                <a:gd name="T7" fmla="*/ 74 h 74"/>
                <a:gd name="T8" fmla="*/ 43 w 62"/>
                <a:gd name="T9" fmla="*/ 74 h 74"/>
                <a:gd name="T10" fmla="*/ 49 w 62"/>
                <a:gd name="T11" fmla="*/ 56 h 74"/>
                <a:gd name="T12" fmla="*/ 62 w 62"/>
                <a:gd name="T13" fmla="*/ 25 h 74"/>
                <a:gd name="T14" fmla="*/ 49 w 62"/>
                <a:gd name="T15" fmla="*/ 12 h 74"/>
                <a:gd name="T16" fmla="*/ 43 w 62"/>
                <a:gd name="T17" fmla="*/ 0 h 74"/>
                <a:gd name="T18" fmla="*/ 19 w 62"/>
                <a:gd name="T19" fmla="*/ 0 h 74"/>
                <a:gd name="T20" fmla="*/ 6 w 62"/>
                <a:gd name="T21" fmla="*/ 12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4"/>
                <a:gd name="T35" fmla="*/ 62 w 6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4">
                  <a:moveTo>
                    <a:pt x="6" y="12"/>
                  </a:moveTo>
                  <a:lnTo>
                    <a:pt x="6" y="49"/>
                  </a:lnTo>
                  <a:lnTo>
                    <a:pt x="0" y="62"/>
                  </a:lnTo>
                  <a:lnTo>
                    <a:pt x="19" y="74"/>
                  </a:lnTo>
                  <a:lnTo>
                    <a:pt x="43" y="74"/>
                  </a:lnTo>
                  <a:lnTo>
                    <a:pt x="49" y="56"/>
                  </a:lnTo>
                  <a:lnTo>
                    <a:pt x="62" y="25"/>
                  </a:lnTo>
                  <a:lnTo>
                    <a:pt x="49" y="12"/>
                  </a:lnTo>
                  <a:lnTo>
                    <a:pt x="43" y="0"/>
                  </a:lnTo>
                  <a:lnTo>
                    <a:pt x="19" y="0"/>
                  </a:lnTo>
                  <a:lnTo>
                    <a:pt x="6" y="12"/>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7" name="Freeform 16"/>
            <p:cNvSpPr>
              <a:spLocks/>
            </p:cNvSpPr>
            <p:nvPr/>
          </p:nvSpPr>
          <p:spPr bwMode="auto">
            <a:xfrm>
              <a:off x="4591" y="1793"/>
              <a:ext cx="62" cy="74"/>
            </a:xfrm>
            <a:custGeom>
              <a:avLst/>
              <a:gdLst>
                <a:gd name="T0" fmla="*/ 6 w 62"/>
                <a:gd name="T1" fmla="*/ 12 h 74"/>
                <a:gd name="T2" fmla="*/ 6 w 62"/>
                <a:gd name="T3" fmla="*/ 43 h 74"/>
                <a:gd name="T4" fmla="*/ 0 w 62"/>
                <a:gd name="T5" fmla="*/ 62 h 74"/>
                <a:gd name="T6" fmla="*/ 19 w 62"/>
                <a:gd name="T7" fmla="*/ 74 h 74"/>
                <a:gd name="T8" fmla="*/ 43 w 62"/>
                <a:gd name="T9" fmla="*/ 74 h 74"/>
                <a:gd name="T10" fmla="*/ 50 w 62"/>
                <a:gd name="T11" fmla="*/ 50 h 74"/>
                <a:gd name="T12" fmla="*/ 62 w 62"/>
                <a:gd name="T13" fmla="*/ 25 h 74"/>
                <a:gd name="T14" fmla="*/ 50 w 62"/>
                <a:gd name="T15" fmla="*/ 6 h 74"/>
                <a:gd name="T16" fmla="*/ 43 w 62"/>
                <a:gd name="T17" fmla="*/ 0 h 74"/>
                <a:gd name="T18" fmla="*/ 19 w 62"/>
                <a:gd name="T19" fmla="*/ 0 h 74"/>
                <a:gd name="T20" fmla="*/ 6 w 62"/>
                <a:gd name="T21" fmla="*/ 6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4"/>
                <a:gd name="T35" fmla="*/ 62 w 6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4">
                  <a:moveTo>
                    <a:pt x="6" y="12"/>
                  </a:moveTo>
                  <a:lnTo>
                    <a:pt x="6" y="43"/>
                  </a:lnTo>
                  <a:lnTo>
                    <a:pt x="0" y="62"/>
                  </a:lnTo>
                  <a:lnTo>
                    <a:pt x="19" y="74"/>
                  </a:lnTo>
                  <a:lnTo>
                    <a:pt x="43" y="74"/>
                  </a:lnTo>
                  <a:lnTo>
                    <a:pt x="50" y="50"/>
                  </a:lnTo>
                  <a:lnTo>
                    <a:pt x="62" y="25"/>
                  </a:lnTo>
                  <a:lnTo>
                    <a:pt x="50" y="6"/>
                  </a:lnTo>
                  <a:lnTo>
                    <a:pt x="43" y="0"/>
                  </a:lnTo>
                  <a:lnTo>
                    <a:pt x="19" y="0"/>
                  </a:lnTo>
                  <a:lnTo>
                    <a:pt x="6" y="6"/>
                  </a:lnTo>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4108" name="Group 17"/>
            <p:cNvGrpSpPr>
              <a:grpSpLocks/>
            </p:cNvGrpSpPr>
            <p:nvPr/>
          </p:nvGrpSpPr>
          <p:grpSpPr bwMode="auto">
            <a:xfrm>
              <a:off x="3897" y="1626"/>
              <a:ext cx="694" cy="204"/>
              <a:chOff x="3897" y="1626"/>
              <a:chExt cx="694" cy="204"/>
            </a:xfrm>
          </p:grpSpPr>
          <p:sp>
            <p:nvSpPr>
              <p:cNvPr id="4116" name="Freeform 18"/>
              <p:cNvSpPr>
                <a:spLocks/>
              </p:cNvSpPr>
              <p:nvPr/>
            </p:nvSpPr>
            <p:spPr bwMode="auto">
              <a:xfrm>
                <a:off x="4517" y="1781"/>
                <a:ext cx="74" cy="49"/>
              </a:xfrm>
              <a:custGeom>
                <a:avLst/>
                <a:gdLst>
                  <a:gd name="T0" fmla="*/ 74 w 74"/>
                  <a:gd name="T1" fmla="*/ 43 h 49"/>
                  <a:gd name="T2" fmla="*/ 0 w 74"/>
                  <a:gd name="T3" fmla="*/ 49 h 49"/>
                  <a:gd name="T4" fmla="*/ 31 w 74"/>
                  <a:gd name="T5" fmla="*/ 31 h 49"/>
                  <a:gd name="T6" fmla="*/ 18 w 74"/>
                  <a:gd name="T7" fmla="*/ 0 h 49"/>
                  <a:gd name="T8" fmla="*/ 74 w 74"/>
                  <a:gd name="T9" fmla="*/ 43 h 49"/>
                  <a:gd name="T10" fmla="*/ 0 60000 65536"/>
                  <a:gd name="T11" fmla="*/ 0 60000 65536"/>
                  <a:gd name="T12" fmla="*/ 0 60000 65536"/>
                  <a:gd name="T13" fmla="*/ 0 60000 65536"/>
                  <a:gd name="T14" fmla="*/ 0 60000 65536"/>
                  <a:gd name="T15" fmla="*/ 0 w 74"/>
                  <a:gd name="T16" fmla="*/ 0 h 49"/>
                  <a:gd name="T17" fmla="*/ 74 w 74"/>
                  <a:gd name="T18" fmla="*/ 49 h 49"/>
                </a:gdLst>
                <a:ahLst/>
                <a:cxnLst>
                  <a:cxn ang="T10">
                    <a:pos x="T0" y="T1"/>
                  </a:cxn>
                  <a:cxn ang="T11">
                    <a:pos x="T2" y="T3"/>
                  </a:cxn>
                  <a:cxn ang="T12">
                    <a:pos x="T4" y="T5"/>
                  </a:cxn>
                  <a:cxn ang="T13">
                    <a:pos x="T6" y="T7"/>
                  </a:cxn>
                  <a:cxn ang="T14">
                    <a:pos x="T8" y="T9"/>
                  </a:cxn>
                </a:cxnLst>
                <a:rect l="T15" t="T16" r="T17" b="T18"/>
                <a:pathLst>
                  <a:path w="74" h="49">
                    <a:moveTo>
                      <a:pt x="74" y="43"/>
                    </a:moveTo>
                    <a:lnTo>
                      <a:pt x="0" y="49"/>
                    </a:lnTo>
                    <a:lnTo>
                      <a:pt x="31" y="31"/>
                    </a:lnTo>
                    <a:lnTo>
                      <a:pt x="18" y="0"/>
                    </a:lnTo>
                    <a:lnTo>
                      <a:pt x="74" y="43"/>
                    </a:lnTo>
                    <a:close/>
                  </a:path>
                </a:pathLst>
              </a:custGeom>
              <a:solidFill>
                <a:srgbClr val="CC0000"/>
              </a:solidFill>
              <a:ln w="9525">
                <a:solidFill>
                  <a:srgbClr val="CC0000"/>
                </a:solidFill>
                <a:round/>
                <a:headEnd/>
                <a:tailEnd/>
              </a:ln>
            </p:spPr>
            <p:txBody>
              <a:bodyPr/>
              <a:lstStyle/>
              <a:p>
                <a:endParaRPr lang="en-GB"/>
              </a:p>
            </p:txBody>
          </p:sp>
          <p:sp>
            <p:nvSpPr>
              <p:cNvPr id="4117" name="Line 19"/>
              <p:cNvSpPr>
                <a:spLocks noChangeShapeType="1"/>
              </p:cNvSpPr>
              <p:nvPr/>
            </p:nvSpPr>
            <p:spPr bwMode="auto">
              <a:xfrm>
                <a:off x="3897" y="1626"/>
                <a:ext cx="651" cy="18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109" name="Group 20"/>
            <p:cNvGrpSpPr>
              <a:grpSpLocks/>
            </p:cNvGrpSpPr>
            <p:nvPr/>
          </p:nvGrpSpPr>
          <p:grpSpPr bwMode="auto">
            <a:xfrm>
              <a:off x="3804" y="1031"/>
              <a:ext cx="205" cy="75"/>
              <a:chOff x="3804" y="1031"/>
              <a:chExt cx="205" cy="75"/>
            </a:xfrm>
          </p:grpSpPr>
          <p:sp>
            <p:nvSpPr>
              <p:cNvPr id="4114" name="Freeform 21"/>
              <p:cNvSpPr>
                <a:spLocks/>
              </p:cNvSpPr>
              <p:nvPr/>
            </p:nvSpPr>
            <p:spPr bwMode="auto">
              <a:xfrm>
                <a:off x="3935" y="1056"/>
                <a:ext cx="74" cy="50"/>
              </a:xfrm>
              <a:custGeom>
                <a:avLst/>
                <a:gdLst>
                  <a:gd name="T0" fmla="*/ 74 w 74"/>
                  <a:gd name="T1" fmla="*/ 43 h 50"/>
                  <a:gd name="T2" fmla="*/ 0 w 74"/>
                  <a:gd name="T3" fmla="*/ 50 h 50"/>
                  <a:gd name="T4" fmla="*/ 31 w 74"/>
                  <a:gd name="T5" fmla="*/ 31 h 50"/>
                  <a:gd name="T6" fmla="*/ 18 w 74"/>
                  <a:gd name="T7" fmla="*/ 0 h 50"/>
                  <a:gd name="T8" fmla="*/ 74 w 74"/>
                  <a:gd name="T9" fmla="*/ 43 h 50"/>
                  <a:gd name="T10" fmla="*/ 0 60000 65536"/>
                  <a:gd name="T11" fmla="*/ 0 60000 65536"/>
                  <a:gd name="T12" fmla="*/ 0 60000 65536"/>
                  <a:gd name="T13" fmla="*/ 0 60000 65536"/>
                  <a:gd name="T14" fmla="*/ 0 60000 65536"/>
                  <a:gd name="T15" fmla="*/ 0 w 74"/>
                  <a:gd name="T16" fmla="*/ 0 h 50"/>
                  <a:gd name="T17" fmla="*/ 74 w 74"/>
                  <a:gd name="T18" fmla="*/ 50 h 50"/>
                </a:gdLst>
                <a:ahLst/>
                <a:cxnLst>
                  <a:cxn ang="T10">
                    <a:pos x="T0" y="T1"/>
                  </a:cxn>
                  <a:cxn ang="T11">
                    <a:pos x="T2" y="T3"/>
                  </a:cxn>
                  <a:cxn ang="T12">
                    <a:pos x="T4" y="T5"/>
                  </a:cxn>
                  <a:cxn ang="T13">
                    <a:pos x="T6" y="T7"/>
                  </a:cxn>
                  <a:cxn ang="T14">
                    <a:pos x="T8" y="T9"/>
                  </a:cxn>
                </a:cxnLst>
                <a:rect l="T15" t="T16" r="T17" b="T18"/>
                <a:pathLst>
                  <a:path w="74" h="50">
                    <a:moveTo>
                      <a:pt x="74" y="43"/>
                    </a:moveTo>
                    <a:lnTo>
                      <a:pt x="0" y="50"/>
                    </a:lnTo>
                    <a:lnTo>
                      <a:pt x="31" y="31"/>
                    </a:lnTo>
                    <a:lnTo>
                      <a:pt x="18" y="0"/>
                    </a:lnTo>
                    <a:lnTo>
                      <a:pt x="74" y="43"/>
                    </a:lnTo>
                    <a:close/>
                  </a:path>
                </a:pathLst>
              </a:custGeom>
              <a:solidFill>
                <a:srgbClr val="000000"/>
              </a:solidFill>
              <a:ln w="9525">
                <a:solidFill>
                  <a:srgbClr val="000000"/>
                </a:solidFill>
                <a:round/>
                <a:headEnd/>
                <a:tailEnd/>
              </a:ln>
            </p:spPr>
            <p:txBody>
              <a:bodyPr/>
              <a:lstStyle/>
              <a:p>
                <a:endParaRPr lang="en-GB"/>
              </a:p>
            </p:txBody>
          </p:sp>
          <p:sp>
            <p:nvSpPr>
              <p:cNvPr id="4115" name="Line 22"/>
              <p:cNvSpPr>
                <a:spLocks noChangeShapeType="1"/>
              </p:cNvSpPr>
              <p:nvPr/>
            </p:nvSpPr>
            <p:spPr bwMode="auto">
              <a:xfrm>
                <a:off x="3804" y="1031"/>
                <a:ext cx="162" cy="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110" name="Rectangle 23"/>
            <p:cNvSpPr>
              <a:spLocks noChangeArrowheads="1"/>
            </p:cNvSpPr>
            <p:nvPr/>
          </p:nvSpPr>
          <p:spPr bwMode="auto">
            <a:xfrm>
              <a:off x="3681" y="888"/>
              <a:ext cx="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CCFF"/>
                  </a:solidFill>
                  <a:latin typeface="Symbol" panose="05050102010706020507" pitchFamily="18" charset="2"/>
                </a:rPr>
                <a:t>a</a:t>
              </a:r>
              <a:endParaRPr lang="en-US" altLang="en-US"/>
            </a:p>
          </p:txBody>
        </p:sp>
        <p:sp>
          <p:nvSpPr>
            <p:cNvPr id="4111" name="Rectangle 24"/>
            <p:cNvSpPr>
              <a:spLocks noChangeArrowheads="1"/>
            </p:cNvSpPr>
            <p:nvPr/>
          </p:nvSpPr>
          <p:spPr bwMode="auto">
            <a:xfrm>
              <a:off x="3451" y="1081"/>
              <a:ext cx="4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CCFF"/>
                  </a:solidFill>
                  <a:latin typeface="Arial" panose="020B0604020202020204" pitchFamily="34" charset="0"/>
                </a:rPr>
                <a:t>(ferrite)</a:t>
              </a:r>
              <a:endParaRPr lang="en-US" altLang="en-US">
                <a:latin typeface="Arial" panose="020B0604020202020204" pitchFamily="34" charset="0"/>
              </a:endParaRPr>
            </a:p>
          </p:txBody>
        </p:sp>
        <p:sp>
          <p:nvSpPr>
            <p:cNvPr id="4112" name="Rectangle 26"/>
            <p:cNvSpPr>
              <a:spLocks noChangeArrowheads="1"/>
            </p:cNvSpPr>
            <p:nvPr/>
          </p:nvSpPr>
          <p:spPr bwMode="auto">
            <a:xfrm>
              <a:off x="3334" y="1731"/>
              <a:ext cx="77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CC0000"/>
                  </a:solidFill>
                  <a:latin typeface="Arial" panose="020B0604020202020204" pitchFamily="34" charset="0"/>
                </a:rPr>
                <a:t>(cementite)</a:t>
              </a:r>
              <a:endParaRPr lang="en-US" altLang="en-US">
                <a:latin typeface="Arial" panose="020B0604020202020204" pitchFamily="34" charset="0"/>
              </a:endParaRPr>
            </a:p>
          </p:txBody>
        </p:sp>
        <p:sp>
          <p:nvSpPr>
            <p:cNvPr id="4113" name="Rectangle 28"/>
            <p:cNvSpPr>
              <a:spLocks noChangeArrowheads="1"/>
            </p:cNvSpPr>
            <p:nvPr/>
          </p:nvSpPr>
          <p:spPr bwMode="auto">
            <a:xfrm>
              <a:off x="3563" y="1515"/>
              <a:ext cx="3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CC0000"/>
                  </a:solidFill>
                  <a:latin typeface="Arial" panose="020B0604020202020204" pitchFamily="34" charset="0"/>
                </a:rPr>
                <a:t>Fe</a:t>
              </a:r>
              <a:r>
                <a:rPr lang="en-US" altLang="en-US" sz="1900" baseline="-25000">
                  <a:solidFill>
                    <a:srgbClr val="CC0000"/>
                  </a:solidFill>
                  <a:latin typeface="Arial" panose="020B0604020202020204" pitchFamily="34" charset="0"/>
                </a:rPr>
                <a:t>3</a:t>
              </a:r>
              <a:r>
                <a:rPr lang="en-US" altLang="en-US" sz="1900">
                  <a:solidFill>
                    <a:srgbClr val="CC0000"/>
                  </a:solidFill>
                  <a:latin typeface="Arial" panose="020B0604020202020204" pitchFamily="34" charset="0"/>
                </a:rPr>
                <a:t>C</a:t>
              </a:r>
              <a:endParaRPr lang="en-US" altLang="en-US">
                <a:latin typeface="Arial" panose="020B0604020202020204" pitchFamily="34" charset="0"/>
              </a:endParaRPr>
            </a:p>
          </p:txBody>
        </p:sp>
      </p:grpSp>
    </p:spTree>
    <p:extLst>
      <p:ext uri="{BB962C8B-B14F-4D97-AF65-F5344CB8AC3E}">
        <p14:creationId xmlns:p14="http://schemas.microsoft.com/office/powerpoint/2010/main" val="1008264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4FB76A1E-0C90-4AC0-A8E6-36CD64E1E2B2}"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21507" name="Rectangle 3"/>
          <p:cNvSpPr>
            <a:spLocks noChangeArrowheads="1"/>
          </p:cNvSpPr>
          <p:nvPr/>
        </p:nvSpPr>
        <p:spPr bwMode="auto">
          <a:xfrm>
            <a:off x="1995489" y="937761"/>
            <a:ext cx="4114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a:latin typeface="Arial" panose="020B0604020202020204" pitchFamily="34" charset="0"/>
              </a:rPr>
              <a:t>•  </a:t>
            </a:r>
            <a:r>
              <a:rPr lang="en-US" altLang="en-US" dirty="0" err="1">
                <a:solidFill>
                  <a:schemeClr val="accent2"/>
                </a:solidFill>
                <a:latin typeface="Arial" panose="020B0604020202020204" pitchFamily="34" charset="0"/>
              </a:rPr>
              <a:t>Martensite</a:t>
            </a:r>
            <a:r>
              <a:rPr lang="en-US" altLang="en-US" dirty="0">
                <a:latin typeface="Arial" panose="020B0604020202020204" pitchFamily="34" charset="0"/>
              </a:rPr>
              <a:t>:</a:t>
            </a:r>
          </a:p>
          <a:p>
            <a:r>
              <a:rPr lang="en-US" altLang="en-US" sz="2000" dirty="0">
                <a:latin typeface="Arial" panose="020B0604020202020204" pitchFamily="34" charset="0"/>
              </a:rPr>
              <a:t>    -- </a:t>
            </a:r>
            <a:r>
              <a:rPr lang="en-US" altLang="en-US" sz="2000" dirty="0">
                <a:latin typeface="Symbol" panose="05050102010706020507" pitchFamily="18" charset="2"/>
              </a:rPr>
              <a:t>g</a:t>
            </a:r>
            <a:r>
              <a:rPr lang="en-US" altLang="en-US" sz="2000" dirty="0">
                <a:latin typeface="Arial" panose="020B0604020202020204" pitchFamily="34" charset="0"/>
              </a:rPr>
              <a:t>(FCC) to </a:t>
            </a:r>
            <a:r>
              <a:rPr lang="en-US" altLang="en-US" sz="2000" dirty="0" err="1">
                <a:latin typeface="Arial" panose="020B0604020202020204" pitchFamily="34" charset="0"/>
              </a:rPr>
              <a:t>Martensite</a:t>
            </a:r>
            <a:r>
              <a:rPr lang="en-US" altLang="en-US" sz="2000" dirty="0">
                <a:latin typeface="Arial" panose="020B0604020202020204" pitchFamily="34" charset="0"/>
              </a:rPr>
              <a:t> (BCT)</a:t>
            </a:r>
            <a:endParaRPr lang="en-US" altLang="en-US" sz="1800" dirty="0">
              <a:latin typeface="Arial" panose="020B0604020202020204" pitchFamily="34" charset="0"/>
            </a:endParaRPr>
          </a:p>
        </p:txBody>
      </p:sp>
      <p:sp>
        <p:nvSpPr>
          <p:cNvPr id="21508" name="Rectangle 5"/>
          <p:cNvSpPr>
            <a:spLocks noChangeArrowheads="1"/>
          </p:cNvSpPr>
          <p:nvPr/>
        </p:nvSpPr>
        <p:spPr bwMode="auto">
          <a:xfrm>
            <a:off x="7162800" y="4008438"/>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10.21, </a:t>
            </a:r>
            <a:r>
              <a:rPr lang="en-US" altLang="en-US" sz="1200" i="1">
                <a:solidFill>
                  <a:srgbClr val="000000"/>
                </a:solidFill>
                <a:latin typeface="Arial" panose="020B0604020202020204" pitchFamily="34" charset="0"/>
              </a:rPr>
              <a:t>Callister &amp; Rethwisch 8e. </a:t>
            </a:r>
            <a:r>
              <a:rPr lang="en-US" altLang="en-US" sz="1200">
                <a:solidFill>
                  <a:srgbClr val="000000"/>
                </a:solidFill>
                <a:latin typeface="Arial" panose="020B0604020202020204" pitchFamily="34" charset="0"/>
              </a:rPr>
              <a:t>(Fig. 10.21 courtesy United States Steel Corporation.)</a:t>
            </a:r>
          </a:p>
        </p:txBody>
      </p:sp>
      <p:sp>
        <p:nvSpPr>
          <p:cNvPr id="21509" name="Rectangle 11"/>
          <p:cNvSpPr>
            <a:spLocks noChangeArrowheads="1"/>
          </p:cNvSpPr>
          <p:nvPr/>
        </p:nvSpPr>
        <p:spPr bwMode="auto">
          <a:xfrm>
            <a:off x="4624388" y="2595563"/>
            <a:ext cx="1922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10.20, </a:t>
            </a:r>
            <a:r>
              <a:rPr lang="en-US" altLang="en-US" sz="1200" i="1">
                <a:solidFill>
                  <a:srgbClr val="000000"/>
                </a:solidFill>
                <a:latin typeface="Arial" panose="020B0604020202020204" pitchFamily="34" charset="0"/>
              </a:rPr>
              <a:t>Callister &amp; Rethwisch 8e. </a:t>
            </a:r>
          </a:p>
        </p:txBody>
      </p:sp>
      <p:sp>
        <p:nvSpPr>
          <p:cNvPr id="21510" name="Rectangle 12"/>
          <p:cNvSpPr>
            <a:spLocks noGrp="1" noChangeArrowheads="1"/>
          </p:cNvSpPr>
          <p:nvPr>
            <p:ph type="title" idx="4294967295"/>
          </p:nvPr>
        </p:nvSpPr>
        <p:spPr>
          <a:xfrm>
            <a:off x="696913" y="-30956"/>
            <a:ext cx="10515600" cy="1325563"/>
          </a:xfrm>
        </p:spPr>
        <p:txBody>
          <a:bodyPr/>
          <a:lstStyle/>
          <a:p>
            <a:r>
              <a:rPr lang="en-US" altLang="en-US" sz="3200" dirty="0" err="1">
                <a:ea typeface="ＭＳ Ｐゴシック" panose="020B0600070205080204" pitchFamily="34" charset="-128"/>
              </a:rPr>
              <a:t>Martensite</a:t>
            </a:r>
            <a:r>
              <a:rPr lang="en-US" altLang="en-US" sz="3200" dirty="0">
                <a:ea typeface="ＭＳ Ｐゴシック" panose="020B0600070205080204" pitchFamily="34" charset="-128"/>
              </a:rPr>
              <a:t>:  A </a:t>
            </a:r>
            <a:r>
              <a:rPr lang="en-US" altLang="en-US" sz="3200" dirty="0" err="1">
                <a:ea typeface="ＭＳ Ｐゴシック" panose="020B0600070205080204" pitchFamily="34" charset="-128"/>
              </a:rPr>
              <a:t>Nonequilibrium</a:t>
            </a:r>
            <a:r>
              <a:rPr lang="en-US" altLang="en-US" sz="3200" dirty="0">
                <a:ea typeface="ＭＳ Ｐゴシック" panose="020B0600070205080204" pitchFamily="34" charset="-128"/>
              </a:rPr>
              <a:t> Transformation Product</a:t>
            </a:r>
            <a:endParaRPr lang="en-US" altLang="en-US" dirty="0" smtClean="0">
              <a:ea typeface="ＭＳ Ｐゴシック" panose="020B0600070205080204" pitchFamily="34" charset="-128"/>
            </a:endParaRPr>
          </a:p>
        </p:txBody>
      </p:sp>
      <p:grpSp>
        <p:nvGrpSpPr>
          <p:cNvPr id="21511" name="Group 165"/>
          <p:cNvGrpSpPr>
            <a:grpSpLocks/>
          </p:cNvGrpSpPr>
          <p:nvPr/>
        </p:nvGrpSpPr>
        <p:grpSpPr bwMode="auto">
          <a:xfrm>
            <a:off x="6905625" y="1066800"/>
            <a:ext cx="2857500" cy="2935288"/>
            <a:chOff x="3390" y="672"/>
            <a:chExt cx="1800" cy="1849"/>
          </a:xfrm>
        </p:grpSpPr>
        <p:sp>
          <p:nvSpPr>
            <p:cNvPr id="21625" name="Rectangle 94"/>
            <p:cNvSpPr>
              <a:spLocks noChangeArrowheads="1"/>
            </p:cNvSpPr>
            <p:nvPr/>
          </p:nvSpPr>
          <p:spPr bwMode="auto">
            <a:xfrm>
              <a:off x="3390" y="2239"/>
              <a:ext cx="399" cy="41"/>
            </a:xfrm>
            <a:prstGeom prst="rect">
              <a:avLst/>
            </a:prstGeom>
            <a:solidFill>
              <a:srgbClr val="000000"/>
            </a:solidFill>
            <a:ln w="11113">
              <a:solidFill>
                <a:srgbClr val="000000"/>
              </a:solidFill>
              <a:miter lim="800000"/>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26" name="Rectangle 95"/>
            <p:cNvSpPr>
              <a:spLocks noChangeArrowheads="1"/>
            </p:cNvSpPr>
            <p:nvPr/>
          </p:nvSpPr>
          <p:spPr bwMode="auto">
            <a:xfrm>
              <a:off x="3838" y="2156"/>
              <a:ext cx="13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0000"/>
                  </a:solidFill>
                  <a:latin typeface="Arial" panose="020B0604020202020204" pitchFamily="34" charset="0"/>
                </a:rPr>
                <a:t>Martensite needles</a:t>
              </a:r>
              <a:endParaRPr lang="en-US" altLang="en-US">
                <a:latin typeface="Arial" panose="020B0604020202020204" pitchFamily="34" charset="0"/>
              </a:endParaRPr>
            </a:p>
          </p:txBody>
        </p:sp>
        <p:sp>
          <p:nvSpPr>
            <p:cNvPr id="21627" name="Rectangle 96"/>
            <p:cNvSpPr>
              <a:spLocks noChangeArrowheads="1"/>
            </p:cNvSpPr>
            <p:nvPr/>
          </p:nvSpPr>
          <p:spPr bwMode="auto">
            <a:xfrm>
              <a:off x="3599" y="2395"/>
              <a:ext cx="193" cy="47"/>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28" name="Rectangle 97"/>
            <p:cNvSpPr>
              <a:spLocks noChangeArrowheads="1"/>
            </p:cNvSpPr>
            <p:nvPr/>
          </p:nvSpPr>
          <p:spPr bwMode="auto">
            <a:xfrm>
              <a:off x="3818" y="2329"/>
              <a:ext cx="6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0000"/>
                  </a:solidFill>
                  <a:latin typeface="Arial" panose="020B0604020202020204" pitchFamily="34" charset="0"/>
                </a:rPr>
                <a:t>Austenite</a:t>
              </a:r>
              <a:endParaRPr lang="en-US" altLang="en-US">
                <a:latin typeface="Arial" panose="020B0604020202020204" pitchFamily="34" charset="0"/>
              </a:endParaRPr>
            </a:p>
          </p:txBody>
        </p:sp>
        <p:grpSp>
          <p:nvGrpSpPr>
            <p:cNvPr id="21629" name="Group 98"/>
            <p:cNvGrpSpPr>
              <a:grpSpLocks/>
            </p:cNvGrpSpPr>
            <p:nvPr/>
          </p:nvGrpSpPr>
          <p:grpSpPr bwMode="auto">
            <a:xfrm>
              <a:off x="3685" y="685"/>
              <a:ext cx="53" cy="1439"/>
              <a:chOff x="3539" y="704"/>
              <a:chExt cx="53" cy="1439"/>
            </a:xfrm>
          </p:grpSpPr>
          <p:sp>
            <p:nvSpPr>
              <p:cNvPr id="21632" name="Freeform 99"/>
              <p:cNvSpPr>
                <a:spLocks/>
              </p:cNvSpPr>
              <p:nvPr/>
            </p:nvSpPr>
            <p:spPr bwMode="auto">
              <a:xfrm>
                <a:off x="3539" y="2070"/>
                <a:ext cx="53" cy="73"/>
              </a:xfrm>
              <a:custGeom>
                <a:avLst/>
                <a:gdLst>
                  <a:gd name="T0" fmla="*/ 27 w 53"/>
                  <a:gd name="T1" fmla="*/ 73 h 73"/>
                  <a:gd name="T2" fmla="*/ 0 w 53"/>
                  <a:gd name="T3" fmla="*/ 0 h 73"/>
                  <a:gd name="T4" fmla="*/ 27 w 53"/>
                  <a:gd name="T5" fmla="*/ 26 h 73"/>
                  <a:gd name="T6" fmla="*/ 53 w 53"/>
                  <a:gd name="T7" fmla="*/ 0 h 73"/>
                  <a:gd name="T8" fmla="*/ 27 w 53"/>
                  <a:gd name="T9" fmla="*/ 73 h 73"/>
                  <a:gd name="T10" fmla="*/ 0 60000 65536"/>
                  <a:gd name="T11" fmla="*/ 0 60000 65536"/>
                  <a:gd name="T12" fmla="*/ 0 60000 65536"/>
                  <a:gd name="T13" fmla="*/ 0 60000 65536"/>
                  <a:gd name="T14" fmla="*/ 0 60000 65536"/>
                  <a:gd name="T15" fmla="*/ 0 w 53"/>
                  <a:gd name="T16" fmla="*/ 0 h 73"/>
                  <a:gd name="T17" fmla="*/ 53 w 53"/>
                  <a:gd name="T18" fmla="*/ 73 h 73"/>
                </a:gdLst>
                <a:ahLst/>
                <a:cxnLst>
                  <a:cxn ang="T10">
                    <a:pos x="T0" y="T1"/>
                  </a:cxn>
                  <a:cxn ang="T11">
                    <a:pos x="T2" y="T3"/>
                  </a:cxn>
                  <a:cxn ang="T12">
                    <a:pos x="T4" y="T5"/>
                  </a:cxn>
                  <a:cxn ang="T13">
                    <a:pos x="T6" y="T7"/>
                  </a:cxn>
                  <a:cxn ang="T14">
                    <a:pos x="T8" y="T9"/>
                  </a:cxn>
                </a:cxnLst>
                <a:rect l="T15" t="T16" r="T17" b="T18"/>
                <a:pathLst>
                  <a:path w="53" h="73">
                    <a:moveTo>
                      <a:pt x="27" y="73"/>
                    </a:moveTo>
                    <a:lnTo>
                      <a:pt x="0" y="0"/>
                    </a:lnTo>
                    <a:lnTo>
                      <a:pt x="27" y="26"/>
                    </a:lnTo>
                    <a:lnTo>
                      <a:pt x="53" y="0"/>
                    </a:lnTo>
                    <a:lnTo>
                      <a:pt x="27" y="73"/>
                    </a:lnTo>
                    <a:close/>
                  </a:path>
                </a:pathLst>
              </a:custGeom>
              <a:solidFill>
                <a:srgbClr val="990099"/>
              </a:solidFill>
              <a:ln w="11113">
                <a:solidFill>
                  <a:srgbClr val="990099"/>
                </a:solidFill>
                <a:round/>
                <a:headEnd/>
                <a:tailEnd/>
              </a:ln>
            </p:spPr>
            <p:txBody>
              <a:bodyPr/>
              <a:lstStyle/>
              <a:p>
                <a:endParaRPr lang="en-GB"/>
              </a:p>
            </p:txBody>
          </p:sp>
          <p:sp>
            <p:nvSpPr>
              <p:cNvPr id="21633" name="Freeform 100"/>
              <p:cNvSpPr>
                <a:spLocks/>
              </p:cNvSpPr>
              <p:nvPr/>
            </p:nvSpPr>
            <p:spPr bwMode="auto">
              <a:xfrm>
                <a:off x="3539" y="704"/>
                <a:ext cx="53" cy="73"/>
              </a:xfrm>
              <a:custGeom>
                <a:avLst/>
                <a:gdLst>
                  <a:gd name="T0" fmla="*/ 27 w 53"/>
                  <a:gd name="T1" fmla="*/ 0 h 73"/>
                  <a:gd name="T2" fmla="*/ 53 w 53"/>
                  <a:gd name="T3" fmla="*/ 73 h 73"/>
                  <a:gd name="T4" fmla="*/ 27 w 53"/>
                  <a:gd name="T5" fmla="*/ 46 h 73"/>
                  <a:gd name="T6" fmla="*/ 0 w 53"/>
                  <a:gd name="T7" fmla="*/ 73 h 73"/>
                  <a:gd name="T8" fmla="*/ 27 w 53"/>
                  <a:gd name="T9" fmla="*/ 0 h 73"/>
                  <a:gd name="T10" fmla="*/ 0 60000 65536"/>
                  <a:gd name="T11" fmla="*/ 0 60000 65536"/>
                  <a:gd name="T12" fmla="*/ 0 60000 65536"/>
                  <a:gd name="T13" fmla="*/ 0 60000 65536"/>
                  <a:gd name="T14" fmla="*/ 0 60000 65536"/>
                  <a:gd name="T15" fmla="*/ 0 w 53"/>
                  <a:gd name="T16" fmla="*/ 0 h 73"/>
                  <a:gd name="T17" fmla="*/ 53 w 53"/>
                  <a:gd name="T18" fmla="*/ 73 h 73"/>
                </a:gdLst>
                <a:ahLst/>
                <a:cxnLst>
                  <a:cxn ang="T10">
                    <a:pos x="T0" y="T1"/>
                  </a:cxn>
                  <a:cxn ang="T11">
                    <a:pos x="T2" y="T3"/>
                  </a:cxn>
                  <a:cxn ang="T12">
                    <a:pos x="T4" y="T5"/>
                  </a:cxn>
                  <a:cxn ang="T13">
                    <a:pos x="T6" y="T7"/>
                  </a:cxn>
                  <a:cxn ang="T14">
                    <a:pos x="T8" y="T9"/>
                  </a:cxn>
                </a:cxnLst>
                <a:rect l="T15" t="T16" r="T17" b="T18"/>
                <a:pathLst>
                  <a:path w="53" h="73">
                    <a:moveTo>
                      <a:pt x="27" y="0"/>
                    </a:moveTo>
                    <a:lnTo>
                      <a:pt x="53" y="73"/>
                    </a:lnTo>
                    <a:lnTo>
                      <a:pt x="27" y="46"/>
                    </a:lnTo>
                    <a:lnTo>
                      <a:pt x="0" y="73"/>
                    </a:lnTo>
                    <a:lnTo>
                      <a:pt x="27" y="0"/>
                    </a:lnTo>
                    <a:close/>
                  </a:path>
                </a:pathLst>
              </a:custGeom>
              <a:solidFill>
                <a:srgbClr val="990099"/>
              </a:solidFill>
              <a:ln w="11113">
                <a:solidFill>
                  <a:srgbClr val="990099"/>
                </a:solidFill>
                <a:round/>
                <a:headEnd/>
                <a:tailEnd/>
              </a:ln>
            </p:spPr>
            <p:txBody>
              <a:bodyPr/>
              <a:lstStyle/>
              <a:p>
                <a:endParaRPr lang="en-GB"/>
              </a:p>
            </p:txBody>
          </p:sp>
          <p:sp>
            <p:nvSpPr>
              <p:cNvPr id="21634" name="Line 101"/>
              <p:cNvSpPr>
                <a:spLocks noChangeShapeType="1"/>
              </p:cNvSpPr>
              <p:nvPr/>
            </p:nvSpPr>
            <p:spPr bwMode="auto">
              <a:xfrm flipV="1">
                <a:off x="3566" y="750"/>
                <a:ext cx="1" cy="1346"/>
              </a:xfrm>
              <a:prstGeom prst="line">
                <a:avLst/>
              </a:prstGeom>
              <a:noFill/>
              <a:ln w="11113">
                <a:solidFill>
                  <a:srgbClr val="9900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630" name="Rectangle 102"/>
            <p:cNvSpPr>
              <a:spLocks noChangeArrowheads="1"/>
            </p:cNvSpPr>
            <p:nvPr/>
          </p:nvSpPr>
          <p:spPr bwMode="auto">
            <a:xfrm rot="-5400000">
              <a:off x="3370" y="1407"/>
              <a:ext cx="4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990099"/>
                  </a:solidFill>
                  <a:latin typeface="Arial" panose="020B0604020202020204" pitchFamily="34" charset="0"/>
                </a:rPr>
                <a:t>60 </a:t>
              </a:r>
              <a:r>
                <a:rPr lang="en-US" altLang="en-US" sz="2000">
                  <a:solidFill>
                    <a:srgbClr val="990099"/>
                  </a:solidFill>
                  <a:latin typeface="Symbol" panose="05050102010706020507" pitchFamily="18" charset="2"/>
                  <a:sym typeface="Symbol" panose="05050102010706020507" pitchFamily="18" charset="2"/>
                </a:rPr>
                <a:t></a:t>
              </a:r>
              <a:r>
                <a:rPr lang="en-US" altLang="en-US" sz="2000">
                  <a:solidFill>
                    <a:srgbClr val="990099"/>
                  </a:solidFill>
                  <a:latin typeface="Arial" panose="020B0604020202020204" pitchFamily="34" charset="0"/>
                  <a:sym typeface="Symbol" panose="05050102010706020507" pitchFamily="18" charset="2"/>
                </a:rPr>
                <a:t>m</a:t>
              </a:r>
              <a:endParaRPr lang="en-US" altLang="en-US">
                <a:latin typeface="Arial" panose="020B0604020202020204" pitchFamily="34" charset="0"/>
              </a:endParaRPr>
            </a:p>
          </p:txBody>
        </p:sp>
        <p:pic>
          <p:nvPicPr>
            <p:cNvPr id="21631" name="Picture 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 y="672"/>
              <a:ext cx="1245"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AutoShape 106"/>
          <p:cNvSpPr>
            <a:spLocks noChangeAspect="1" noChangeArrowheads="1" noTextEdit="1"/>
          </p:cNvSpPr>
          <p:nvPr/>
        </p:nvSpPr>
        <p:spPr bwMode="auto">
          <a:xfrm>
            <a:off x="2514600" y="1739900"/>
            <a:ext cx="32766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21513" name="Group 163"/>
          <p:cNvGrpSpPr>
            <a:grpSpLocks/>
          </p:cNvGrpSpPr>
          <p:nvPr/>
        </p:nvGrpSpPr>
        <p:grpSpPr bwMode="auto">
          <a:xfrm>
            <a:off x="2524126" y="1660525"/>
            <a:ext cx="3121025" cy="1309688"/>
            <a:chOff x="630" y="1102"/>
            <a:chExt cx="1966" cy="825"/>
          </a:xfrm>
        </p:grpSpPr>
        <p:grpSp>
          <p:nvGrpSpPr>
            <p:cNvPr id="21570" name="Group 157"/>
            <p:cNvGrpSpPr>
              <a:grpSpLocks/>
            </p:cNvGrpSpPr>
            <p:nvPr/>
          </p:nvGrpSpPr>
          <p:grpSpPr bwMode="auto">
            <a:xfrm>
              <a:off x="1192" y="1255"/>
              <a:ext cx="629" cy="672"/>
              <a:chOff x="1192" y="1255"/>
              <a:chExt cx="629" cy="672"/>
            </a:xfrm>
          </p:grpSpPr>
          <p:sp>
            <p:nvSpPr>
              <p:cNvPr id="21576" name="Line 108"/>
              <p:cNvSpPr>
                <a:spLocks noChangeShapeType="1"/>
              </p:cNvSpPr>
              <p:nvPr/>
            </p:nvSpPr>
            <p:spPr bwMode="auto">
              <a:xfrm flipV="1">
                <a:off x="1235" y="1291"/>
                <a:ext cx="207"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77" name="Line 109"/>
              <p:cNvSpPr>
                <a:spLocks noChangeShapeType="1"/>
              </p:cNvSpPr>
              <p:nvPr/>
            </p:nvSpPr>
            <p:spPr bwMode="auto">
              <a:xfrm flipV="1">
                <a:off x="1564" y="1291"/>
                <a:ext cx="208"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78" name="Line 110"/>
              <p:cNvSpPr>
                <a:spLocks noChangeShapeType="1"/>
              </p:cNvSpPr>
              <p:nvPr/>
            </p:nvSpPr>
            <p:spPr bwMode="auto">
              <a:xfrm flipV="1">
                <a:off x="1564" y="1743"/>
                <a:ext cx="214"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79" name="Line 111"/>
              <p:cNvSpPr>
                <a:spLocks noChangeShapeType="1"/>
              </p:cNvSpPr>
              <p:nvPr/>
            </p:nvSpPr>
            <p:spPr bwMode="auto">
              <a:xfrm flipV="1">
                <a:off x="1235" y="1859"/>
                <a:ext cx="24"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0" name="Line 112"/>
              <p:cNvSpPr>
                <a:spLocks noChangeShapeType="1"/>
              </p:cNvSpPr>
              <p:nvPr/>
            </p:nvSpPr>
            <p:spPr bwMode="auto">
              <a:xfrm flipV="1">
                <a:off x="1271" y="1835"/>
                <a:ext cx="25"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1" name="Line 113"/>
              <p:cNvSpPr>
                <a:spLocks noChangeShapeType="1"/>
              </p:cNvSpPr>
              <p:nvPr/>
            </p:nvSpPr>
            <p:spPr bwMode="auto">
              <a:xfrm flipV="1">
                <a:off x="1308" y="1817"/>
                <a:ext cx="24"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2" name="Line 114"/>
              <p:cNvSpPr>
                <a:spLocks noChangeShapeType="1"/>
              </p:cNvSpPr>
              <p:nvPr/>
            </p:nvSpPr>
            <p:spPr bwMode="auto">
              <a:xfrm flipV="1">
                <a:off x="1345" y="1792"/>
                <a:ext cx="24"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3" name="Line 115"/>
              <p:cNvSpPr>
                <a:spLocks noChangeShapeType="1"/>
              </p:cNvSpPr>
              <p:nvPr/>
            </p:nvSpPr>
            <p:spPr bwMode="auto">
              <a:xfrm flipV="1">
                <a:off x="1375" y="1768"/>
                <a:ext cx="3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4" name="Line 116"/>
              <p:cNvSpPr>
                <a:spLocks noChangeShapeType="1"/>
              </p:cNvSpPr>
              <p:nvPr/>
            </p:nvSpPr>
            <p:spPr bwMode="auto">
              <a:xfrm flipV="1">
                <a:off x="1412" y="1743"/>
                <a:ext cx="3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5" name="Line 117"/>
              <p:cNvSpPr>
                <a:spLocks noChangeShapeType="1"/>
              </p:cNvSpPr>
              <p:nvPr/>
            </p:nvSpPr>
            <p:spPr bwMode="auto">
              <a:xfrm>
                <a:off x="1229" y="1426"/>
                <a:ext cx="3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6" name="Line 118"/>
              <p:cNvSpPr>
                <a:spLocks noChangeShapeType="1"/>
              </p:cNvSpPr>
              <p:nvPr/>
            </p:nvSpPr>
            <p:spPr bwMode="auto">
              <a:xfrm>
                <a:off x="1448" y="1298"/>
                <a:ext cx="3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7" name="Line 119"/>
              <p:cNvSpPr>
                <a:spLocks noChangeShapeType="1"/>
              </p:cNvSpPr>
              <p:nvPr/>
            </p:nvSpPr>
            <p:spPr bwMode="auto">
              <a:xfrm>
                <a:off x="1235" y="1878"/>
                <a:ext cx="3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8" name="Line 120"/>
              <p:cNvSpPr>
                <a:spLocks noChangeShapeType="1"/>
              </p:cNvSpPr>
              <p:nvPr/>
            </p:nvSpPr>
            <p:spPr bwMode="auto">
              <a:xfrm>
                <a:off x="1448" y="1743"/>
                <a:ext cx="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9" name="Line 121"/>
              <p:cNvSpPr>
                <a:spLocks noChangeShapeType="1"/>
              </p:cNvSpPr>
              <p:nvPr/>
            </p:nvSpPr>
            <p:spPr bwMode="auto">
              <a:xfrm>
                <a:off x="1491" y="1743"/>
                <a:ext cx="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90" name="Line 122"/>
              <p:cNvSpPr>
                <a:spLocks noChangeShapeType="1"/>
              </p:cNvSpPr>
              <p:nvPr/>
            </p:nvSpPr>
            <p:spPr bwMode="auto">
              <a:xfrm>
                <a:off x="1534" y="174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91" name="Line 123"/>
              <p:cNvSpPr>
                <a:spLocks noChangeShapeType="1"/>
              </p:cNvSpPr>
              <p:nvPr/>
            </p:nvSpPr>
            <p:spPr bwMode="auto">
              <a:xfrm>
                <a:off x="1577" y="174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92" name="Line 124"/>
              <p:cNvSpPr>
                <a:spLocks noChangeShapeType="1"/>
              </p:cNvSpPr>
              <p:nvPr/>
            </p:nvSpPr>
            <p:spPr bwMode="auto">
              <a:xfrm>
                <a:off x="1619" y="1743"/>
                <a:ext cx="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93" name="Line 125"/>
              <p:cNvSpPr>
                <a:spLocks noChangeShapeType="1"/>
              </p:cNvSpPr>
              <p:nvPr/>
            </p:nvSpPr>
            <p:spPr bwMode="auto">
              <a:xfrm>
                <a:off x="1662" y="1743"/>
                <a:ext cx="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94" name="Line 126"/>
              <p:cNvSpPr>
                <a:spLocks noChangeShapeType="1"/>
              </p:cNvSpPr>
              <p:nvPr/>
            </p:nvSpPr>
            <p:spPr bwMode="auto">
              <a:xfrm>
                <a:off x="1705" y="174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95" name="Line 127"/>
              <p:cNvSpPr>
                <a:spLocks noChangeShapeType="1"/>
              </p:cNvSpPr>
              <p:nvPr/>
            </p:nvSpPr>
            <p:spPr bwMode="auto">
              <a:xfrm>
                <a:off x="1748" y="174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96" name="Line 128"/>
              <p:cNvSpPr>
                <a:spLocks noChangeShapeType="1"/>
              </p:cNvSpPr>
              <p:nvPr/>
            </p:nvSpPr>
            <p:spPr bwMode="auto">
              <a:xfrm flipV="1">
                <a:off x="1229" y="1420"/>
                <a:ext cx="1" cy="4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97" name="Line 129"/>
              <p:cNvSpPr>
                <a:spLocks noChangeShapeType="1"/>
              </p:cNvSpPr>
              <p:nvPr/>
            </p:nvSpPr>
            <p:spPr bwMode="auto">
              <a:xfrm flipV="1">
                <a:off x="1558" y="1426"/>
                <a:ext cx="1" cy="4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98" name="Line 130"/>
              <p:cNvSpPr>
                <a:spLocks noChangeShapeType="1"/>
              </p:cNvSpPr>
              <p:nvPr/>
            </p:nvSpPr>
            <p:spPr bwMode="auto">
              <a:xfrm flipV="1">
                <a:off x="1772" y="1291"/>
                <a:ext cx="1" cy="4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99" name="Line 131"/>
              <p:cNvSpPr>
                <a:spLocks noChangeShapeType="1"/>
              </p:cNvSpPr>
              <p:nvPr/>
            </p:nvSpPr>
            <p:spPr bwMode="auto">
              <a:xfrm>
                <a:off x="1436" y="1291"/>
                <a:ext cx="1"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0" name="Line 132"/>
              <p:cNvSpPr>
                <a:spLocks noChangeShapeType="1"/>
              </p:cNvSpPr>
              <p:nvPr/>
            </p:nvSpPr>
            <p:spPr bwMode="auto">
              <a:xfrm>
                <a:off x="1436" y="1334"/>
                <a:ext cx="1"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1" name="Line 133"/>
              <p:cNvSpPr>
                <a:spLocks noChangeShapeType="1"/>
              </p:cNvSpPr>
              <p:nvPr/>
            </p:nvSpPr>
            <p:spPr bwMode="auto">
              <a:xfrm>
                <a:off x="1436" y="137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2" name="Line 134"/>
              <p:cNvSpPr>
                <a:spLocks noChangeShapeType="1"/>
              </p:cNvSpPr>
              <p:nvPr/>
            </p:nvSpPr>
            <p:spPr bwMode="auto">
              <a:xfrm>
                <a:off x="1436" y="142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3" name="Line 135"/>
              <p:cNvSpPr>
                <a:spLocks noChangeShapeType="1"/>
              </p:cNvSpPr>
              <p:nvPr/>
            </p:nvSpPr>
            <p:spPr bwMode="auto">
              <a:xfrm>
                <a:off x="1436" y="1462"/>
                <a:ext cx="1"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4" name="Line 136"/>
              <p:cNvSpPr>
                <a:spLocks noChangeShapeType="1"/>
              </p:cNvSpPr>
              <p:nvPr/>
            </p:nvSpPr>
            <p:spPr bwMode="auto">
              <a:xfrm>
                <a:off x="1436" y="1505"/>
                <a:ext cx="1"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5" name="Line 137"/>
              <p:cNvSpPr>
                <a:spLocks noChangeShapeType="1"/>
              </p:cNvSpPr>
              <p:nvPr/>
            </p:nvSpPr>
            <p:spPr bwMode="auto">
              <a:xfrm>
                <a:off x="1436" y="154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6" name="Line 138"/>
              <p:cNvSpPr>
                <a:spLocks noChangeShapeType="1"/>
              </p:cNvSpPr>
              <p:nvPr/>
            </p:nvSpPr>
            <p:spPr bwMode="auto">
              <a:xfrm>
                <a:off x="1436" y="159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7" name="Line 139"/>
              <p:cNvSpPr>
                <a:spLocks noChangeShapeType="1"/>
              </p:cNvSpPr>
              <p:nvPr/>
            </p:nvSpPr>
            <p:spPr bwMode="auto">
              <a:xfrm>
                <a:off x="1436" y="1633"/>
                <a:ext cx="1"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8" name="Line 140"/>
              <p:cNvSpPr>
                <a:spLocks noChangeShapeType="1"/>
              </p:cNvSpPr>
              <p:nvPr/>
            </p:nvSpPr>
            <p:spPr bwMode="auto">
              <a:xfrm>
                <a:off x="1436" y="1676"/>
                <a:ext cx="1"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9" name="Line 141"/>
              <p:cNvSpPr>
                <a:spLocks noChangeShapeType="1"/>
              </p:cNvSpPr>
              <p:nvPr/>
            </p:nvSpPr>
            <p:spPr bwMode="auto">
              <a:xfrm>
                <a:off x="1436" y="171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10" name="Oval 142"/>
              <p:cNvSpPr>
                <a:spLocks noChangeArrowheads="1"/>
              </p:cNvSpPr>
              <p:nvPr/>
            </p:nvSpPr>
            <p:spPr bwMode="auto">
              <a:xfrm>
                <a:off x="1192" y="1389"/>
                <a:ext cx="85" cy="86"/>
              </a:xfrm>
              <a:prstGeom prst="ellipse">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11" name="Oval 143"/>
              <p:cNvSpPr>
                <a:spLocks noChangeArrowheads="1"/>
              </p:cNvSpPr>
              <p:nvPr/>
            </p:nvSpPr>
            <p:spPr bwMode="auto">
              <a:xfrm>
                <a:off x="1406" y="1261"/>
                <a:ext cx="85" cy="85"/>
              </a:xfrm>
              <a:prstGeom prst="ellipse">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12" name="Oval 144"/>
              <p:cNvSpPr>
                <a:spLocks noChangeArrowheads="1"/>
              </p:cNvSpPr>
              <p:nvPr/>
            </p:nvSpPr>
            <p:spPr bwMode="auto">
              <a:xfrm>
                <a:off x="1735" y="1255"/>
                <a:ext cx="86" cy="85"/>
              </a:xfrm>
              <a:prstGeom prst="ellipse">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13" name="Oval 145"/>
              <p:cNvSpPr>
                <a:spLocks noChangeArrowheads="1"/>
              </p:cNvSpPr>
              <p:nvPr/>
            </p:nvSpPr>
            <p:spPr bwMode="auto">
              <a:xfrm>
                <a:off x="1522" y="1389"/>
                <a:ext cx="85" cy="86"/>
              </a:xfrm>
              <a:prstGeom prst="ellipse">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14" name="Oval 146"/>
              <p:cNvSpPr>
                <a:spLocks noChangeArrowheads="1"/>
              </p:cNvSpPr>
              <p:nvPr/>
            </p:nvSpPr>
            <p:spPr bwMode="auto">
              <a:xfrm>
                <a:off x="1467" y="1548"/>
                <a:ext cx="85" cy="85"/>
              </a:xfrm>
              <a:prstGeom prst="ellipse">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15" name="Oval 147"/>
              <p:cNvSpPr>
                <a:spLocks noChangeArrowheads="1"/>
              </p:cNvSpPr>
              <p:nvPr/>
            </p:nvSpPr>
            <p:spPr bwMode="auto">
              <a:xfrm>
                <a:off x="1406" y="1713"/>
                <a:ext cx="85" cy="85"/>
              </a:xfrm>
              <a:prstGeom prst="ellipse">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16" name="Oval 148"/>
              <p:cNvSpPr>
                <a:spLocks noChangeArrowheads="1"/>
              </p:cNvSpPr>
              <p:nvPr/>
            </p:nvSpPr>
            <p:spPr bwMode="auto">
              <a:xfrm>
                <a:off x="1192" y="1841"/>
                <a:ext cx="85" cy="86"/>
              </a:xfrm>
              <a:prstGeom prst="ellipse">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17" name="Oval 149"/>
              <p:cNvSpPr>
                <a:spLocks noChangeArrowheads="1"/>
              </p:cNvSpPr>
              <p:nvPr/>
            </p:nvSpPr>
            <p:spPr bwMode="auto">
              <a:xfrm>
                <a:off x="1522" y="1841"/>
                <a:ext cx="85" cy="86"/>
              </a:xfrm>
              <a:prstGeom prst="ellipse">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18" name="Oval 150"/>
              <p:cNvSpPr>
                <a:spLocks noChangeArrowheads="1"/>
              </p:cNvSpPr>
              <p:nvPr/>
            </p:nvSpPr>
            <p:spPr bwMode="auto">
              <a:xfrm>
                <a:off x="1735" y="1713"/>
                <a:ext cx="86" cy="85"/>
              </a:xfrm>
              <a:prstGeom prst="ellipse">
                <a:avLst/>
              </a:pr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619" name="Rectangle 151"/>
              <p:cNvSpPr>
                <a:spLocks noChangeArrowheads="1"/>
              </p:cNvSpPr>
              <p:nvPr/>
            </p:nvSpPr>
            <p:spPr bwMode="auto">
              <a:xfrm>
                <a:off x="1210" y="1584"/>
                <a:ext cx="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CC0000"/>
                    </a:solidFill>
                    <a:latin typeface="Arial Rounded MT Bold" panose="020F0704030504030204" pitchFamily="34" charset="0"/>
                  </a:rPr>
                  <a:t>x</a:t>
                </a:r>
                <a:endParaRPr lang="en-US" altLang="en-US"/>
              </a:p>
            </p:txBody>
          </p:sp>
          <p:sp>
            <p:nvSpPr>
              <p:cNvPr id="21620" name="Rectangle 152"/>
              <p:cNvSpPr>
                <a:spLocks noChangeArrowheads="1"/>
              </p:cNvSpPr>
              <p:nvPr/>
            </p:nvSpPr>
            <p:spPr bwMode="auto">
              <a:xfrm>
                <a:off x="1412" y="1456"/>
                <a:ext cx="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CC0000"/>
                    </a:solidFill>
                    <a:latin typeface="Arial Rounded MT Bold" panose="020F0704030504030204" pitchFamily="34" charset="0"/>
                  </a:rPr>
                  <a:t>x</a:t>
                </a:r>
                <a:endParaRPr lang="en-US" altLang="en-US"/>
              </a:p>
            </p:txBody>
          </p:sp>
          <p:sp>
            <p:nvSpPr>
              <p:cNvPr id="21621" name="Rectangle 153"/>
              <p:cNvSpPr>
                <a:spLocks noChangeArrowheads="1"/>
              </p:cNvSpPr>
              <p:nvPr/>
            </p:nvSpPr>
            <p:spPr bwMode="auto">
              <a:xfrm>
                <a:off x="1748" y="1462"/>
                <a:ext cx="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CC0000"/>
                    </a:solidFill>
                    <a:latin typeface="Arial Rounded MT Bold" panose="020F0704030504030204" pitchFamily="34" charset="0"/>
                  </a:rPr>
                  <a:t>x</a:t>
                </a:r>
                <a:endParaRPr lang="en-US" altLang="en-US"/>
              </a:p>
            </p:txBody>
          </p:sp>
          <p:sp>
            <p:nvSpPr>
              <p:cNvPr id="21622" name="Rectangle 154"/>
              <p:cNvSpPr>
                <a:spLocks noChangeArrowheads="1"/>
              </p:cNvSpPr>
              <p:nvPr/>
            </p:nvSpPr>
            <p:spPr bwMode="auto">
              <a:xfrm>
                <a:off x="1534" y="1591"/>
                <a:ext cx="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CC0000"/>
                    </a:solidFill>
                    <a:latin typeface="Arial Rounded MT Bold" panose="020F0704030504030204" pitchFamily="34" charset="0"/>
                  </a:rPr>
                  <a:t>x</a:t>
                </a:r>
                <a:endParaRPr lang="en-US" altLang="en-US"/>
              </a:p>
            </p:txBody>
          </p:sp>
          <p:sp>
            <p:nvSpPr>
              <p:cNvPr id="21623" name="Rectangle 155"/>
              <p:cNvSpPr>
                <a:spLocks noChangeArrowheads="1"/>
              </p:cNvSpPr>
              <p:nvPr/>
            </p:nvSpPr>
            <p:spPr bwMode="auto">
              <a:xfrm>
                <a:off x="1479" y="1743"/>
                <a:ext cx="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CC0000"/>
                    </a:solidFill>
                    <a:latin typeface="Arial Rounded MT Bold" panose="020F0704030504030204" pitchFamily="34" charset="0"/>
                  </a:rPr>
                  <a:t>x</a:t>
                </a:r>
                <a:endParaRPr lang="en-US" altLang="en-US"/>
              </a:p>
            </p:txBody>
          </p:sp>
          <p:sp>
            <p:nvSpPr>
              <p:cNvPr id="21624" name="Rectangle 156"/>
              <p:cNvSpPr>
                <a:spLocks noChangeArrowheads="1"/>
              </p:cNvSpPr>
              <p:nvPr/>
            </p:nvSpPr>
            <p:spPr bwMode="auto">
              <a:xfrm>
                <a:off x="1479" y="1291"/>
                <a:ext cx="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CC0000"/>
                    </a:solidFill>
                    <a:latin typeface="Arial Rounded MT Bold" panose="020F0704030504030204" pitchFamily="34" charset="0"/>
                  </a:rPr>
                  <a:t>x</a:t>
                </a:r>
                <a:endParaRPr lang="en-US" altLang="en-US"/>
              </a:p>
            </p:txBody>
          </p:sp>
        </p:grpSp>
        <p:sp>
          <p:nvSpPr>
            <p:cNvPr id="21571" name="Rectangle 158"/>
            <p:cNvSpPr>
              <a:spLocks noChangeArrowheads="1"/>
            </p:cNvSpPr>
            <p:nvPr/>
          </p:nvSpPr>
          <p:spPr bwMode="auto">
            <a:xfrm>
              <a:off x="1796" y="1341"/>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CC0000"/>
                  </a:solidFill>
                  <a:latin typeface="Arial" panose="020B0604020202020204" pitchFamily="34" charset="0"/>
                </a:rPr>
                <a:t>potential </a:t>
              </a:r>
              <a:endParaRPr lang="en-US" altLang="en-US">
                <a:latin typeface="Arial" panose="020B0604020202020204" pitchFamily="34" charset="0"/>
              </a:endParaRPr>
            </a:p>
          </p:txBody>
        </p:sp>
        <p:sp>
          <p:nvSpPr>
            <p:cNvPr id="21572" name="Rectangle 159"/>
            <p:cNvSpPr>
              <a:spLocks noChangeArrowheads="1"/>
            </p:cNvSpPr>
            <p:nvPr/>
          </p:nvSpPr>
          <p:spPr bwMode="auto">
            <a:xfrm>
              <a:off x="1796" y="1512"/>
              <a:ext cx="8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CC0000"/>
                  </a:solidFill>
                  <a:latin typeface="Arial" panose="020B0604020202020204" pitchFamily="34" charset="0"/>
                </a:rPr>
                <a:t>C atom sites</a:t>
              </a:r>
              <a:endParaRPr lang="en-US" altLang="en-US">
                <a:latin typeface="Arial" panose="020B0604020202020204" pitchFamily="34" charset="0"/>
              </a:endParaRPr>
            </a:p>
          </p:txBody>
        </p:sp>
        <p:sp>
          <p:nvSpPr>
            <p:cNvPr id="21573" name="Rectangle 160"/>
            <p:cNvSpPr>
              <a:spLocks noChangeArrowheads="1"/>
            </p:cNvSpPr>
            <p:nvPr/>
          </p:nvSpPr>
          <p:spPr bwMode="auto">
            <a:xfrm>
              <a:off x="630" y="1322"/>
              <a:ext cx="5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663300"/>
                  </a:solidFill>
                  <a:latin typeface="Arial" panose="020B0604020202020204" pitchFamily="34" charset="0"/>
                </a:rPr>
                <a:t>Fe atom </a:t>
              </a:r>
              <a:endParaRPr lang="en-US" altLang="en-US">
                <a:latin typeface="Arial" panose="020B0604020202020204" pitchFamily="34" charset="0"/>
              </a:endParaRPr>
            </a:p>
          </p:txBody>
        </p:sp>
        <p:sp>
          <p:nvSpPr>
            <p:cNvPr id="21574" name="Rectangle 161"/>
            <p:cNvSpPr>
              <a:spLocks noChangeArrowheads="1"/>
            </p:cNvSpPr>
            <p:nvPr/>
          </p:nvSpPr>
          <p:spPr bwMode="auto">
            <a:xfrm>
              <a:off x="630" y="1493"/>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663300"/>
                  </a:solidFill>
                  <a:latin typeface="Arial" panose="020B0604020202020204" pitchFamily="34" charset="0"/>
                </a:rPr>
                <a:t>sites</a:t>
              </a:r>
              <a:endParaRPr lang="en-US" altLang="en-US">
                <a:latin typeface="Arial" panose="020B0604020202020204" pitchFamily="34" charset="0"/>
              </a:endParaRPr>
            </a:p>
          </p:txBody>
        </p:sp>
        <p:sp>
          <p:nvSpPr>
            <p:cNvPr id="21575" name="Rectangle 162"/>
            <p:cNvSpPr>
              <a:spLocks noChangeArrowheads="1"/>
            </p:cNvSpPr>
            <p:nvPr/>
          </p:nvSpPr>
          <p:spPr bwMode="auto">
            <a:xfrm>
              <a:off x="642" y="1102"/>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latin typeface="Arial" panose="020B0604020202020204" pitchFamily="34" charset="0"/>
              </a:endParaRPr>
            </a:p>
          </p:txBody>
        </p:sp>
      </p:grpSp>
      <p:grpSp>
        <p:nvGrpSpPr>
          <p:cNvPr id="6" name="Group 129"/>
          <p:cNvGrpSpPr>
            <a:grpSpLocks/>
          </p:cNvGrpSpPr>
          <p:nvPr/>
        </p:nvGrpSpPr>
        <p:grpSpPr bwMode="auto">
          <a:xfrm>
            <a:off x="1828800" y="3048000"/>
            <a:ext cx="8667750" cy="3587750"/>
            <a:chOff x="304800" y="3048000"/>
            <a:chExt cx="8667750" cy="3587750"/>
          </a:xfrm>
        </p:grpSpPr>
        <p:sp>
          <p:nvSpPr>
            <p:cNvPr id="21515" name="Rectangle 4"/>
            <p:cNvSpPr>
              <a:spLocks noChangeArrowheads="1"/>
            </p:cNvSpPr>
            <p:nvPr/>
          </p:nvSpPr>
          <p:spPr bwMode="auto">
            <a:xfrm>
              <a:off x="304800" y="4572000"/>
              <a:ext cx="114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10.22, </a:t>
              </a:r>
              <a:r>
                <a:rPr lang="en-US" altLang="en-US" sz="1200" i="1">
                  <a:solidFill>
                    <a:srgbClr val="000000"/>
                  </a:solidFill>
                  <a:latin typeface="Arial" panose="020B0604020202020204" pitchFamily="34" charset="0"/>
                </a:rPr>
                <a:t>Callister &amp; Rethwisch 8e. </a:t>
              </a:r>
            </a:p>
          </p:txBody>
        </p:sp>
        <p:sp>
          <p:nvSpPr>
            <p:cNvPr id="21516" name="Rectangle 6"/>
            <p:cNvSpPr>
              <a:spLocks noChangeArrowheads="1"/>
            </p:cNvSpPr>
            <p:nvPr/>
          </p:nvSpPr>
          <p:spPr bwMode="auto">
            <a:xfrm>
              <a:off x="457200" y="3048000"/>
              <a:ext cx="3822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latin typeface="Arial" panose="020B0604020202020204" pitchFamily="34" charset="0"/>
                </a:rPr>
                <a:t>•  Isothermal Transf. Diagram</a:t>
              </a:r>
            </a:p>
          </p:txBody>
        </p:sp>
        <p:sp>
          <p:nvSpPr>
            <p:cNvPr id="21517" name="Rectangle 10"/>
            <p:cNvSpPr>
              <a:spLocks noChangeArrowheads="1"/>
            </p:cNvSpPr>
            <p:nvPr/>
          </p:nvSpPr>
          <p:spPr bwMode="auto">
            <a:xfrm>
              <a:off x="4724400" y="4876800"/>
              <a:ext cx="424815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dirty="0">
                  <a:latin typeface="Arial" panose="020B0604020202020204" pitchFamily="34" charset="0"/>
                </a:rPr>
                <a:t>•  </a:t>
              </a:r>
              <a:r>
                <a:rPr lang="en-US" altLang="en-US" sz="2000" dirty="0">
                  <a:latin typeface="Symbol" panose="05050102010706020507" pitchFamily="18" charset="2"/>
                </a:rPr>
                <a:t>g</a:t>
              </a:r>
              <a:r>
                <a:rPr lang="en-US" altLang="en-US" sz="2000" dirty="0">
                  <a:latin typeface="Arial" panose="020B0604020202020204" pitchFamily="34" charset="0"/>
                </a:rPr>
                <a:t> to </a:t>
              </a:r>
              <a:r>
                <a:rPr lang="en-US" altLang="en-US" sz="2000" dirty="0" err="1">
                  <a:latin typeface="Arial" panose="020B0604020202020204" pitchFamily="34" charset="0"/>
                </a:rPr>
                <a:t>martensite</a:t>
              </a:r>
              <a:r>
                <a:rPr lang="en-US" altLang="en-US" sz="2000" dirty="0">
                  <a:latin typeface="Arial" panose="020B0604020202020204" pitchFamily="34" charset="0"/>
                </a:rPr>
                <a:t> (M) transformation..</a:t>
              </a:r>
            </a:p>
            <a:p>
              <a:r>
                <a:rPr lang="en-US" altLang="en-US" sz="2000" dirty="0">
                  <a:latin typeface="Arial" panose="020B0604020202020204" pitchFamily="34" charset="0"/>
                </a:rPr>
                <a:t>    -- </a:t>
              </a:r>
              <a:r>
                <a:rPr lang="en-US" altLang="en-US" sz="2000" dirty="0">
                  <a:solidFill>
                    <a:srgbClr val="FF0000"/>
                  </a:solidFill>
                  <a:latin typeface="Arial" panose="020B0604020202020204" pitchFamily="34" charset="0"/>
                </a:rPr>
                <a:t>is rapid! (</a:t>
              </a:r>
              <a:r>
                <a:rPr lang="en-US" altLang="en-US" sz="2000" dirty="0" err="1">
                  <a:solidFill>
                    <a:srgbClr val="FF0000"/>
                  </a:solidFill>
                  <a:latin typeface="Arial" panose="020B0604020202020204" pitchFamily="34" charset="0"/>
                </a:rPr>
                <a:t>diffusionless</a:t>
              </a:r>
              <a:r>
                <a:rPr lang="en-US" altLang="en-US" sz="2000" dirty="0">
                  <a:latin typeface="Arial" panose="020B0604020202020204" pitchFamily="34" charset="0"/>
                </a:rPr>
                <a:t>)</a:t>
              </a:r>
            </a:p>
            <a:p>
              <a:r>
                <a:rPr lang="en-US" altLang="en-US" sz="2000" dirty="0">
                  <a:latin typeface="Arial" panose="020B0604020202020204" pitchFamily="34" charset="0"/>
                </a:rPr>
                <a:t>    -- % transf. depends only on </a:t>
              </a:r>
              <a:r>
                <a:rPr lang="en-US" altLang="en-US" sz="2000" i="1" dirty="0">
                  <a:latin typeface="Arial" panose="020B0604020202020204" pitchFamily="34" charset="0"/>
                </a:rPr>
                <a:t>T</a:t>
              </a:r>
              <a:r>
                <a:rPr lang="en-US" altLang="en-US" sz="2000" dirty="0">
                  <a:latin typeface="Arial" panose="020B0604020202020204" pitchFamily="34" charset="0"/>
                </a:rPr>
                <a:t> to 	which rapidly cooled</a:t>
              </a:r>
              <a:endParaRPr lang="en-US" altLang="en-US" sz="2200" dirty="0">
                <a:latin typeface="Arial" panose="020B0604020202020204" pitchFamily="34" charset="0"/>
              </a:endParaRPr>
            </a:p>
          </p:txBody>
        </p:sp>
        <p:grpSp>
          <p:nvGrpSpPr>
            <p:cNvPr id="21518" name="Group 173"/>
            <p:cNvGrpSpPr>
              <a:grpSpLocks/>
            </p:cNvGrpSpPr>
            <p:nvPr/>
          </p:nvGrpSpPr>
          <p:grpSpPr bwMode="auto">
            <a:xfrm>
              <a:off x="1239838" y="3486150"/>
              <a:ext cx="4094162" cy="3149600"/>
              <a:chOff x="781" y="2196"/>
              <a:chExt cx="2579" cy="1984"/>
            </a:xfrm>
          </p:grpSpPr>
          <p:sp>
            <p:nvSpPr>
              <p:cNvPr id="21520" name="Freeform 168"/>
              <p:cNvSpPr>
                <a:spLocks/>
              </p:cNvSpPr>
              <p:nvPr/>
            </p:nvSpPr>
            <p:spPr bwMode="auto">
              <a:xfrm>
                <a:off x="1412" y="2412"/>
                <a:ext cx="1251" cy="1141"/>
              </a:xfrm>
              <a:custGeom>
                <a:avLst/>
                <a:gdLst>
                  <a:gd name="T0" fmla="*/ 11 w 1949"/>
                  <a:gd name="T1" fmla="*/ 4 h 2150"/>
                  <a:gd name="T2" fmla="*/ 11 w 1949"/>
                  <a:gd name="T3" fmla="*/ 4 h 2150"/>
                  <a:gd name="T4" fmla="*/ 10 w 1949"/>
                  <a:gd name="T5" fmla="*/ 4 h 2150"/>
                  <a:gd name="T6" fmla="*/ 9 w 1949"/>
                  <a:gd name="T7" fmla="*/ 3 h 2150"/>
                  <a:gd name="T8" fmla="*/ 3 w 1949"/>
                  <a:gd name="T9" fmla="*/ 3 h 2150"/>
                  <a:gd name="T10" fmla="*/ 1 w 1949"/>
                  <a:gd name="T11" fmla="*/ 2 h 2150"/>
                  <a:gd name="T12" fmla="*/ 1 w 1949"/>
                  <a:gd name="T13" fmla="*/ 2 h 2150"/>
                  <a:gd name="T14" fmla="*/ 1 w 1949"/>
                  <a:gd name="T15" fmla="*/ 1 h 2150"/>
                  <a:gd name="T16" fmla="*/ 3 w 1949"/>
                  <a:gd name="T17" fmla="*/ 1 h 2150"/>
                  <a:gd name="T18" fmla="*/ 6 w 1949"/>
                  <a:gd name="T19" fmla="*/ 1 h 2150"/>
                  <a:gd name="T20" fmla="*/ 13 w 1949"/>
                  <a:gd name="T21" fmla="*/ 1 h 2150"/>
                  <a:gd name="T22" fmla="*/ 20 w 1949"/>
                  <a:gd name="T23" fmla="*/ 1 h 2150"/>
                  <a:gd name="T24" fmla="*/ 23 w 1949"/>
                  <a:gd name="T25" fmla="*/ 1 h 2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2150"/>
                  <a:gd name="T41" fmla="*/ 1949 w 1949"/>
                  <a:gd name="T42" fmla="*/ 2150 h 2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2150">
                    <a:moveTo>
                      <a:pt x="909" y="2150"/>
                    </a:moveTo>
                    <a:cubicBezTo>
                      <a:pt x="910" y="2129"/>
                      <a:pt x="911" y="2108"/>
                      <a:pt x="905" y="2082"/>
                    </a:cubicBezTo>
                    <a:cubicBezTo>
                      <a:pt x="899" y="2056"/>
                      <a:pt x="897" y="2035"/>
                      <a:pt x="873" y="1994"/>
                    </a:cubicBezTo>
                    <a:cubicBezTo>
                      <a:pt x="849" y="1953"/>
                      <a:pt x="856" y="1934"/>
                      <a:pt x="761" y="1838"/>
                    </a:cubicBezTo>
                    <a:cubicBezTo>
                      <a:pt x="666" y="1742"/>
                      <a:pt x="419" y="1541"/>
                      <a:pt x="305" y="1418"/>
                    </a:cubicBezTo>
                    <a:cubicBezTo>
                      <a:pt x="191" y="1295"/>
                      <a:pt x="127" y="1197"/>
                      <a:pt x="77" y="1102"/>
                    </a:cubicBezTo>
                    <a:cubicBezTo>
                      <a:pt x="27" y="1007"/>
                      <a:pt x="10" y="931"/>
                      <a:pt x="5" y="846"/>
                    </a:cubicBezTo>
                    <a:cubicBezTo>
                      <a:pt x="0" y="761"/>
                      <a:pt x="10" y="665"/>
                      <a:pt x="45" y="590"/>
                    </a:cubicBezTo>
                    <a:cubicBezTo>
                      <a:pt x="80" y="515"/>
                      <a:pt x="128" y="460"/>
                      <a:pt x="213" y="394"/>
                    </a:cubicBezTo>
                    <a:cubicBezTo>
                      <a:pt x="298" y="328"/>
                      <a:pt x="407" y="249"/>
                      <a:pt x="557" y="194"/>
                    </a:cubicBezTo>
                    <a:cubicBezTo>
                      <a:pt x="707" y="139"/>
                      <a:pt x="924" y="97"/>
                      <a:pt x="1113" y="66"/>
                    </a:cubicBezTo>
                    <a:cubicBezTo>
                      <a:pt x="1302" y="35"/>
                      <a:pt x="1550" y="20"/>
                      <a:pt x="1689" y="10"/>
                    </a:cubicBezTo>
                    <a:cubicBezTo>
                      <a:pt x="1828" y="0"/>
                      <a:pt x="1888" y="3"/>
                      <a:pt x="1949" y="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521" name="Freeform 169"/>
              <p:cNvSpPr>
                <a:spLocks/>
              </p:cNvSpPr>
              <p:nvPr/>
            </p:nvSpPr>
            <p:spPr bwMode="auto">
              <a:xfrm>
                <a:off x="1614" y="2458"/>
                <a:ext cx="1049" cy="1097"/>
              </a:xfrm>
              <a:custGeom>
                <a:avLst/>
                <a:gdLst>
                  <a:gd name="T0" fmla="*/ 17 w 1635"/>
                  <a:gd name="T1" fmla="*/ 4 h 2068"/>
                  <a:gd name="T2" fmla="*/ 10 w 1635"/>
                  <a:gd name="T3" fmla="*/ 3 h 2068"/>
                  <a:gd name="T4" fmla="*/ 3 w 1635"/>
                  <a:gd name="T5" fmla="*/ 2 h 2068"/>
                  <a:gd name="T6" fmla="*/ 1 w 1635"/>
                  <a:gd name="T7" fmla="*/ 1 h 2068"/>
                  <a:gd name="T8" fmla="*/ 1 w 1635"/>
                  <a:gd name="T9" fmla="*/ 1 h 2068"/>
                  <a:gd name="T10" fmla="*/ 2 w 1635"/>
                  <a:gd name="T11" fmla="*/ 1 h 2068"/>
                  <a:gd name="T12" fmla="*/ 8 w 1635"/>
                  <a:gd name="T13" fmla="*/ 1 h 2068"/>
                  <a:gd name="T14" fmla="*/ 14 w 1635"/>
                  <a:gd name="T15" fmla="*/ 1 h 2068"/>
                  <a:gd name="T16" fmla="*/ 19 w 1635"/>
                  <a:gd name="T17" fmla="*/ 0 h 20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5"/>
                  <a:gd name="T28" fmla="*/ 0 h 2068"/>
                  <a:gd name="T29" fmla="*/ 1635 w 1635"/>
                  <a:gd name="T30" fmla="*/ 2068 h 20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5" h="2068">
                    <a:moveTo>
                      <a:pt x="1403" y="2068"/>
                    </a:moveTo>
                    <a:cubicBezTo>
                      <a:pt x="1229" y="1940"/>
                      <a:pt x="1056" y="1812"/>
                      <a:pt x="863" y="1640"/>
                    </a:cubicBezTo>
                    <a:cubicBezTo>
                      <a:pt x="670" y="1468"/>
                      <a:pt x="384" y="1185"/>
                      <a:pt x="247" y="1036"/>
                    </a:cubicBezTo>
                    <a:cubicBezTo>
                      <a:pt x="110" y="887"/>
                      <a:pt x="80" y="827"/>
                      <a:pt x="43" y="744"/>
                    </a:cubicBezTo>
                    <a:cubicBezTo>
                      <a:pt x="6" y="661"/>
                      <a:pt x="0" y="605"/>
                      <a:pt x="23" y="536"/>
                    </a:cubicBezTo>
                    <a:cubicBezTo>
                      <a:pt x="46" y="467"/>
                      <a:pt x="82" y="399"/>
                      <a:pt x="183" y="332"/>
                    </a:cubicBezTo>
                    <a:cubicBezTo>
                      <a:pt x="284" y="265"/>
                      <a:pt x="454" y="183"/>
                      <a:pt x="627" y="132"/>
                    </a:cubicBezTo>
                    <a:cubicBezTo>
                      <a:pt x="800" y="81"/>
                      <a:pt x="1051" y="50"/>
                      <a:pt x="1219" y="28"/>
                    </a:cubicBezTo>
                    <a:cubicBezTo>
                      <a:pt x="1387" y="6"/>
                      <a:pt x="1511" y="3"/>
                      <a:pt x="1635"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522" name="Freeform 170"/>
              <p:cNvSpPr>
                <a:spLocks/>
              </p:cNvSpPr>
              <p:nvPr/>
            </p:nvSpPr>
            <p:spPr bwMode="auto">
              <a:xfrm>
                <a:off x="1528" y="2509"/>
                <a:ext cx="711" cy="1044"/>
              </a:xfrm>
              <a:custGeom>
                <a:avLst/>
                <a:gdLst>
                  <a:gd name="T0" fmla="*/ 13 w 1109"/>
                  <a:gd name="T1" fmla="*/ 3 h 1968"/>
                  <a:gd name="T2" fmla="*/ 10 w 1109"/>
                  <a:gd name="T3" fmla="*/ 3 h 1968"/>
                  <a:gd name="T4" fmla="*/ 8 w 1109"/>
                  <a:gd name="T5" fmla="*/ 2 h 1968"/>
                  <a:gd name="T6" fmla="*/ 4 w 1109"/>
                  <a:gd name="T7" fmla="*/ 2 h 1968"/>
                  <a:gd name="T8" fmla="*/ 1 w 1109"/>
                  <a:gd name="T9" fmla="*/ 1 h 1968"/>
                  <a:gd name="T10" fmla="*/ 1 w 1109"/>
                  <a:gd name="T11" fmla="*/ 1 h 1968"/>
                  <a:gd name="T12" fmla="*/ 1 w 1109"/>
                  <a:gd name="T13" fmla="*/ 1 h 1968"/>
                  <a:gd name="T14" fmla="*/ 4 w 1109"/>
                  <a:gd name="T15" fmla="*/ 1 h 1968"/>
                  <a:gd name="T16" fmla="*/ 8 w 1109"/>
                  <a:gd name="T17" fmla="*/ 0 h 1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9"/>
                  <a:gd name="T28" fmla="*/ 0 h 1968"/>
                  <a:gd name="T29" fmla="*/ 1109 w 1109"/>
                  <a:gd name="T30" fmla="*/ 1968 h 19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9" h="1968">
                    <a:moveTo>
                      <a:pt x="1109" y="1968"/>
                    </a:moveTo>
                    <a:cubicBezTo>
                      <a:pt x="1030" y="1852"/>
                      <a:pt x="952" y="1736"/>
                      <a:pt x="877" y="1640"/>
                    </a:cubicBezTo>
                    <a:cubicBezTo>
                      <a:pt x="802" y="1544"/>
                      <a:pt x="752" y="1489"/>
                      <a:pt x="661" y="1392"/>
                    </a:cubicBezTo>
                    <a:cubicBezTo>
                      <a:pt x="570" y="1295"/>
                      <a:pt x="428" y="1166"/>
                      <a:pt x="329" y="1056"/>
                    </a:cubicBezTo>
                    <a:cubicBezTo>
                      <a:pt x="230" y="946"/>
                      <a:pt x="118" y="825"/>
                      <a:pt x="65" y="732"/>
                    </a:cubicBezTo>
                    <a:cubicBezTo>
                      <a:pt x="12" y="639"/>
                      <a:pt x="0" y="575"/>
                      <a:pt x="9" y="500"/>
                    </a:cubicBezTo>
                    <a:cubicBezTo>
                      <a:pt x="18" y="425"/>
                      <a:pt x="60" y="347"/>
                      <a:pt x="121" y="280"/>
                    </a:cubicBezTo>
                    <a:cubicBezTo>
                      <a:pt x="182" y="213"/>
                      <a:pt x="287" y="147"/>
                      <a:pt x="377" y="100"/>
                    </a:cubicBezTo>
                    <a:cubicBezTo>
                      <a:pt x="467" y="53"/>
                      <a:pt x="564" y="26"/>
                      <a:pt x="661"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523" name="Rectangle 14"/>
              <p:cNvSpPr>
                <a:spLocks noChangeArrowheads="1"/>
              </p:cNvSpPr>
              <p:nvPr/>
            </p:nvSpPr>
            <p:spPr bwMode="auto">
              <a:xfrm>
                <a:off x="1214" y="2219"/>
                <a:ext cx="1446" cy="181"/>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524" name="Rectangle 15"/>
              <p:cNvSpPr>
                <a:spLocks noChangeArrowheads="1"/>
              </p:cNvSpPr>
              <p:nvPr/>
            </p:nvSpPr>
            <p:spPr bwMode="auto">
              <a:xfrm>
                <a:off x="1635" y="398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21525" name="Rectangle 16"/>
              <p:cNvSpPr>
                <a:spLocks noChangeArrowheads="1"/>
              </p:cNvSpPr>
              <p:nvPr/>
            </p:nvSpPr>
            <p:spPr bwMode="auto">
              <a:xfrm>
                <a:off x="2088" y="40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21526" name="Rectangle 17"/>
              <p:cNvSpPr>
                <a:spLocks noChangeArrowheads="1"/>
              </p:cNvSpPr>
              <p:nvPr/>
            </p:nvSpPr>
            <p:spPr bwMode="auto">
              <a:xfrm>
                <a:off x="2226" y="398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3</a:t>
                </a:r>
                <a:endParaRPr lang="en-US" altLang="en-US" sz="1800">
                  <a:latin typeface="Arial" panose="020B0604020202020204" pitchFamily="34" charset="0"/>
                </a:endParaRPr>
              </a:p>
            </p:txBody>
          </p:sp>
          <p:sp>
            <p:nvSpPr>
              <p:cNvPr id="21527" name="Rectangle 18"/>
              <p:cNvSpPr>
                <a:spLocks noChangeArrowheads="1"/>
              </p:cNvSpPr>
              <p:nvPr/>
            </p:nvSpPr>
            <p:spPr bwMode="auto">
              <a:xfrm>
                <a:off x="2548" y="40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21528" name="Rectangle 19"/>
              <p:cNvSpPr>
                <a:spLocks noChangeArrowheads="1"/>
              </p:cNvSpPr>
              <p:nvPr/>
            </p:nvSpPr>
            <p:spPr bwMode="auto">
              <a:xfrm>
                <a:off x="2686" y="398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5</a:t>
                </a:r>
                <a:endParaRPr lang="en-US" altLang="en-US" sz="1800">
                  <a:latin typeface="Arial" panose="020B0604020202020204" pitchFamily="34" charset="0"/>
                </a:endParaRPr>
              </a:p>
            </p:txBody>
          </p:sp>
          <p:sp>
            <p:nvSpPr>
              <p:cNvPr id="21529" name="Rectangle 20"/>
              <p:cNvSpPr>
                <a:spLocks noChangeArrowheads="1"/>
              </p:cNvSpPr>
              <p:nvPr/>
            </p:nvSpPr>
            <p:spPr bwMode="auto">
              <a:xfrm>
                <a:off x="2800" y="3978"/>
                <a:ext cx="56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100">
                    <a:solidFill>
                      <a:srgbClr val="000000"/>
                    </a:solidFill>
                    <a:latin typeface="Arial" panose="020B0604020202020204" pitchFamily="34" charset="0"/>
                  </a:rPr>
                  <a:t>time (s)</a:t>
                </a:r>
                <a:endParaRPr lang="en-US" altLang="en-US">
                  <a:latin typeface="Arial" panose="020B0604020202020204" pitchFamily="34" charset="0"/>
                </a:endParaRPr>
              </a:p>
            </p:txBody>
          </p:sp>
          <p:sp>
            <p:nvSpPr>
              <p:cNvPr id="21530" name="Line 21"/>
              <p:cNvSpPr>
                <a:spLocks noChangeShapeType="1"/>
              </p:cNvSpPr>
              <p:nvPr/>
            </p:nvSpPr>
            <p:spPr bwMode="auto">
              <a:xfrm flipV="1">
                <a:off x="1457" y="3915"/>
                <a:ext cx="1" cy="7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1" name="Line 22"/>
              <p:cNvSpPr>
                <a:spLocks noChangeShapeType="1"/>
              </p:cNvSpPr>
              <p:nvPr/>
            </p:nvSpPr>
            <p:spPr bwMode="auto">
              <a:xfrm flipV="1">
                <a:off x="1937" y="3915"/>
                <a:ext cx="1" cy="7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2" name="Line 23"/>
              <p:cNvSpPr>
                <a:spLocks noChangeShapeType="1"/>
              </p:cNvSpPr>
              <p:nvPr/>
            </p:nvSpPr>
            <p:spPr bwMode="auto">
              <a:xfrm flipV="1">
                <a:off x="2410" y="3915"/>
                <a:ext cx="1" cy="7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3" name="Line 24"/>
              <p:cNvSpPr>
                <a:spLocks noChangeShapeType="1"/>
              </p:cNvSpPr>
              <p:nvPr/>
            </p:nvSpPr>
            <p:spPr bwMode="auto">
              <a:xfrm flipV="1">
                <a:off x="1701" y="3915"/>
                <a:ext cx="1" cy="7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4" name="Line 25"/>
              <p:cNvSpPr>
                <a:spLocks noChangeShapeType="1"/>
              </p:cNvSpPr>
              <p:nvPr/>
            </p:nvSpPr>
            <p:spPr bwMode="auto">
              <a:xfrm flipV="1">
                <a:off x="2173" y="3915"/>
                <a:ext cx="1" cy="7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5" name="Rectangle 26"/>
              <p:cNvSpPr>
                <a:spLocks noChangeArrowheads="1"/>
              </p:cNvSpPr>
              <p:nvPr/>
            </p:nvSpPr>
            <p:spPr bwMode="auto">
              <a:xfrm>
                <a:off x="1149" y="40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21536" name="Rectangle 27"/>
              <p:cNvSpPr>
                <a:spLocks noChangeArrowheads="1"/>
              </p:cNvSpPr>
              <p:nvPr/>
            </p:nvSpPr>
            <p:spPr bwMode="auto">
              <a:xfrm>
                <a:off x="1287" y="3987"/>
                <a:ext cx="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-1</a:t>
                </a:r>
                <a:endParaRPr lang="en-US" altLang="en-US" sz="1800">
                  <a:latin typeface="Arial" panose="020B0604020202020204" pitchFamily="34" charset="0"/>
                </a:endParaRPr>
              </a:p>
            </p:txBody>
          </p:sp>
          <p:sp>
            <p:nvSpPr>
              <p:cNvPr id="21537" name="Rectangle 28"/>
              <p:cNvSpPr>
                <a:spLocks noChangeArrowheads="1"/>
              </p:cNvSpPr>
              <p:nvPr/>
            </p:nvSpPr>
            <p:spPr bwMode="auto">
              <a:xfrm>
                <a:off x="945" y="3102"/>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400</a:t>
                </a:r>
                <a:endParaRPr lang="en-US" altLang="en-US">
                  <a:latin typeface="Arial" panose="020B0604020202020204" pitchFamily="34" charset="0"/>
                </a:endParaRPr>
              </a:p>
            </p:txBody>
          </p:sp>
          <p:sp>
            <p:nvSpPr>
              <p:cNvPr id="21538" name="Rectangle 30"/>
              <p:cNvSpPr>
                <a:spLocks noChangeArrowheads="1"/>
              </p:cNvSpPr>
              <p:nvPr/>
            </p:nvSpPr>
            <p:spPr bwMode="auto">
              <a:xfrm>
                <a:off x="932" y="2642"/>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600</a:t>
                </a:r>
                <a:endParaRPr lang="en-US" altLang="en-US">
                  <a:latin typeface="Arial" panose="020B0604020202020204" pitchFamily="34" charset="0"/>
                </a:endParaRPr>
              </a:p>
            </p:txBody>
          </p:sp>
          <p:sp>
            <p:nvSpPr>
              <p:cNvPr id="21539" name="Rectangle 32"/>
              <p:cNvSpPr>
                <a:spLocks noChangeArrowheads="1"/>
              </p:cNvSpPr>
              <p:nvPr/>
            </p:nvSpPr>
            <p:spPr bwMode="auto">
              <a:xfrm>
                <a:off x="926" y="2196"/>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800</a:t>
                </a:r>
                <a:endParaRPr lang="en-US" altLang="en-US">
                  <a:latin typeface="Arial" panose="020B0604020202020204" pitchFamily="34" charset="0"/>
                </a:endParaRPr>
              </a:p>
            </p:txBody>
          </p:sp>
          <p:sp>
            <p:nvSpPr>
              <p:cNvPr id="21540" name="Rectangle 34"/>
              <p:cNvSpPr>
                <a:spLocks noChangeArrowheads="1"/>
              </p:cNvSpPr>
              <p:nvPr/>
            </p:nvSpPr>
            <p:spPr bwMode="auto">
              <a:xfrm>
                <a:off x="781" y="2386"/>
                <a:ext cx="40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100" i="1">
                    <a:solidFill>
                      <a:srgbClr val="000000"/>
                    </a:solidFill>
                    <a:latin typeface="Arial" panose="020B0604020202020204" pitchFamily="34" charset="0"/>
                  </a:rPr>
                  <a:t>T</a:t>
                </a:r>
                <a:r>
                  <a:rPr lang="en-US" altLang="en-US" sz="2100">
                    <a:solidFill>
                      <a:srgbClr val="000000"/>
                    </a:solidFill>
                    <a:latin typeface="Arial" panose="020B0604020202020204" pitchFamily="34" charset="0"/>
                  </a:rPr>
                  <a:t>(ºC)</a:t>
                </a:r>
                <a:endParaRPr lang="en-US" altLang="en-US">
                  <a:latin typeface="Arial" panose="020B0604020202020204" pitchFamily="34" charset="0"/>
                </a:endParaRPr>
              </a:p>
            </p:txBody>
          </p:sp>
          <p:sp>
            <p:nvSpPr>
              <p:cNvPr id="21541" name="Rectangle 35"/>
              <p:cNvSpPr>
                <a:spLocks noChangeArrowheads="1"/>
              </p:cNvSpPr>
              <p:nvPr/>
            </p:nvSpPr>
            <p:spPr bwMode="auto">
              <a:xfrm>
                <a:off x="1431" y="2248"/>
                <a:ext cx="9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Austenite (stable)</a:t>
                </a:r>
                <a:endParaRPr lang="en-US" altLang="en-US">
                  <a:latin typeface="Arial" panose="020B0604020202020204" pitchFamily="34" charset="0"/>
                </a:endParaRPr>
              </a:p>
            </p:txBody>
          </p:sp>
          <p:sp>
            <p:nvSpPr>
              <p:cNvPr id="21542" name="Rectangle 36"/>
              <p:cNvSpPr>
                <a:spLocks noChangeArrowheads="1"/>
              </p:cNvSpPr>
              <p:nvPr/>
            </p:nvSpPr>
            <p:spPr bwMode="auto">
              <a:xfrm>
                <a:off x="945" y="3553"/>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200</a:t>
                </a:r>
                <a:endParaRPr lang="en-US" altLang="en-US">
                  <a:latin typeface="Arial" panose="020B0604020202020204" pitchFamily="34" charset="0"/>
                </a:endParaRPr>
              </a:p>
            </p:txBody>
          </p:sp>
          <p:sp>
            <p:nvSpPr>
              <p:cNvPr id="21543" name="Line 38"/>
              <p:cNvSpPr>
                <a:spLocks noChangeShapeType="1"/>
              </p:cNvSpPr>
              <p:nvPr/>
            </p:nvSpPr>
            <p:spPr bwMode="auto">
              <a:xfrm>
                <a:off x="1201" y="3389"/>
                <a:ext cx="6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44" name="Line 39"/>
              <p:cNvSpPr>
                <a:spLocks noChangeShapeType="1"/>
              </p:cNvSpPr>
              <p:nvPr/>
            </p:nvSpPr>
            <p:spPr bwMode="auto">
              <a:xfrm>
                <a:off x="1201" y="3153"/>
                <a:ext cx="6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45" name="Line 40"/>
              <p:cNvSpPr>
                <a:spLocks noChangeShapeType="1"/>
              </p:cNvSpPr>
              <p:nvPr/>
            </p:nvSpPr>
            <p:spPr bwMode="auto">
              <a:xfrm>
                <a:off x="1201" y="2917"/>
                <a:ext cx="6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46" name="Line 41"/>
              <p:cNvSpPr>
                <a:spLocks noChangeShapeType="1"/>
              </p:cNvSpPr>
              <p:nvPr/>
            </p:nvSpPr>
            <p:spPr bwMode="auto">
              <a:xfrm>
                <a:off x="1201" y="2687"/>
                <a:ext cx="6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47" name="Line 42"/>
              <p:cNvSpPr>
                <a:spLocks noChangeShapeType="1"/>
              </p:cNvSpPr>
              <p:nvPr/>
            </p:nvSpPr>
            <p:spPr bwMode="auto">
              <a:xfrm>
                <a:off x="1201" y="2451"/>
                <a:ext cx="6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48" name="Rectangle 61"/>
              <p:cNvSpPr>
                <a:spLocks noChangeArrowheads="1"/>
              </p:cNvSpPr>
              <p:nvPr/>
            </p:nvSpPr>
            <p:spPr bwMode="auto">
              <a:xfrm>
                <a:off x="1977" y="2536"/>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P</a:t>
                </a:r>
                <a:endParaRPr lang="en-US" altLang="en-US">
                  <a:latin typeface="Arial" panose="020B0604020202020204" pitchFamily="34" charset="0"/>
                </a:endParaRPr>
              </a:p>
            </p:txBody>
          </p:sp>
          <p:sp>
            <p:nvSpPr>
              <p:cNvPr id="21549" name="Rectangle 62"/>
              <p:cNvSpPr>
                <a:spLocks noChangeArrowheads="1"/>
              </p:cNvSpPr>
              <p:nvPr/>
            </p:nvSpPr>
            <p:spPr bwMode="auto">
              <a:xfrm>
                <a:off x="1983" y="3048"/>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B</a:t>
                </a:r>
                <a:endParaRPr lang="en-US" altLang="en-US">
                  <a:latin typeface="Arial" panose="020B0604020202020204" pitchFamily="34" charset="0"/>
                </a:endParaRPr>
              </a:p>
            </p:txBody>
          </p:sp>
          <p:sp>
            <p:nvSpPr>
              <p:cNvPr id="21550" name="Line 63"/>
              <p:cNvSpPr>
                <a:spLocks noChangeShapeType="1"/>
              </p:cNvSpPr>
              <p:nvPr/>
            </p:nvSpPr>
            <p:spPr bwMode="auto">
              <a:xfrm>
                <a:off x="1208" y="2393"/>
                <a:ext cx="1452" cy="1"/>
              </a:xfrm>
              <a:prstGeom prst="line">
                <a:avLst/>
              </a:prstGeom>
              <a:noFill/>
              <a:ln w="22225">
                <a:solidFill>
                  <a:srgbClr val="CC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51" name="Rectangle 64"/>
              <p:cNvSpPr>
                <a:spLocks noChangeArrowheads="1"/>
              </p:cNvSpPr>
              <p:nvPr/>
            </p:nvSpPr>
            <p:spPr bwMode="auto">
              <a:xfrm>
                <a:off x="2680" y="2341"/>
                <a:ext cx="18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100" i="1">
                    <a:solidFill>
                      <a:srgbClr val="CC6600"/>
                    </a:solidFill>
                    <a:latin typeface="Arial" panose="020B0604020202020204" pitchFamily="34" charset="0"/>
                  </a:rPr>
                  <a:t>T</a:t>
                </a:r>
                <a:r>
                  <a:rPr lang="en-US" altLang="en-US" sz="2100" i="1" baseline="-25000">
                    <a:solidFill>
                      <a:srgbClr val="CC6600"/>
                    </a:solidFill>
                    <a:latin typeface="Arial" panose="020B0604020202020204" pitchFamily="34" charset="0"/>
                  </a:rPr>
                  <a:t>E</a:t>
                </a:r>
                <a:endParaRPr lang="en-US" altLang="en-US" i="1">
                  <a:latin typeface="Arial" panose="020B0604020202020204" pitchFamily="34" charset="0"/>
                </a:endParaRPr>
              </a:p>
            </p:txBody>
          </p:sp>
          <p:sp>
            <p:nvSpPr>
              <p:cNvPr id="21552" name="Rectangle 66"/>
              <p:cNvSpPr>
                <a:spLocks noChangeArrowheads="1"/>
              </p:cNvSpPr>
              <p:nvPr/>
            </p:nvSpPr>
            <p:spPr bwMode="auto">
              <a:xfrm rot="2607758">
                <a:off x="1770" y="3401"/>
                <a:ext cx="1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000000"/>
                    </a:solidFill>
                    <a:latin typeface="Arial Rounded MT Bold" panose="020F0704030504030204" pitchFamily="34" charset="0"/>
                  </a:rPr>
                  <a:t>0%</a:t>
                </a:r>
                <a:endParaRPr lang="en-US" altLang="en-US"/>
              </a:p>
            </p:txBody>
          </p:sp>
          <p:sp>
            <p:nvSpPr>
              <p:cNvPr id="21553" name="Rectangle 67"/>
              <p:cNvSpPr>
                <a:spLocks noChangeArrowheads="1"/>
              </p:cNvSpPr>
              <p:nvPr/>
            </p:nvSpPr>
            <p:spPr bwMode="auto">
              <a:xfrm rot="2445506">
                <a:off x="2174" y="325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000000"/>
                    </a:solidFill>
                    <a:latin typeface="Arial" panose="020B0604020202020204" pitchFamily="34" charset="0"/>
                  </a:rPr>
                  <a:t>100%</a:t>
                </a:r>
                <a:endParaRPr lang="en-US" altLang="en-US">
                  <a:latin typeface="Arial" panose="020B0604020202020204" pitchFamily="34" charset="0"/>
                </a:endParaRPr>
              </a:p>
            </p:txBody>
          </p:sp>
          <p:sp>
            <p:nvSpPr>
              <p:cNvPr id="21554" name="Rectangle 68"/>
              <p:cNvSpPr>
                <a:spLocks noChangeArrowheads="1"/>
              </p:cNvSpPr>
              <p:nvPr/>
            </p:nvSpPr>
            <p:spPr bwMode="auto">
              <a:xfrm rot="2582997">
                <a:off x="1939" y="3355"/>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000000"/>
                    </a:solidFill>
                    <a:latin typeface="Arial" panose="020B0604020202020204" pitchFamily="34" charset="0"/>
                  </a:rPr>
                  <a:t>50%</a:t>
                </a:r>
                <a:endParaRPr lang="en-US" altLang="en-US"/>
              </a:p>
            </p:txBody>
          </p:sp>
          <p:sp>
            <p:nvSpPr>
              <p:cNvPr id="21555" name="Rectangle 69"/>
              <p:cNvSpPr>
                <a:spLocks noChangeArrowheads="1"/>
              </p:cNvSpPr>
              <p:nvPr/>
            </p:nvSpPr>
            <p:spPr bwMode="auto">
              <a:xfrm>
                <a:off x="1418" y="2432"/>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A</a:t>
                </a:r>
                <a:endParaRPr lang="en-US" altLang="en-US">
                  <a:latin typeface="Arial" panose="020B0604020202020204" pitchFamily="34" charset="0"/>
                </a:endParaRPr>
              </a:p>
            </p:txBody>
          </p:sp>
          <p:sp>
            <p:nvSpPr>
              <p:cNvPr id="21556" name="Rectangle 70"/>
              <p:cNvSpPr>
                <a:spLocks noChangeArrowheads="1"/>
              </p:cNvSpPr>
              <p:nvPr/>
            </p:nvSpPr>
            <p:spPr bwMode="auto">
              <a:xfrm>
                <a:off x="1346" y="3107"/>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A</a:t>
                </a:r>
                <a:endParaRPr lang="en-US" altLang="en-US">
                  <a:latin typeface="Arial" panose="020B0604020202020204" pitchFamily="34" charset="0"/>
                </a:endParaRPr>
              </a:p>
            </p:txBody>
          </p:sp>
          <p:sp>
            <p:nvSpPr>
              <p:cNvPr id="21557" name="Rectangle 78"/>
              <p:cNvSpPr>
                <a:spLocks noChangeArrowheads="1"/>
              </p:cNvSpPr>
              <p:nvPr/>
            </p:nvSpPr>
            <p:spPr bwMode="auto">
              <a:xfrm>
                <a:off x="1211" y="2221"/>
                <a:ext cx="1454" cy="1749"/>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1558" name="Line 80"/>
              <p:cNvSpPr>
                <a:spLocks noChangeShapeType="1"/>
              </p:cNvSpPr>
              <p:nvPr/>
            </p:nvSpPr>
            <p:spPr bwMode="auto">
              <a:xfrm>
                <a:off x="1208" y="3627"/>
                <a:ext cx="6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59" name="Line 81"/>
              <p:cNvSpPr>
                <a:spLocks noChangeShapeType="1"/>
              </p:cNvSpPr>
              <p:nvPr/>
            </p:nvSpPr>
            <p:spPr bwMode="auto">
              <a:xfrm>
                <a:off x="1202" y="3850"/>
                <a:ext cx="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60" name="Line 83"/>
              <p:cNvSpPr>
                <a:spLocks noChangeShapeType="1"/>
              </p:cNvSpPr>
              <p:nvPr/>
            </p:nvSpPr>
            <p:spPr bwMode="auto">
              <a:xfrm>
                <a:off x="1206" y="3572"/>
                <a:ext cx="145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61" name="Line 84"/>
              <p:cNvSpPr>
                <a:spLocks noChangeShapeType="1"/>
              </p:cNvSpPr>
              <p:nvPr/>
            </p:nvSpPr>
            <p:spPr bwMode="auto">
              <a:xfrm>
                <a:off x="1206" y="3690"/>
                <a:ext cx="1452"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62" name="Line 85"/>
              <p:cNvSpPr>
                <a:spLocks noChangeShapeType="1"/>
              </p:cNvSpPr>
              <p:nvPr/>
            </p:nvSpPr>
            <p:spPr bwMode="auto">
              <a:xfrm>
                <a:off x="1206" y="3782"/>
                <a:ext cx="145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63" name="Rectangle 86"/>
              <p:cNvSpPr>
                <a:spLocks noChangeArrowheads="1"/>
              </p:cNvSpPr>
              <p:nvPr/>
            </p:nvSpPr>
            <p:spPr bwMode="auto">
              <a:xfrm>
                <a:off x="1677" y="3566"/>
                <a:ext cx="3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M + A</a:t>
                </a:r>
                <a:endParaRPr lang="en-US" altLang="en-US">
                  <a:latin typeface="Arial" panose="020B0604020202020204" pitchFamily="34" charset="0"/>
                </a:endParaRPr>
              </a:p>
            </p:txBody>
          </p:sp>
          <p:sp>
            <p:nvSpPr>
              <p:cNvPr id="21564" name="Rectangle 87"/>
              <p:cNvSpPr>
                <a:spLocks noChangeArrowheads="1"/>
              </p:cNvSpPr>
              <p:nvPr/>
            </p:nvSpPr>
            <p:spPr bwMode="auto">
              <a:xfrm>
                <a:off x="1677" y="3671"/>
                <a:ext cx="3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M + A</a:t>
                </a:r>
                <a:endParaRPr lang="en-US" altLang="en-US">
                  <a:latin typeface="Arial" panose="020B0604020202020204" pitchFamily="34" charset="0"/>
                </a:endParaRPr>
              </a:p>
            </p:txBody>
          </p:sp>
          <p:sp>
            <p:nvSpPr>
              <p:cNvPr id="21565" name="Rectangle 88"/>
              <p:cNvSpPr>
                <a:spLocks noChangeArrowheads="1"/>
              </p:cNvSpPr>
              <p:nvPr/>
            </p:nvSpPr>
            <p:spPr bwMode="auto">
              <a:xfrm>
                <a:off x="1468" y="3802"/>
                <a:ext cx="3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555555"/>
                    </a:solidFill>
                    <a:latin typeface="Arial" panose="020B0604020202020204" pitchFamily="34" charset="0"/>
                  </a:rPr>
                  <a:t>M + A</a:t>
                </a:r>
                <a:endParaRPr lang="en-US" altLang="en-US">
                  <a:latin typeface="Arial" panose="020B0604020202020204" pitchFamily="34" charset="0"/>
                </a:endParaRPr>
              </a:p>
            </p:txBody>
          </p:sp>
          <p:sp>
            <p:nvSpPr>
              <p:cNvPr id="21566" name="Rectangle 89"/>
              <p:cNvSpPr>
                <a:spLocks noChangeArrowheads="1"/>
              </p:cNvSpPr>
              <p:nvPr/>
            </p:nvSpPr>
            <p:spPr bwMode="auto">
              <a:xfrm>
                <a:off x="2687" y="3507"/>
                <a:ext cx="15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0000"/>
                    </a:solidFill>
                    <a:latin typeface="Arial" panose="020B0604020202020204" pitchFamily="34" charset="0"/>
                  </a:rPr>
                  <a:t>0%</a:t>
                </a:r>
                <a:endParaRPr lang="en-US" altLang="en-US">
                  <a:latin typeface="Arial" panose="020B0604020202020204" pitchFamily="34" charset="0"/>
                </a:endParaRPr>
              </a:p>
            </p:txBody>
          </p:sp>
          <p:sp>
            <p:nvSpPr>
              <p:cNvPr id="21567" name="Rectangle 90"/>
              <p:cNvSpPr>
                <a:spLocks noChangeArrowheads="1"/>
              </p:cNvSpPr>
              <p:nvPr/>
            </p:nvSpPr>
            <p:spPr bwMode="auto">
              <a:xfrm>
                <a:off x="2687" y="3625"/>
                <a:ext cx="2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0000"/>
                    </a:solidFill>
                    <a:latin typeface="Arial" panose="020B0604020202020204" pitchFamily="34" charset="0"/>
                  </a:rPr>
                  <a:t>50%</a:t>
                </a:r>
                <a:endParaRPr lang="en-US" altLang="en-US">
                  <a:latin typeface="Arial" panose="020B0604020202020204" pitchFamily="34" charset="0"/>
                </a:endParaRPr>
              </a:p>
            </p:txBody>
          </p:sp>
          <p:sp>
            <p:nvSpPr>
              <p:cNvPr id="21568" name="Rectangle 91"/>
              <p:cNvSpPr>
                <a:spLocks noChangeArrowheads="1"/>
              </p:cNvSpPr>
              <p:nvPr/>
            </p:nvSpPr>
            <p:spPr bwMode="auto">
              <a:xfrm>
                <a:off x="2687" y="3730"/>
                <a:ext cx="2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0000"/>
                    </a:solidFill>
                    <a:latin typeface="Arial" panose="020B0604020202020204" pitchFamily="34" charset="0"/>
                  </a:rPr>
                  <a:t>90%</a:t>
                </a:r>
                <a:endParaRPr lang="en-US" altLang="en-US">
                  <a:latin typeface="Arial" panose="020B0604020202020204" pitchFamily="34" charset="0"/>
                </a:endParaRPr>
              </a:p>
            </p:txBody>
          </p:sp>
          <p:sp>
            <p:nvSpPr>
              <p:cNvPr id="21569" name="Line 104"/>
              <p:cNvSpPr>
                <a:spLocks noChangeShapeType="1"/>
              </p:cNvSpPr>
              <p:nvPr/>
            </p:nvSpPr>
            <p:spPr bwMode="auto">
              <a:xfrm>
                <a:off x="1411" y="2819"/>
                <a:ext cx="668" cy="0"/>
              </a:xfrm>
              <a:prstGeom prst="line">
                <a:avLst/>
              </a:prstGeom>
              <a:noFill/>
              <a:ln w="28575">
                <a:solidFill>
                  <a:srgbClr val="330099"/>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519" name="Freeform 82"/>
            <p:cNvSpPr>
              <a:spLocks/>
            </p:cNvSpPr>
            <p:nvPr/>
          </p:nvSpPr>
          <p:spPr bwMode="auto">
            <a:xfrm>
              <a:off x="1925638" y="3663950"/>
              <a:ext cx="373062" cy="2463800"/>
            </a:xfrm>
            <a:custGeom>
              <a:avLst/>
              <a:gdLst>
                <a:gd name="T0" fmla="*/ 0 w 235"/>
                <a:gd name="T1" fmla="*/ 0 h 1552"/>
                <a:gd name="T2" fmla="*/ 2147483647 w 235"/>
                <a:gd name="T3" fmla="*/ 2147483647 h 1552"/>
                <a:gd name="T4" fmla="*/ 2147483647 w 235"/>
                <a:gd name="T5" fmla="*/ 2147483647 h 1552"/>
                <a:gd name="T6" fmla="*/ 0 60000 65536"/>
                <a:gd name="T7" fmla="*/ 0 60000 65536"/>
                <a:gd name="T8" fmla="*/ 0 60000 65536"/>
                <a:gd name="T9" fmla="*/ 0 w 235"/>
                <a:gd name="T10" fmla="*/ 0 h 1552"/>
                <a:gd name="T11" fmla="*/ 235 w 235"/>
                <a:gd name="T12" fmla="*/ 1552 h 1552"/>
              </a:gdLst>
              <a:ahLst/>
              <a:cxnLst>
                <a:cxn ang="T6">
                  <a:pos x="T0" y="T1"/>
                </a:cxn>
                <a:cxn ang="T7">
                  <a:pos x="T2" y="T3"/>
                </a:cxn>
                <a:cxn ang="T8">
                  <a:pos x="T4" y="T5"/>
                </a:cxn>
              </a:cxnLst>
              <a:rect l="T9" t="T10" r="T11" b="T12"/>
              <a:pathLst>
                <a:path w="235" h="1552">
                  <a:moveTo>
                    <a:pt x="0" y="0"/>
                  </a:moveTo>
                  <a:lnTo>
                    <a:pt x="91" y="675"/>
                  </a:lnTo>
                  <a:lnTo>
                    <a:pt x="235" y="1552"/>
                  </a:lnTo>
                </a:path>
              </a:pathLst>
            </a:custGeom>
            <a:noFill/>
            <a:ln w="31750">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Tree>
    <p:extLst>
      <p:ext uri="{BB962C8B-B14F-4D97-AF65-F5344CB8AC3E}">
        <p14:creationId xmlns:p14="http://schemas.microsoft.com/office/powerpoint/2010/main" val="3990515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F32399C8-D1A5-4DAE-806F-18111EB5BE37}"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22531" name="Rectangle 3"/>
          <p:cNvSpPr>
            <a:spLocks noGrp="1" noChangeArrowheads="1"/>
          </p:cNvSpPr>
          <p:nvPr>
            <p:ph type="body" idx="1"/>
          </p:nvPr>
        </p:nvSpPr>
        <p:spPr>
          <a:xfrm>
            <a:off x="2209800" y="1066800"/>
            <a:ext cx="7975600" cy="1320800"/>
          </a:xfrm>
        </p:spPr>
        <p:txBody>
          <a:bodyPr/>
          <a:lstStyle/>
          <a:p>
            <a:pPr>
              <a:buFontTx/>
              <a:buNone/>
            </a:pPr>
            <a:r>
              <a:rPr lang="en-US" altLang="en-US" b="0" dirty="0" smtClean="0">
                <a:ea typeface="ＭＳ Ｐゴシック" panose="020B0600070205080204" pitchFamily="34" charset="-128"/>
                <a:sym typeface="Symbol" panose="05050102010706020507" pitchFamily="18" charset="2"/>
              </a:rPr>
              <a:t>	</a:t>
            </a:r>
          </a:p>
          <a:p>
            <a:pPr>
              <a:buFontTx/>
              <a:buNone/>
            </a:pPr>
            <a:r>
              <a:rPr lang="en-US" altLang="en-US" b="0" dirty="0" smtClean="0">
                <a:ea typeface="ＭＳ Ｐゴシック" panose="020B0600070205080204" pitchFamily="34" charset="-128"/>
                <a:sym typeface="Symbol" panose="05050102010706020507" pitchFamily="18" charset="2"/>
              </a:rPr>
              <a:t>	</a:t>
            </a:r>
            <a:r>
              <a:rPr lang="en-US" altLang="en-US" b="0" dirty="0" smtClean="0">
                <a:solidFill>
                  <a:srgbClr val="9933FF"/>
                </a:solidFill>
                <a:ea typeface="ＭＳ Ｐゴシック" panose="020B0600070205080204" pitchFamily="34" charset="-128"/>
                <a:sym typeface="Symbol" panose="05050102010706020507" pitchFamily="18" charset="2"/>
              </a:rPr>
              <a:t></a:t>
            </a:r>
            <a:r>
              <a:rPr lang="en-US" altLang="en-US" sz="2400" dirty="0">
                <a:solidFill>
                  <a:srgbClr val="9933FF"/>
                </a:solidFill>
                <a:ea typeface="ＭＳ Ｐゴシック" panose="020B0600070205080204" pitchFamily="34" charset="-128"/>
                <a:sym typeface="Symbol" panose="05050102010706020507" pitchFamily="18" charset="2"/>
              </a:rPr>
              <a:t> (FCC)</a:t>
            </a:r>
            <a:r>
              <a:rPr lang="en-US" altLang="en-US" sz="2400" dirty="0">
                <a:ea typeface="ＭＳ Ｐゴシック" panose="020B0600070205080204" pitchFamily="34" charset="-128"/>
                <a:sym typeface="Symbol" panose="05050102010706020507" pitchFamily="18" charset="2"/>
              </a:rPr>
              <a:t>                         </a:t>
            </a:r>
            <a:r>
              <a:rPr lang="en-US" altLang="en-US" sz="2400" dirty="0" smtClean="0">
                <a:ea typeface="ＭＳ Ｐゴシック" panose="020B0600070205080204" pitchFamily="34" charset="-128"/>
                <a:sym typeface="Symbol" panose="05050102010706020507" pitchFamily="18" charset="2"/>
              </a:rPr>
              <a:t>             </a:t>
            </a:r>
            <a:r>
              <a:rPr lang="en-US" altLang="en-US" b="0" dirty="0" smtClean="0">
                <a:solidFill>
                  <a:srgbClr val="00E5E0"/>
                </a:solidFill>
                <a:ea typeface="ＭＳ Ｐゴシック" panose="020B0600070205080204" pitchFamily="34" charset="-128"/>
                <a:sym typeface="Symbol" panose="05050102010706020507" pitchFamily="18" charset="2"/>
              </a:rPr>
              <a:t></a:t>
            </a:r>
            <a:r>
              <a:rPr lang="en-US" altLang="en-US" sz="2400" dirty="0">
                <a:solidFill>
                  <a:srgbClr val="00E5E0"/>
                </a:solidFill>
                <a:ea typeface="ＭＳ Ｐゴシック" panose="020B0600070205080204" pitchFamily="34" charset="-128"/>
                <a:sym typeface="Symbol" panose="05050102010706020507" pitchFamily="18" charset="2"/>
              </a:rPr>
              <a:t> (BCC)</a:t>
            </a:r>
            <a:r>
              <a:rPr lang="en-US" altLang="en-US" sz="2400" dirty="0">
                <a:ea typeface="ＭＳ Ｐゴシック" panose="020B0600070205080204" pitchFamily="34" charset="-128"/>
                <a:sym typeface="Symbol" panose="05050102010706020507" pitchFamily="18" charset="2"/>
              </a:rPr>
              <a:t> + </a:t>
            </a:r>
            <a:r>
              <a:rPr lang="en-US" altLang="en-US" sz="2400" dirty="0">
                <a:solidFill>
                  <a:srgbClr val="FF0000"/>
                </a:solidFill>
                <a:ea typeface="ＭＳ Ｐゴシック" panose="020B0600070205080204" pitchFamily="34" charset="-128"/>
                <a:sym typeface="Symbol" panose="05050102010706020507" pitchFamily="18" charset="2"/>
              </a:rPr>
              <a:t>Fe</a:t>
            </a:r>
            <a:r>
              <a:rPr lang="en-US" altLang="en-US" sz="2400" baseline="-25000" dirty="0">
                <a:solidFill>
                  <a:srgbClr val="FF0000"/>
                </a:solidFill>
                <a:ea typeface="ＭＳ Ｐゴシック" panose="020B0600070205080204" pitchFamily="34" charset="-128"/>
                <a:sym typeface="Symbol" panose="05050102010706020507" pitchFamily="18" charset="2"/>
              </a:rPr>
              <a:t>3</a:t>
            </a:r>
            <a:r>
              <a:rPr lang="en-US" altLang="en-US" sz="2400" dirty="0">
                <a:solidFill>
                  <a:srgbClr val="FF0000"/>
                </a:solidFill>
                <a:ea typeface="ＭＳ Ｐゴシック" panose="020B0600070205080204" pitchFamily="34" charset="-128"/>
                <a:sym typeface="Symbol" panose="05050102010706020507" pitchFamily="18" charset="2"/>
              </a:rPr>
              <a:t>C</a:t>
            </a:r>
          </a:p>
          <a:p>
            <a:pPr lvl="1">
              <a:buFontTx/>
              <a:buNone/>
            </a:pPr>
            <a:endParaRPr lang="en-US" altLang="en-US" sz="800" dirty="0">
              <a:ea typeface="ＭＳ Ｐゴシック" panose="020B0600070205080204" pitchFamily="34" charset="-128"/>
              <a:sym typeface="MT Extra" panose="05050102010205020202" pitchFamily="18" charset="2"/>
            </a:endParaRPr>
          </a:p>
        </p:txBody>
      </p:sp>
      <p:sp>
        <p:nvSpPr>
          <p:cNvPr id="22532" name="Rectangle 2"/>
          <p:cNvSpPr>
            <a:spLocks noGrp="1" noChangeArrowheads="1"/>
          </p:cNvSpPr>
          <p:nvPr>
            <p:ph type="title"/>
          </p:nvPr>
        </p:nvSpPr>
        <p:spPr/>
        <p:txBody>
          <a:bodyPr/>
          <a:lstStyle/>
          <a:p>
            <a:r>
              <a:rPr lang="en-US" altLang="en-US" dirty="0" err="1" smtClean="0">
                <a:ea typeface="ＭＳ Ｐゴシック" panose="020B0600070205080204" pitchFamily="34" charset="-128"/>
              </a:rPr>
              <a:t>Martensite</a:t>
            </a:r>
            <a:r>
              <a:rPr lang="en-US" altLang="en-US" dirty="0" smtClean="0">
                <a:ea typeface="ＭＳ Ｐゴシック" panose="020B0600070205080204" pitchFamily="34" charset="-128"/>
              </a:rPr>
              <a:t> Formation</a:t>
            </a:r>
          </a:p>
        </p:txBody>
      </p:sp>
      <p:sp>
        <p:nvSpPr>
          <p:cNvPr id="22533" name="Text Box 6"/>
          <p:cNvSpPr txBox="1">
            <a:spLocks noChangeArrowheads="1"/>
          </p:cNvSpPr>
          <p:nvPr/>
        </p:nvSpPr>
        <p:spPr bwMode="auto">
          <a:xfrm>
            <a:off x="3694114" y="1447800"/>
            <a:ext cx="214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dirty="0">
                <a:latin typeface="Arial" panose="020B0604020202020204" pitchFamily="34" charset="0"/>
                <a:sym typeface="Symbol" panose="05050102010706020507" pitchFamily="18" charset="2"/>
              </a:rPr>
              <a:t>slow cooling</a:t>
            </a:r>
            <a:endParaRPr lang="en-US" altLang="en-US" sz="2800" dirty="0">
              <a:latin typeface="Arial" panose="020B0604020202020204" pitchFamily="34" charset="0"/>
              <a:sym typeface="Symbol" panose="05050102010706020507" pitchFamily="18" charset="2"/>
            </a:endParaRPr>
          </a:p>
        </p:txBody>
      </p:sp>
      <p:sp>
        <p:nvSpPr>
          <p:cNvPr id="22534" name="Line 7"/>
          <p:cNvSpPr>
            <a:spLocks noChangeShapeType="1"/>
          </p:cNvSpPr>
          <p:nvPr/>
        </p:nvSpPr>
        <p:spPr bwMode="auto">
          <a:xfrm>
            <a:off x="3733800" y="19050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2" name="Group 13"/>
          <p:cNvGrpSpPr>
            <a:grpSpLocks/>
          </p:cNvGrpSpPr>
          <p:nvPr/>
        </p:nvGrpSpPr>
        <p:grpSpPr bwMode="auto">
          <a:xfrm>
            <a:off x="3843338" y="2138364"/>
            <a:ext cx="2557462" cy="1062037"/>
            <a:chOff x="1461" y="1347"/>
            <a:chExt cx="1611" cy="669"/>
          </a:xfrm>
        </p:grpSpPr>
        <p:sp>
          <p:nvSpPr>
            <p:cNvPr id="22542" name="Line 4"/>
            <p:cNvSpPr>
              <a:spLocks noChangeShapeType="1"/>
            </p:cNvSpPr>
            <p:nvPr/>
          </p:nvSpPr>
          <p:spPr bwMode="auto">
            <a:xfrm flipV="1">
              <a:off x="1461" y="1347"/>
              <a:ext cx="1335" cy="5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3" name="Text Box 10"/>
            <p:cNvSpPr txBox="1">
              <a:spLocks noChangeArrowheads="1"/>
            </p:cNvSpPr>
            <p:nvPr/>
          </p:nvSpPr>
          <p:spPr bwMode="auto">
            <a:xfrm>
              <a:off x="1872" y="1728"/>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Bef>
                  <a:spcPct val="50000"/>
                </a:spcBef>
              </a:pPr>
              <a:r>
                <a:rPr lang="en-US" altLang="en-US">
                  <a:latin typeface="Arial" panose="020B0604020202020204" pitchFamily="34" charset="0"/>
                  <a:sym typeface="Symbol" panose="05050102010706020507" pitchFamily="18" charset="2"/>
                </a:rPr>
                <a:t>tempering</a:t>
              </a:r>
            </a:p>
          </p:txBody>
        </p:sp>
      </p:grpSp>
      <p:grpSp>
        <p:nvGrpSpPr>
          <p:cNvPr id="3" name="Group 12"/>
          <p:cNvGrpSpPr>
            <a:grpSpLocks/>
          </p:cNvGrpSpPr>
          <p:nvPr/>
        </p:nvGrpSpPr>
        <p:grpSpPr bwMode="auto">
          <a:xfrm>
            <a:off x="2552700" y="2133600"/>
            <a:ext cx="1722438" cy="1295400"/>
            <a:chOff x="648" y="1344"/>
            <a:chExt cx="1085" cy="816"/>
          </a:xfrm>
        </p:grpSpPr>
        <p:sp>
          <p:nvSpPr>
            <p:cNvPr id="22538" name="Rectangle 5"/>
            <p:cNvSpPr>
              <a:spLocks noChangeArrowheads="1"/>
            </p:cNvSpPr>
            <p:nvPr/>
          </p:nvSpPr>
          <p:spPr bwMode="auto">
            <a:xfrm>
              <a:off x="672" y="1872"/>
              <a:ext cx="79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22539" name="Line 8"/>
            <p:cNvSpPr>
              <a:spLocks noChangeShapeType="1"/>
            </p:cNvSpPr>
            <p:nvPr/>
          </p:nvSpPr>
          <p:spPr bwMode="auto">
            <a:xfrm>
              <a:off x="912" y="1344"/>
              <a:ext cx="0" cy="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0" name="Text Box 9"/>
            <p:cNvSpPr txBox="1">
              <a:spLocks noChangeArrowheads="1"/>
            </p:cNvSpPr>
            <p:nvPr/>
          </p:nvSpPr>
          <p:spPr bwMode="auto">
            <a:xfrm>
              <a:off x="960" y="1392"/>
              <a:ext cx="7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Bef>
                  <a:spcPct val="50000"/>
                </a:spcBef>
              </a:pPr>
              <a:r>
                <a:rPr lang="en-US" altLang="en-US">
                  <a:latin typeface="Arial" panose="020B0604020202020204" pitchFamily="34" charset="0"/>
                  <a:sym typeface="Symbol" panose="05050102010706020507" pitchFamily="18" charset="2"/>
                </a:rPr>
                <a:t>quench</a:t>
              </a:r>
            </a:p>
          </p:txBody>
        </p:sp>
        <p:sp>
          <p:nvSpPr>
            <p:cNvPr id="22541" name="Rectangle 11"/>
            <p:cNvSpPr>
              <a:spLocks noChangeArrowheads="1"/>
            </p:cNvSpPr>
            <p:nvPr/>
          </p:nvSpPr>
          <p:spPr bwMode="auto">
            <a:xfrm>
              <a:off x="648" y="1863"/>
              <a:ext cx="8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a:solidFill>
                    <a:srgbClr val="0000FF"/>
                  </a:solidFill>
                  <a:latin typeface="Arial" panose="020B0604020202020204" pitchFamily="34" charset="0"/>
                  <a:sym typeface="Symbol" panose="05050102010706020507" pitchFamily="18" charset="2"/>
                </a:rPr>
                <a:t>M (BCT)</a:t>
              </a:r>
            </a:p>
          </p:txBody>
        </p:sp>
      </p:grpSp>
      <p:sp>
        <p:nvSpPr>
          <p:cNvPr id="16399" name="Rectangle 15"/>
          <p:cNvSpPr>
            <a:spLocks noChangeArrowheads="1"/>
          </p:cNvSpPr>
          <p:nvPr/>
        </p:nvSpPr>
        <p:spPr bwMode="auto">
          <a:xfrm>
            <a:off x="2205038" y="3819526"/>
            <a:ext cx="7834312" cy="234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spcBef>
                <a:spcPct val="20000"/>
              </a:spcBef>
            </a:pPr>
            <a:r>
              <a:rPr lang="en-US" altLang="en-US">
                <a:solidFill>
                  <a:srgbClr val="0000FF"/>
                </a:solidFill>
                <a:latin typeface="Arial" panose="020B0604020202020204" pitchFamily="34" charset="0"/>
                <a:sym typeface="MT Extra" panose="05050102010205020202" pitchFamily="18" charset="2"/>
              </a:rPr>
              <a:t>Martensite (M)</a:t>
            </a:r>
            <a:r>
              <a:rPr lang="en-US" altLang="en-US">
                <a:latin typeface="Arial" panose="020B0604020202020204" pitchFamily="34" charset="0"/>
                <a:sym typeface="MT Extra" panose="05050102010205020202" pitchFamily="18" charset="2"/>
              </a:rPr>
              <a:t>  – single phase </a:t>
            </a:r>
          </a:p>
          <a:p>
            <a:pPr>
              <a:spcBef>
                <a:spcPct val="20000"/>
              </a:spcBef>
            </a:pPr>
            <a:r>
              <a:rPr lang="en-US" altLang="en-US">
                <a:latin typeface="Arial" panose="020B0604020202020204" pitchFamily="34" charset="0"/>
                <a:sym typeface="MT Extra" panose="05050102010205020202" pitchFamily="18" charset="2"/>
              </a:rPr>
              <a:t>		   </a:t>
            </a:r>
            <a:r>
              <a:rPr lang="en-US" altLang="en-US" sz="800">
                <a:latin typeface="Arial" panose="020B0604020202020204" pitchFamily="34" charset="0"/>
                <a:sym typeface="MT Extra" panose="05050102010205020202" pitchFamily="18" charset="2"/>
              </a:rPr>
              <a:t>  </a:t>
            </a:r>
            <a:r>
              <a:rPr lang="en-US" altLang="en-US">
                <a:latin typeface="Arial" panose="020B0604020202020204" pitchFamily="34" charset="0"/>
                <a:sym typeface="MT Extra" panose="05050102010205020202" pitchFamily="18" charset="2"/>
              </a:rPr>
              <a:t>– has body centered tetragonal (BCT) </a:t>
            </a:r>
            <a:br>
              <a:rPr lang="en-US" altLang="en-US">
                <a:latin typeface="Arial" panose="020B0604020202020204" pitchFamily="34" charset="0"/>
                <a:sym typeface="MT Extra" panose="05050102010205020202" pitchFamily="18" charset="2"/>
              </a:rPr>
            </a:br>
            <a:r>
              <a:rPr lang="en-US" altLang="en-US">
                <a:latin typeface="Arial" panose="020B0604020202020204" pitchFamily="34" charset="0"/>
                <a:sym typeface="MT Extra" panose="05050102010205020202" pitchFamily="18" charset="2"/>
              </a:rPr>
              <a:t>			crystal structure</a:t>
            </a:r>
          </a:p>
          <a:p>
            <a:pPr>
              <a:spcBef>
                <a:spcPct val="20000"/>
              </a:spcBef>
            </a:pPr>
            <a:endParaRPr lang="en-US" altLang="en-US" sz="1000">
              <a:latin typeface="Arial" panose="020B0604020202020204" pitchFamily="34" charset="0"/>
              <a:sym typeface="MT Extra" panose="05050102010205020202" pitchFamily="18" charset="2"/>
            </a:endParaRPr>
          </a:p>
          <a:p>
            <a:pPr>
              <a:spcBef>
                <a:spcPct val="20000"/>
              </a:spcBef>
            </a:pPr>
            <a:r>
              <a:rPr lang="en-US" altLang="en-US">
                <a:latin typeface="Arial" panose="020B0604020202020204" pitchFamily="34" charset="0"/>
                <a:sym typeface="Symbol" panose="05050102010706020507" pitchFamily="18" charset="2"/>
              </a:rPr>
              <a:t>Diffusionless transformation        BCT if </a:t>
            </a:r>
            <a:r>
              <a:rPr lang="en-US" altLang="en-US" i="1">
                <a:latin typeface="Arial" panose="020B0604020202020204" pitchFamily="34" charset="0"/>
                <a:sym typeface="Symbol" panose="05050102010706020507" pitchFamily="18" charset="2"/>
              </a:rPr>
              <a:t>C</a:t>
            </a:r>
            <a:r>
              <a:rPr lang="en-US" altLang="en-US" baseline="-25000">
                <a:latin typeface="Arial" panose="020B0604020202020204" pitchFamily="34" charset="0"/>
                <a:sym typeface="Symbol" panose="05050102010706020507" pitchFamily="18" charset="2"/>
              </a:rPr>
              <a:t>0</a:t>
            </a:r>
            <a:r>
              <a:rPr lang="en-US" altLang="en-US">
                <a:latin typeface="Arial" panose="020B0604020202020204" pitchFamily="34" charset="0"/>
                <a:sym typeface="Symbol" panose="05050102010706020507" pitchFamily="18" charset="2"/>
              </a:rPr>
              <a:t> &gt; 0.15 wt% C</a:t>
            </a:r>
          </a:p>
          <a:p>
            <a:pPr lvl="1">
              <a:spcBef>
                <a:spcPct val="20000"/>
              </a:spcBef>
            </a:pPr>
            <a:r>
              <a:rPr lang="en-US" altLang="en-US">
                <a:latin typeface="Arial" panose="020B0604020202020204" pitchFamily="34" charset="0"/>
                <a:sym typeface="Symbol" panose="05050102010706020507" pitchFamily="18" charset="2"/>
              </a:rPr>
              <a:t>BCT   </a:t>
            </a:r>
            <a:r>
              <a:rPr lang="en-US" altLang="en-US" sz="1800">
                <a:latin typeface="Arial" panose="020B0604020202020204" pitchFamily="34" charset="0"/>
                <a:sym typeface="Wingdings" panose="05000000000000000000" pitchFamily="2" charset="2"/>
              </a:rPr>
              <a:t></a:t>
            </a:r>
            <a:r>
              <a:rPr lang="en-US" altLang="en-US">
                <a:latin typeface="Arial" panose="020B0604020202020204" pitchFamily="34" charset="0"/>
                <a:sym typeface="Wingdings" panose="05000000000000000000" pitchFamily="2" charset="2"/>
              </a:rPr>
              <a:t>    few slip planes   </a:t>
            </a:r>
            <a:r>
              <a:rPr lang="en-US" altLang="en-US" sz="1800">
                <a:latin typeface="Arial" panose="020B0604020202020204" pitchFamily="34" charset="0"/>
                <a:sym typeface="Wingdings" panose="05000000000000000000" pitchFamily="2" charset="2"/>
              </a:rPr>
              <a:t></a:t>
            </a:r>
            <a:r>
              <a:rPr lang="en-US" altLang="en-US">
                <a:latin typeface="Arial" panose="020B0604020202020204" pitchFamily="34" charset="0"/>
                <a:sym typeface="Wingdings" panose="05000000000000000000" pitchFamily="2" charset="2"/>
              </a:rPr>
              <a:t>   hard, brittle</a:t>
            </a:r>
          </a:p>
        </p:txBody>
      </p:sp>
    </p:spTree>
    <p:extLst>
      <p:ext uri="{BB962C8B-B14F-4D97-AF65-F5344CB8AC3E}">
        <p14:creationId xmlns:p14="http://schemas.microsoft.com/office/powerpoint/2010/main" val="462489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9"/>
                                        </p:tgtEl>
                                        <p:attrNameLst>
                                          <p:attrName>style.visibility</p:attrName>
                                        </p:attrNameLst>
                                      </p:cBhvr>
                                      <p:to>
                                        <p:strVal val="visible"/>
                                      </p:to>
                                    </p:set>
                                    <p:animEffect transition="in" filter="dissolve">
                                      <p:cBhvr>
                                        <p:cTn id="12" dur="500"/>
                                        <p:tgtEl>
                                          <p:spTgt spid="16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74535" y="1209964"/>
            <a:ext cx="11240954" cy="4632700"/>
          </a:xfrm>
          <a:prstGeom prst="rect">
            <a:avLst/>
          </a:prstGeom>
        </p:spPr>
      </p:pic>
    </p:spTree>
    <p:extLst>
      <p:ext uri="{BB962C8B-B14F-4D97-AF65-F5344CB8AC3E}">
        <p14:creationId xmlns:p14="http://schemas.microsoft.com/office/powerpoint/2010/main" val="2995808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28616781-8609-40A5-B3E1-8BE2A1401E7B}" type="slidenum">
              <a:rPr lang="en-US" altLang="en-US" sz="1200">
                <a:latin typeface="Arial" panose="020B0604020202020204" pitchFamily="34" charset="0"/>
              </a:rPr>
              <a:pPr/>
              <a:t>15</a:t>
            </a:fld>
            <a:endParaRPr lang="en-US" altLang="en-US" sz="1200">
              <a:latin typeface="Arial" panose="020B0604020202020204" pitchFamily="34" charset="0"/>
            </a:endParaRPr>
          </a:p>
        </p:txBody>
      </p:sp>
      <p:pic>
        <p:nvPicPr>
          <p:cNvPr id="23555" name="Picture 8" descr="Fig 10_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481" y="1058863"/>
            <a:ext cx="469423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title"/>
          </p:nvPr>
        </p:nvSpPr>
        <p:spPr>
          <a:xfrm>
            <a:off x="681181" y="0"/>
            <a:ext cx="10515600" cy="1325563"/>
          </a:xfrm>
        </p:spPr>
        <p:txBody>
          <a:bodyPr/>
          <a:lstStyle/>
          <a:p>
            <a:r>
              <a:rPr lang="en-US" altLang="en-US" dirty="0" smtClean="0">
                <a:ea typeface="ＭＳ Ｐゴシック" panose="020B0600070205080204" pitchFamily="34" charset="-128"/>
              </a:rPr>
              <a:t>Phase Transformations of Alloys</a:t>
            </a:r>
            <a:endParaRPr lang="en-US" altLang="en-US" dirty="0" smtClean="0">
              <a:ea typeface="ＭＳ Ｐゴシック" panose="020B0600070205080204" pitchFamily="34" charset="-128"/>
              <a:sym typeface="Symbol" panose="05050102010706020507" pitchFamily="18" charset="2"/>
            </a:endParaRPr>
          </a:p>
        </p:txBody>
      </p:sp>
      <p:sp>
        <p:nvSpPr>
          <p:cNvPr id="23557" name="Rectangle 3"/>
          <p:cNvSpPr>
            <a:spLocks noGrp="1" noChangeArrowheads="1"/>
          </p:cNvSpPr>
          <p:nvPr>
            <p:ph type="body" idx="1"/>
          </p:nvPr>
        </p:nvSpPr>
        <p:spPr>
          <a:xfrm>
            <a:off x="1960564" y="1203326"/>
            <a:ext cx="4186237" cy="4892675"/>
          </a:xfrm>
        </p:spPr>
        <p:txBody>
          <a:bodyPr/>
          <a:lstStyle/>
          <a:p>
            <a:pPr>
              <a:buFontTx/>
              <a:buNone/>
            </a:pPr>
            <a:r>
              <a:rPr lang="en-US" altLang="en-US" sz="2000">
                <a:ea typeface="ＭＳ Ｐゴシック" panose="020B0600070205080204" pitchFamily="34" charset="-128"/>
                <a:sym typeface="Symbol" panose="05050102010706020507" pitchFamily="18" charset="2"/>
              </a:rPr>
              <a:t>Effect of adding other elements</a:t>
            </a:r>
          </a:p>
          <a:p>
            <a:pPr lvl="1">
              <a:buFontTx/>
              <a:buNone/>
            </a:pPr>
            <a:r>
              <a:rPr lang="en-US" altLang="en-US" sz="2000">
                <a:ea typeface="ＭＳ Ｐゴシック" panose="020B0600070205080204" pitchFamily="34" charset="-128"/>
                <a:sym typeface="Symbol" panose="05050102010706020507" pitchFamily="18" charset="2"/>
              </a:rPr>
              <a:t>Change transition temp.</a:t>
            </a:r>
          </a:p>
          <a:p>
            <a:pPr lvl="1">
              <a:buFontTx/>
              <a:buNone/>
            </a:pPr>
            <a:endParaRPr lang="en-US" altLang="en-US" sz="2000">
              <a:ea typeface="ＭＳ Ｐゴシック" panose="020B0600070205080204" pitchFamily="34" charset="-128"/>
              <a:sym typeface="Symbol" panose="05050102010706020507" pitchFamily="18" charset="2"/>
            </a:endParaRPr>
          </a:p>
          <a:p>
            <a:pPr>
              <a:buFontTx/>
              <a:buNone/>
            </a:pPr>
            <a:r>
              <a:rPr lang="en-US" altLang="en-US" sz="2000">
                <a:ea typeface="ＭＳ Ｐゴシック" panose="020B0600070205080204" pitchFamily="34" charset="-128"/>
                <a:sym typeface="Symbol" panose="05050102010706020507" pitchFamily="18" charset="2"/>
              </a:rPr>
              <a:t>Cr, Ni, Mo, Si, Mn</a:t>
            </a:r>
          </a:p>
          <a:p>
            <a:pPr>
              <a:buFontTx/>
              <a:buNone/>
            </a:pPr>
            <a:r>
              <a:rPr lang="en-US" altLang="en-US" sz="2000">
                <a:ea typeface="ＭＳ Ｐゴシック" panose="020B0600070205080204" pitchFamily="34" charset="-128"/>
                <a:sym typeface="Symbol" panose="05050102010706020507" pitchFamily="18" charset="2"/>
              </a:rPr>
              <a:t>	</a:t>
            </a:r>
            <a:r>
              <a:rPr lang="en-US" altLang="en-US" sz="2000">
                <a:ea typeface="ＭＳ Ｐゴシック" panose="020B0600070205080204" pitchFamily="34" charset="-128"/>
                <a:sym typeface="Wingdings" panose="05000000000000000000" pitchFamily="2" charset="2"/>
              </a:rPr>
              <a:t>retard </a:t>
            </a:r>
            <a:r>
              <a:rPr lang="en-US" altLang="en-US" sz="2400">
                <a:ea typeface="ＭＳ Ｐゴシック" panose="020B0600070205080204" pitchFamily="34" charset="-128"/>
                <a:sym typeface="Symbol" panose="05050102010706020507" pitchFamily="18" charset="2"/>
              </a:rPr>
              <a:t> </a:t>
            </a:r>
            <a:r>
              <a:rPr lang="en-US" altLang="en-US" sz="2400">
                <a:ea typeface="ＭＳ Ｐゴシック" panose="020B0600070205080204" pitchFamily="34" charset="-128"/>
                <a:sym typeface="Wingdings" panose="05000000000000000000" pitchFamily="2" charset="2"/>
              </a:rPr>
              <a:t> </a:t>
            </a:r>
            <a:r>
              <a:rPr lang="en-US" altLang="en-US" sz="2400">
                <a:ea typeface="ＭＳ Ｐゴシック" panose="020B0600070205080204" pitchFamily="34" charset="-128"/>
                <a:sym typeface="Symbol" panose="05050102010706020507" pitchFamily="18" charset="2"/>
              </a:rPr>
              <a:t> + </a:t>
            </a:r>
            <a:r>
              <a:rPr lang="en-US" altLang="en-US" sz="2000">
                <a:ea typeface="ＭＳ Ｐゴシック" panose="020B0600070205080204" pitchFamily="34" charset="-128"/>
                <a:sym typeface="Symbol" panose="05050102010706020507" pitchFamily="18" charset="2"/>
              </a:rPr>
              <a:t>Fe</a:t>
            </a:r>
            <a:r>
              <a:rPr lang="en-US" altLang="en-US" sz="2000" baseline="-25000">
                <a:ea typeface="ＭＳ Ｐゴシック" panose="020B0600070205080204" pitchFamily="34" charset="-128"/>
                <a:sym typeface="Symbol" panose="05050102010706020507" pitchFamily="18" charset="2"/>
              </a:rPr>
              <a:t>3</a:t>
            </a:r>
            <a:r>
              <a:rPr lang="en-US" altLang="en-US" sz="2000">
                <a:ea typeface="ＭＳ Ｐゴシック" panose="020B0600070205080204" pitchFamily="34" charset="-128"/>
                <a:sym typeface="Symbol" panose="05050102010706020507" pitchFamily="18" charset="2"/>
              </a:rPr>
              <a:t>C  </a:t>
            </a:r>
          </a:p>
          <a:p>
            <a:pPr>
              <a:buFontTx/>
              <a:buNone/>
            </a:pPr>
            <a:r>
              <a:rPr lang="en-US" altLang="en-US" sz="2000">
                <a:ea typeface="ＭＳ Ｐゴシック" panose="020B0600070205080204" pitchFamily="34" charset="-128"/>
                <a:sym typeface="Symbol" panose="05050102010706020507" pitchFamily="18" charset="2"/>
              </a:rPr>
              <a:t>	reaction (and formation of pearlite, bainite)</a:t>
            </a:r>
            <a:r>
              <a:rPr lang="en-US" altLang="en-US" smtClean="0">
                <a:ea typeface="ＭＳ Ｐゴシック" panose="020B0600070205080204" pitchFamily="34" charset="-128"/>
                <a:sym typeface="Symbol" panose="05050102010706020507" pitchFamily="18" charset="2"/>
              </a:rPr>
              <a:t> </a:t>
            </a:r>
          </a:p>
        </p:txBody>
      </p:sp>
      <p:sp>
        <p:nvSpPr>
          <p:cNvPr id="23558" name="Rectangle 6"/>
          <p:cNvSpPr>
            <a:spLocks noChangeArrowheads="1"/>
          </p:cNvSpPr>
          <p:nvPr/>
        </p:nvSpPr>
        <p:spPr bwMode="auto">
          <a:xfrm>
            <a:off x="2712462" y="5041757"/>
            <a:ext cx="2160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dirty="0">
                <a:solidFill>
                  <a:srgbClr val="000000"/>
                </a:solidFill>
                <a:latin typeface="Arial" panose="020B0604020202020204" pitchFamily="34" charset="0"/>
              </a:rPr>
              <a:t>Adapted from Fig. 10.23, </a:t>
            </a:r>
            <a:r>
              <a:rPr lang="en-US" altLang="en-US" sz="1200" i="1" dirty="0" err="1">
                <a:solidFill>
                  <a:srgbClr val="000000"/>
                </a:solidFill>
                <a:latin typeface="Arial" panose="020B0604020202020204" pitchFamily="34" charset="0"/>
              </a:rPr>
              <a:t>Callister</a:t>
            </a:r>
            <a:r>
              <a:rPr lang="en-US" altLang="en-US" sz="1200" i="1" dirty="0">
                <a:solidFill>
                  <a:srgbClr val="000000"/>
                </a:solidFill>
                <a:latin typeface="Arial" panose="020B0604020202020204" pitchFamily="34" charset="0"/>
              </a:rPr>
              <a:t> &amp; </a:t>
            </a:r>
            <a:r>
              <a:rPr lang="en-US" altLang="en-US" sz="1200" i="1" dirty="0" err="1">
                <a:solidFill>
                  <a:srgbClr val="000000"/>
                </a:solidFill>
                <a:latin typeface="Arial" panose="020B0604020202020204" pitchFamily="34" charset="0"/>
              </a:rPr>
              <a:t>Rethwisch</a:t>
            </a:r>
            <a:r>
              <a:rPr lang="en-US" altLang="en-US" sz="1200" i="1" dirty="0">
                <a:solidFill>
                  <a:srgbClr val="000000"/>
                </a:solidFill>
                <a:latin typeface="Arial" panose="020B0604020202020204" pitchFamily="34" charset="0"/>
              </a:rPr>
              <a:t> 8e. </a:t>
            </a:r>
          </a:p>
        </p:txBody>
      </p:sp>
    </p:spTree>
    <p:extLst>
      <p:ext uri="{BB962C8B-B14F-4D97-AF65-F5344CB8AC3E}">
        <p14:creationId xmlns:p14="http://schemas.microsoft.com/office/powerpoint/2010/main" val="1548834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49135" y="1163783"/>
            <a:ext cx="10632922" cy="4701308"/>
          </a:xfrm>
          <a:prstGeom prst="rect">
            <a:avLst/>
          </a:prstGeom>
        </p:spPr>
      </p:pic>
    </p:spTree>
    <p:extLst>
      <p:ext uri="{BB962C8B-B14F-4D97-AF65-F5344CB8AC3E}">
        <p14:creationId xmlns:p14="http://schemas.microsoft.com/office/powerpoint/2010/main" val="3329045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799DA3C-95AE-4136-8CC7-2C7BE85389A0}"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30723" name="Rectangle 2"/>
          <p:cNvSpPr>
            <a:spLocks noGrp="1" noChangeArrowheads="1"/>
          </p:cNvSpPr>
          <p:nvPr>
            <p:ph type="title"/>
          </p:nvPr>
        </p:nvSpPr>
        <p:spPr>
          <a:xfrm>
            <a:off x="838200" y="-226218"/>
            <a:ext cx="10515600" cy="1325563"/>
          </a:xfrm>
        </p:spPr>
        <p:txBody>
          <a:bodyPr/>
          <a:lstStyle/>
          <a:p>
            <a:r>
              <a:rPr lang="en-US" altLang="en-US" sz="3200" dirty="0">
                <a:ea typeface="ＭＳ Ｐゴシック" panose="020B0600070205080204" pitchFamily="34" charset="-128"/>
              </a:rPr>
              <a:t>Summary of Possible Transformations</a:t>
            </a:r>
            <a:r>
              <a:rPr lang="en-US" altLang="en-US" dirty="0" smtClean="0">
                <a:ea typeface="ＭＳ Ｐゴシック" panose="020B0600070205080204" pitchFamily="34" charset="-128"/>
              </a:rPr>
              <a:t> </a:t>
            </a:r>
          </a:p>
        </p:txBody>
      </p:sp>
      <p:sp>
        <p:nvSpPr>
          <p:cNvPr id="30724" name="Rectangle 4"/>
          <p:cNvSpPr>
            <a:spLocks noChangeArrowheads="1"/>
          </p:cNvSpPr>
          <p:nvPr/>
        </p:nvSpPr>
        <p:spPr bwMode="auto">
          <a:xfrm>
            <a:off x="8839200" y="1066801"/>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10.36, </a:t>
            </a:r>
            <a:r>
              <a:rPr lang="en-US" altLang="en-US" sz="1200" i="1">
                <a:solidFill>
                  <a:srgbClr val="000000"/>
                </a:solidFill>
                <a:latin typeface="Arial" panose="020B0604020202020204" pitchFamily="34" charset="0"/>
              </a:rPr>
              <a:t>Callister &amp; Rethwisch 8e. </a:t>
            </a:r>
          </a:p>
        </p:txBody>
      </p:sp>
      <p:sp>
        <p:nvSpPr>
          <p:cNvPr id="30725" name="Rectangle 6"/>
          <p:cNvSpPr>
            <a:spLocks noChangeArrowheads="1"/>
          </p:cNvSpPr>
          <p:nvPr/>
        </p:nvSpPr>
        <p:spPr bwMode="auto">
          <a:xfrm>
            <a:off x="4754563" y="1027114"/>
            <a:ext cx="2709862" cy="688975"/>
          </a:xfrm>
          <a:prstGeom prst="rect">
            <a:avLst/>
          </a:prstGeom>
          <a:solidFill>
            <a:srgbClr val="0033CC"/>
          </a:solidFill>
          <a:ln w="11113">
            <a:solidFill>
              <a:srgbClr val="000000"/>
            </a:solidFill>
            <a:miter lim="800000"/>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30726" name="Rectangle 7"/>
          <p:cNvSpPr>
            <a:spLocks noChangeArrowheads="1"/>
          </p:cNvSpPr>
          <p:nvPr/>
        </p:nvSpPr>
        <p:spPr bwMode="auto">
          <a:xfrm>
            <a:off x="5346700" y="1217613"/>
            <a:ext cx="1559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FFFFFF"/>
                </a:solidFill>
                <a:latin typeface="Arial" panose="020B0604020202020204" pitchFamily="34" charset="0"/>
              </a:rPr>
              <a:t>Austenite (</a:t>
            </a:r>
            <a:r>
              <a:rPr lang="en-US" altLang="en-US" sz="2200">
                <a:solidFill>
                  <a:srgbClr val="FFFFFF"/>
                </a:solidFill>
                <a:latin typeface="Symbol" panose="05050102010706020507" pitchFamily="18" charset="2"/>
              </a:rPr>
              <a:t>g</a:t>
            </a:r>
            <a:r>
              <a:rPr lang="en-US" altLang="en-US" sz="2200">
                <a:solidFill>
                  <a:srgbClr val="FFFFFF"/>
                </a:solidFill>
                <a:latin typeface="Arial" panose="020B0604020202020204" pitchFamily="34" charset="0"/>
              </a:rPr>
              <a:t>)</a:t>
            </a:r>
            <a:endParaRPr lang="en-US" altLang="en-US">
              <a:latin typeface="Arial" panose="020B0604020202020204" pitchFamily="34" charset="0"/>
            </a:endParaRPr>
          </a:p>
        </p:txBody>
      </p:sp>
      <p:grpSp>
        <p:nvGrpSpPr>
          <p:cNvPr id="2" name="Group 63"/>
          <p:cNvGrpSpPr>
            <a:grpSpLocks/>
          </p:cNvGrpSpPr>
          <p:nvPr/>
        </p:nvGrpSpPr>
        <p:grpSpPr bwMode="auto">
          <a:xfrm>
            <a:off x="2197101" y="1724025"/>
            <a:ext cx="2460625" cy="2241550"/>
            <a:chOff x="424" y="1086"/>
            <a:chExt cx="1550" cy="1412"/>
          </a:xfrm>
        </p:grpSpPr>
        <p:grpSp>
          <p:nvGrpSpPr>
            <p:cNvPr id="30777" name="Group 14"/>
            <p:cNvGrpSpPr>
              <a:grpSpLocks/>
            </p:cNvGrpSpPr>
            <p:nvPr/>
          </p:nvGrpSpPr>
          <p:grpSpPr bwMode="auto">
            <a:xfrm>
              <a:off x="1432" y="1086"/>
              <a:ext cx="542" cy="614"/>
              <a:chOff x="1432" y="1092"/>
              <a:chExt cx="542" cy="614"/>
            </a:xfrm>
          </p:grpSpPr>
          <p:sp>
            <p:nvSpPr>
              <p:cNvPr id="30784" name="Freeform 15"/>
              <p:cNvSpPr>
                <a:spLocks/>
              </p:cNvSpPr>
              <p:nvPr/>
            </p:nvSpPr>
            <p:spPr bwMode="auto">
              <a:xfrm>
                <a:off x="1432" y="1533"/>
                <a:ext cx="166" cy="173"/>
              </a:xfrm>
              <a:custGeom>
                <a:avLst/>
                <a:gdLst>
                  <a:gd name="T0" fmla="*/ 0 w 166"/>
                  <a:gd name="T1" fmla="*/ 173 h 173"/>
                  <a:gd name="T2" fmla="*/ 80 w 166"/>
                  <a:gd name="T3" fmla="*/ 0 h 173"/>
                  <a:gd name="T4" fmla="*/ 80 w 166"/>
                  <a:gd name="T5" fmla="*/ 79 h 173"/>
                  <a:gd name="T6" fmla="*/ 166 w 166"/>
                  <a:gd name="T7" fmla="*/ 79 h 173"/>
                  <a:gd name="T8" fmla="*/ 0 w 166"/>
                  <a:gd name="T9" fmla="*/ 173 h 173"/>
                  <a:gd name="T10" fmla="*/ 0 60000 65536"/>
                  <a:gd name="T11" fmla="*/ 0 60000 65536"/>
                  <a:gd name="T12" fmla="*/ 0 60000 65536"/>
                  <a:gd name="T13" fmla="*/ 0 60000 65536"/>
                  <a:gd name="T14" fmla="*/ 0 60000 65536"/>
                  <a:gd name="T15" fmla="*/ 0 w 166"/>
                  <a:gd name="T16" fmla="*/ 0 h 173"/>
                  <a:gd name="T17" fmla="*/ 166 w 166"/>
                  <a:gd name="T18" fmla="*/ 173 h 173"/>
                </a:gdLst>
                <a:ahLst/>
                <a:cxnLst>
                  <a:cxn ang="T10">
                    <a:pos x="T0" y="T1"/>
                  </a:cxn>
                  <a:cxn ang="T11">
                    <a:pos x="T2" y="T3"/>
                  </a:cxn>
                  <a:cxn ang="T12">
                    <a:pos x="T4" y="T5"/>
                  </a:cxn>
                  <a:cxn ang="T13">
                    <a:pos x="T6" y="T7"/>
                  </a:cxn>
                  <a:cxn ang="T14">
                    <a:pos x="T8" y="T9"/>
                  </a:cxn>
                </a:cxnLst>
                <a:rect l="T15" t="T16" r="T17" b="T18"/>
                <a:pathLst>
                  <a:path w="166" h="173">
                    <a:moveTo>
                      <a:pt x="0" y="173"/>
                    </a:moveTo>
                    <a:lnTo>
                      <a:pt x="80" y="0"/>
                    </a:lnTo>
                    <a:lnTo>
                      <a:pt x="80" y="79"/>
                    </a:lnTo>
                    <a:lnTo>
                      <a:pt x="166" y="79"/>
                    </a:lnTo>
                    <a:lnTo>
                      <a:pt x="0" y="173"/>
                    </a:lnTo>
                    <a:close/>
                  </a:path>
                </a:pathLst>
              </a:custGeom>
              <a:solidFill>
                <a:srgbClr val="777777"/>
              </a:solidFill>
              <a:ln w="11113">
                <a:solidFill>
                  <a:srgbClr val="777777"/>
                </a:solidFill>
                <a:round/>
                <a:headEnd/>
                <a:tailEnd/>
              </a:ln>
            </p:spPr>
            <p:txBody>
              <a:bodyPr/>
              <a:lstStyle/>
              <a:p>
                <a:endParaRPr lang="en-GB"/>
              </a:p>
            </p:txBody>
          </p:sp>
          <p:sp>
            <p:nvSpPr>
              <p:cNvPr id="30785" name="Line 16"/>
              <p:cNvSpPr>
                <a:spLocks noChangeShapeType="1"/>
              </p:cNvSpPr>
              <p:nvPr/>
            </p:nvSpPr>
            <p:spPr bwMode="auto">
              <a:xfrm flipV="1">
                <a:off x="1512" y="1092"/>
                <a:ext cx="462" cy="520"/>
              </a:xfrm>
              <a:prstGeom prst="line">
                <a:avLst/>
              </a:prstGeom>
              <a:noFill/>
              <a:ln w="125413">
                <a:solidFill>
                  <a:srgbClr val="777777"/>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0778" name="Rectangle 17"/>
            <p:cNvSpPr>
              <a:spLocks noChangeArrowheads="1"/>
            </p:cNvSpPr>
            <p:nvPr/>
          </p:nvSpPr>
          <p:spPr bwMode="auto">
            <a:xfrm>
              <a:off x="424" y="1760"/>
              <a:ext cx="1460" cy="738"/>
            </a:xfrm>
            <a:prstGeom prst="rect">
              <a:avLst/>
            </a:prstGeom>
            <a:solidFill>
              <a:srgbClr val="0033CC"/>
            </a:solidFill>
            <a:ln w="11113">
              <a:solidFill>
                <a:srgbClr val="000000"/>
              </a:solidFill>
              <a:miter lim="800000"/>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30779" name="Rectangle 18"/>
            <p:cNvSpPr>
              <a:spLocks noChangeArrowheads="1"/>
            </p:cNvSpPr>
            <p:nvPr/>
          </p:nvSpPr>
          <p:spPr bwMode="auto">
            <a:xfrm>
              <a:off x="855" y="1771"/>
              <a:ext cx="6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FFFFFF"/>
                  </a:solidFill>
                  <a:latin typeface="Arial" panose="020B0604020202020204" pitchFamily="34" charset="0"/>
                </a:rPr>
                <a:t>Pearlite</a:t>
              </a:r>
              <a:endParaRPr lang="en-US" altLang="en-US">
                <a:latin typeface="Arial" panose="020B0604020202020204" pitchFamily="34" charset="0"/>
              </a:endParaRPr>
            </a:p>
          </p:txBody>
        </p:sp>
        <p:sp>
          <p:nvSpPr>
            <p:cNvPr id="30780" name="Rectangle 19"/>
            <p:cNvSpPr>
              <a:spLocks noChangeArrowheads="1"/>
            </p:cNvSpPr>
            <p:nvPr/>
          </p:nvSpPr>
          <p:spPr bwMode="auto">
            <a:xfrm>
              <a:off x="486" y="1983"/>
              <a:ext cx="13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FFFFFF"/>
                  </a:solidFill>
                  <a:latin typeface="Arial" panose="020B0604020202020204" pitchFamily="34" charset="0"/>
                </a:rPr>
                <a:t>(</a:t>
              </a:r>
              <a:r>
                <a:rPr lang="en-US" altLang="en-US" sz="1800">
                  <a:solidFill>
                    <a:srgbClr val="FFFFFF"/>
                  </a:solidFill>
                  <a:latin typeface="Symbol" panose="05050102010706020507" pitchFamily="18" charset="2"/>
                </a:rPr>
                <a:t>a</a:t>
              </a:r>
              <a:r>
                <a:rPr lang="en-US" altLang="en-US" sz="1800">
                  <a:solidFill>
                    <a:srgbClr val="FFFFFF"/>
                  </a:solidFill>
                  <a:latin typeface="Arial" panose="020B0604020202020204" pitchFamily="34" charset="0"/>
                </a:rPr>
                <a:t> + Fe</a:t>
              </a:r>
              <a:r>
                <a:rPr lang="en-US" altLang="en-US" sz="1800" baseline="-25000">
                  <a:solidFill>
                    <a:srgbClr val="FFFFFF"/>
                  </a:solidFill>
                  <a:latin typeface="Arial" panose="020B0604020202020204" pitchFamily="34" charset="0"/>
                </a:rPr>
                <a:t>3</a:t>
              </a:r>
              <a:r>
                <a:rPr lang="en-US" altLang="en-US" sz="1800">
                  <a:solidFill>
                    <a:srgbClr val="FFFFFF"/>
                  </a:solidFill>
                  <a:latin typeface="Arial" panose="020B0604020202020204" pitchFamily="34" charset="0"/>
                </a:rPr>
                <a:t>C layers + a </a:t>
              </a:r>
              <a:endParaRPr lang="en-US" altLang="en-US">
                <a:latin typeface="Arial" panose="020B0604020202020204" pitchFamily="34" charset="0"/>
              </a:endParaRPr>
            </a:p>
          </p:txBody>
        </p:sp>
        <p:sp>
          <p:nvSpPr>
            <p:cNvPr id="30781" name="Rectangle 20"/>
            <p:cNvSpPr>
              <a:spLocks noChangeArrowheads="1"/>
            </p:cNvSpPr>
            <p:nvPr/>
          </p:nvSpPr>
          <p:spPr bwMode="auto">
            <a:xfrm>
              <a:off x="518" y="2183"/>
              <a:ext cx="12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FFFFFF"/>
                  </a:solidFill>
                  <a:latin typeface="Arial" panose="020B0604020202020204" pitchFamily="34" charset="0"/>
                </a:rPr>
                <a:t>proeutectoid phase)</a:t>
              </a:r>
              <a:endParaRPr lang="en-US" altLang="en-US">
                <a:latin typeface="Arial" panose="020B0604020202020204" pitchFamily="34" charset="0"/>
              </a:endParaRPr>
            </a:p>
          </p:txBody>
        </p:sp>
        <p:sp>
          <p:nvSpPr>
            <p:cNvPr id="30782" name="Rectangle 39"/>
            <p:cNvSpPr>
              <a:spLocks noChangeArrowheads="1"/>
            </p:cNvSpPr>
            <p:nvPr/>
          </p:nvSpPr>
          <p:spPr bwMode="auto">
            <a:xfrm>
              <a:off x="1215" y="1135"/>
              <a:ext cx="40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CC0000"/>
                  </a:solidFill>
                  <a:latin typeface="Arial" panose="020B0604020202020204" pitchFamily="34" charset="0"/>
                </a:rPr>
                <a:t>slow </a:t>
              </a:r>
              <a:endParaRPr lang="en-US" altLang="en-US">
                <a:latin typeface="Arial" panose="020B0604020202020204" pitchFamily="34" charset="0"/>
              </a:endParaRPr>
            </a:p>
          </p:txBody>
        </p:sp>
        <p:sp>
          <p:nvSpPr>
            <p:cNvPr id="30783" name="Rectangle 40"/>
            <p:cNvSpPr>
              <a:spLocks noChangeArrowheads="1"/>
            </p:cNvSpPr>
            <p:nvPr/>
          </p:nvSpPr>
          <p:spPr bwMode="auto">
            <a:xfrm>
              <a:off x="1215" y="1338"/>
              <a:ext cx="32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CC0000"/>
                  </a:solidFill>
                  <a:latin typeface="Arial" panose="020B0604020202020204" pitchFamily="34" charset="0"/>
                </a:rPr>
                <a:t>cool</a:t>
              </a:r>
              <a:endParaRPr lang="en-US" altLang="en-US">
                <a:latin typeface="Arial" panose="020B0604020202020204" pitchFamily="34" charset="0"/>
              </a:endParaRPr>
            </a:p>
          </p:txBody>
        </p:sp>
      </p:grpSp>
      <p:grpSp>
        <p:nvGrpSpPr>
          <p:cNvPr id="4" name="Group 64"/>
          <p:cNvGrpSpPr>
            <a:grpSpLocks/>
          </p:cNvGrpSpPr>
          <p:nvPr/>
        </p:nvGrpSpPr>
        <p:grpSpPr bwMode="auto">
          <a:xfrm>
            <a:off x="4697414" y="1762125"/>
            <a:ext cx="2835275" cy="1779588"/>
            <a:chOff x="1999" y="1110"/>
            <a:chExt cx="1786" cy="1121"/>
          </a:xfrm>
        </p:grpSpPr>
        <p:grpSp>
          <p:nvGrpSpPr>
            <p:cNvPr id="30769" name="Group 8"/>
            <p:cNvGrpSpPr>
              <a:grpSpLocks/>
            </p:cNvGrpSpPr>
            <p:nvPr/>
          </p:nvGrpSpPr>
          <p:grpSpPr bwMode="auto">
            <a:xfrm>
              <a:off x="2791" y="1110"/>
              <a:ext cx="115" cy="638"/>
              <a:chOff x="2791" y="1110"/>
              <a:chExt cx="115" cy="638"/>
            </a:xfrm>
          </p:grpSpPr>
          <p:sp>
            <p:nvSpPr>
              <p:cNvPr id="30775" name="Freeform 9"/>
              <p:cNvSpPr>
                <a:spLocks/>
              </p:cNvSpPr>
              <p:nvPr/>
            </p:nvSpPr>
            <p:spPr bwMode="auto">
              <a:xfrm>
                <a:off x="2791" y="1568"/>
                <a:ext cx="115" cy="180"/>
              </a:xfrm>
              <a:custGeom>
                <a:avLst/>
                <a:gdLst>
                  <a:gd name="T0" fmla="*/ 58 w 115"/>
                  <a:gd name="T1" fmla="*/ 180 h 180"/>
                  <a:gd name="T2" fmla="*/ 0 w 115"/>
                  <a:gd name="T3" fmla="*/ 0 h 180"/>
                  <a:gd name="T4" fmla="*/ 58 w 115"/>
                  <a:gd name="T5" fmla="*/ 58 h 180"/>
                  <a:gd name="T6" fmla="*/ 115 w 115"/>
                  <a:gd name="T7" fmla="*/ 0 h 180"/>
                  <a:gd name="T8" fmla="*/ 58 w 115"/>
                  <a:gd name="T9" fmla="*/ 180 h 180"/>
                  <a:gd name="T10" fmla="*/ 0 60000 65536"/>
                  <a:gd name="T11" fmla="*/ 0 60000 65536"/>
                  <a:gd name="T12" fmla="*/ 0 60000 65536"/>
                  <a:gd name="T13" fmla="*/ 0 60000 65536"/>
                  <a:gd name="T14" fmla="*/ 0 60000 65536"/>
                  <a:gd name="T15" fmla="*/ 0 w 115"/>
                  <a:gd name="T16" fmla="*/ 0 h 180"/>
                  <a:gd name="T17" fmla="*/ 115 w 115"/>
                  <a:gd name="T18" fmla="*/ 180 h 180"/>
                </a:gdLst>
                <a:ahLst/>
                <a:cxnLst>
                  <a:cxn ang="T10">
                    <a:pos x="T0" y="T1"/>
                  </a:cxn>
                  <a:cxn ang="T11">
                    <a:pos x="T2" y="T3"/>
                  </a:cxn>
                  <a:cxn ang="T12">
                    <a:pos x="T4" y="T5"/>
                  </a:cxn>
                  <a:cxn ang="T13">
                    <a:pos x="T6" y="T7"/>
                  </a:cxn>
                  <a:cxn ang="T14">
                    <a:pos x="T8" y="T9"/>
                  </a:cxn>
                </a:cxnLst>
                <a:rect l="T15" t="T16" r="T17" b="T18"/>
                <a:pathLst>
                  <a:path w="115" h="180">
                    <a:moveTo>
                      <a:pt x="58" y="180"/>
                    </a:moveTo>
                    <a:lnTo>
                      <a:pt x="0" y="0"/>
                    </a:lnTo>
                    <a:lnTo>
                      <a:pt x="58" y="58"/>
                    </a:lnTo>
                    <a:lnTo>
                      <a:pt x="115" y="0"/>
                    </a:lnTo>
                    <a:lnTo>
                      <a:pt x="58" y="180"/>
                    </a:lnTo>
                    <a:close/>
                  </a:path>
                </a:pathLst>
              </a:custGeom>
              <a:solidFill>
                <a:srgbClr val="777777"/>
              </a:solidFill>
              <a:ln w="11113">
                <a:solidFill>
                  <a:srgbClr val="777777"/>
                </a:solidFill>
                <a:round/>
                <a:headEnd/>
                <a:tailEnd/>
              </a:ln>
            </p:spPr>
            <p:txBody>
              <a:bodyPr/>
              <a:lstStyle/>
              <a:p>
                <a:endParaRPr lang="en-GB"/>
              </a:p>
            </p:txBody>
          </p:sp>
          <p:sp>
            <p:nvSpPr>
              <p:cNvPr id="30776" name="Line 10"/>
              <p:cNvSpPr>
                <a:spLocks noChangeShapeType="1"/>
              </p:cNvSpPr>
              <p:nvPr/>
            </p:nvSpPr>
            <p:spPr bwMode="auto">
              <a:xfrm flipV="1">
                <a:off x="2849" y="1110"/>
                <a:ext cx="0" cy="553"/>
              </a:xfrm>
              <a:prstGeom prst="line">
                <a:avLst/>
              </a:prstGeom>
              <a:noFill/>
              <a:ln w="92075">
                <a:solidFill>
                  <a:srgbClr val="777777"/>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0770" name="Rectangle 11"/>
            <p:cNvSpPr>
              <a:spLocks noChangeArrowheads="1"/>
            </p:cNvSpPr>
            <p:nvPr/>
          </p:nvSpPr>
          <p:spPr bwMode="auto">
            <a:xfrm>
              <a:off x="1999" y="1760"/>
              <a:ext cx="1786" cy="471"/>
            </a:xfrm>
            <a:prstGeom prst="rect">
              <a:avLst/>
            </a:prstGeom>
            <a:solidFill>
              <a:srgbClr val="0033CC"/>
            </a:solidFill>
            <a:ln w="11113">
              <a:solidFill>
                <a:srgbClr val="000000"/>
              </a:solidFill>
              <a:miter lim="800000"/>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30771" name="Rectangle 12"/>
            <p:cNvSpPr>
              <a:spLocks noChangeArrowheads="1"/>
            </p:cNvSpPr>
            <p:nvPr/>
          </p:nvSpPr>
          <p:spPr bwMode="auto">
            <a:xfrm>
              <a:off x="2603" y="1771"/>
              <a:ext cx="5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FFFFFF"/>
                  </a:solidFill>
                  <a:latin typeface="Arial" panose="020B0604020202020204" pitchFamily="34" charset="0"/>
                </a:rPr>
                <a:t>Bainite</a:t>
              </a:r>
              <a:endParaRPr lang="en-US" altLang="en-US">
                <a:latin typeface="Arial" panose="020B0604020202020204" pitchFamily="34" charset="0"/>
              </a:endParaRPr>
            </a:p>
          </p:txBody>
        </p:sp>
        <p:sp>
          <p:nvSpPr>
            <p:cNvPr id="30772" name="Rectangle 13"/>
            <p:cNvSpPr>
              <a:spLocks noChangeArrowheads="1"/>
            </p:cNvSpPr>
            <p:nvPr/>
          </p:nvSpPr>
          <p:spPr bwMode="auto">
            <a:xfrm>
              <a:off x="2074" y="1974"/>
              <a:ext cx="16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FFFFFF"/>
                  </a:solidFill>
                  <a:latin typeface="Arial" panose="020B0604020202020204" pitchFamily="34" charset="0"/>
                </a:rPr>
                <a:t>(</a:t>
              </a:r>
              <a:r>
                <a:rPr lang="en-US" altLang="en-US" sz="1800">
                  <a:solidFill>
                    <a:srgbClr val="FFFFFF"/>
                  </a:solidFill>
                  <a:latin typeface="Symbol" panose="05050102010706020507" pitchFamily="18" charset="2"/>
                </a:rPr>
                <a:t>a</a:t>
              </a:r>
              <a:r>
                <a:rPr lang="en-US" altLang="en-US" sz="1800">
                  <a:solidFill>
                    <a:srgbClr val="FFFFFF"/>
                  </a:solidFill>
                  <a:latin typeface="Arial" panose="020B0604020202020204" pitchFamily="34" charset="0"/>
                </a:rPr>
                <a:t> + elong. Fe</a:t>
              </a:r>
              <a:r>
                <a:rPr lang="en-US" altLang="en-US" sz="1800" baseline="-25000">
                  <a:solidFill>
                    <a:srgbClr val="FFFFFF"/>
                  </a:solidFill>
                  <a:latin typeface="Arial" panose="020B0604020202020204" pitchFamily="34" charset="0"/>
                </a:rPr>
                <a:t>3</a:t>
              </a:r>
              <a:r>
                <a:rPr lang="en-US" altLang="en-US" sz="1800">
                  <a:solidFill>
                    <a:srgbClr val="FFFFFF"/>
                  </a:solidFill>
                  <a:latin typeface="Arial" panose="020B0604020202020204" pitchFamily="34" charset="0"/>
                </a:rPr>
                <a:t>C particles)</a:t>
              </a:r>
              <a:endParaRPr lang="en-US" altLang="en-US">
                <a:latin typeface="Arial" panose="020B0604020202020204" pitchFamily="34" charset="0"/>
              </a:endParaRPr>
            </a:p>
          </p:txBody>
        </p:sp>
        <p:sp>
          <p:nvSpPr>
            <p:cNvPr id="30773" name="Rectangle 41"/>
            <p:cNvSpPr>
              <a:spLocks noChangeArrowheads="1"/>
            </p:cNvSpPr>
            <p:nvPr/>
          </p:nvSpPr>
          <p:spPr bwMode="auto">
            <a:xfrm>
              <a:off x="2429" y="1128"/>
              <a:ext cx="75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CC0000"/>
                  </a:solidFill>
                  <a:latin typeface="Arial" panose="020B0604020202020204" pitchFamily="34" charset="0"/>
                </a:rPr>
                <a:t>moderate</a:t>
              </a:r>
              <a:endParaRPr lang="en-US" altLang="en-US">
                <a:latin typeface="Arial" panose="020B0604020202020204" pitchFamily="34" charset="0"/>
              </a:endParaRPr>
            </a:p>
          </p:txBody>
        </p:sp>
        <p:sp>
          <p:nvSpPr>
            <p:cNvPr id="30774" name="Rectangle 43"/>
            <p:cNvSpPr>
              <a:spLocks noChangeArrowheads="1"/>
            </p:cNvSpPr>
            <p:nvPr/>
          </p:nvSpPr>
          <p:spPr bwMode="auto">
            <a:xfrm>
              <a:off x="2653" y="1330"/>
              <a:ext cx="32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CC0000"/>
                  </a:solidFill>
                  <a:latin typeface="Arial" panose="020B0604020202020204" pitchFamily="34" charset="0"/>
                </a:rPr>
                <a:t>cool</a:t>
              </a:r>
              <a:endParaRPr lang="en-US" altLang="en-US">
                <a:latin typeface="Arial" panose="020B0604020202020204" pitchFamily="34" charset="0"/>
              </a:endParaRPr>
            </a:p>
          </p:txBody>
        </p:sp>
      </p:grpSp>
      <p:grpSp>
        <p:nvGrpSpPr>
          <p:cNvPr id="6" name="Group 65"/>
          <p:cNvGrpSpPr>
            <a:grpSpLocks/>
          </p:cNvGrpSpPr>
          <p:nvPr/>
        </p:nvGrpSpPr>
        <p:grpSpPr bwMode="auto">
          <a:xfrm>
            <a:off x="7508876" y="1744663"/>
            <a:ext cx="2570163" cy="2247900"/>
            <a:chOff x="3770" y="1099"/>
            <a:chExt cx="1619" cy="1416"/>
          </a:xfrm>
        </p:grpSpPr>
        <p:grpSp>
          <p:nvGrpSpPr>
            <p:cNvPr id="30758" name="Group 21"/>
            <p:cNvGrpSpPr>
              <a:grpSpLocks/>
            </p:cNvGrpSpPr>
            <p:nvPr/>
          </p:nvGrpSpPr>
          <p:grpSpPr bwMode="auto">
            <a:xfrm>
              <a:off x="3935" y="1760"/>
              <a:ext cx="1454" cy="755"/>
              <a:chOff x="3935" y="1760"/>
              <a:chExt cx="1454" cy="755"/>
            </a:xfrm>
          </p:grpSpPr>
          <p:sp>
            <p:nvSpPr>
              <p:cNvPr id="30764" name="Rectangle 22"/>
              <p:cNvSpPr>
                <a:spLocks noChangeArrowheads="1"/>
              </p:cNvSpPr>
              <p:nvPr/>
            </p:nvSpPr>
            <p:spPr bwMode="auto">
              <a:xfrm>
                <a:off x="3935" y="1760"/>
                <a:ext cx="1454" cy="738"/>
              </a:xfrm>
              <a:prstGeom prst="rect">
                <a:avLst/>
              </a:prstGeom>
              <a:solidFill>
                <a:srgbClr val="0033CC"/>
              </a:solidFill>
              <a:ln w="11113">
                <a:solidFill>
                  <a:srgbClr val="000000"/>
                </a:solidFill>
                <a:miter lim="800000"/>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30765" name="Rectangle 23"/>
              <p:cNvSpPr>
                <a:spLocks noChangeArrowheads="1"/>
              </p:cNvSpPr>
              <p:nvPr/>
            </p:nvSpPr>
            <p:spPr bwMode="auto">
              <a:xfrm>
                <a:off x="4250" y="1771"/>
                <a:ext cx="83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FFFFFF"/>
                    </a:solidFill>
                    <a:latin typeface="Arial" panose="020B0604020202020204" pitchFamily="34" charset="0"/>
                  </a:rPr>
                  <a:t>Martensite</a:t>
                </a:r>
                <a:endParaRPr lang="en-US" altLang="en-US">
                  <a:latin typeface="Arial" panose="020B0604020202020204" pitchFamily="34" charset="0"/>
                </a:endParaRPr>
              </a:p>
            </p:txBody>
          </p:sp>
          <p:sp>
            <p:nvSpPr>
              <p:cNvPr id="30766" name="Rectangle 24"/>
              <p:cNvSpPr>
                <a:spLocks noChangeArrowheads="1"/>
              </p:cNvSpPr>
              <p:nvPr/>
            </p:nvSpPr>
            <p:spPr bwMode="auto">
              <a:xfrm>
                <a:off x="4258" y="2003"/>
                <a:ext cx="8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FFFFFF"/>
                    </a:solidFill>
                    <a:latin typeface="Arial" panose="020B0604020202020204" pitchFamily="34" charset="0"/>
                  </a:rPr>
                  <a:t>(BCT phase </a:t>
                </a:r>
                <a:endParaRPr lang="en-US" altLang="en-US">
                  <a:latin typeface="Arial" panose="020B0604020202020204" pitchFamily="34" charset="0"/>
                </a:endParaRPr>
              </a:p>
            </p:txBody>
          </p:sp>
          <p:sp>
            <p:nvSpPr>
              <p:cNvPr id="30767" name="Rectangle 25"/>
              <p:cNvSpPr>
                <a:spLocks noChangeArrowheads="1"/>
              </p:cNvSpPr>
              <p:nvPr/>
            </p:nvSpPr>
            <p:spPr bwMode="auto">
              <a:xfrm>
                <a:off x="4246" y="2176"/>
                <a:ext cx="8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FFFFFF"/>
                    </a:solidFill>
                    <a:latin typeface="Arial" panose="020B0604020202020204" pitchFamily="34" charset="0"/>
                  </a:rPr>
                  <a:t>diffusionless </a:t>
                </a:r>
                <a:endParaRPr lang="en-US" altLang="en-US">
                  <a:latin typeface="Arial" panose="020B0604020202020204" pitchFamily="34" charset="0"/>
                </a:endParaRPr>
              </a:p>
            </p:txBody>
          </p:sp>
          <p:sp>
            <p:nvSpPr>
              <p:cNvPr id="30768" name="Rectangle 26"/>
              <p:cNvSpPr>
                <a:spLocks noChangeArrowheads="1"/>
              </p:cNvSpPr>
              <p:nvPr/>
            </p:nvSpPr>
            <p:spPr bwMode="auto">
              <a:xfrm>
                <a:off x="4178" y="2342"/>
                <a:ext cx="9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FFFFFF"/>
                    </a:solidFill>
                    <a:latin typeface="Arial" panose="020B0604020202020204" pitchFamily="34" charset="0"/>
                  </a:rPr>
                  <a:t>transformation)</a:t>
                </a:r>
                <a:endParaRPr lang="en-US" altLang="en-US">
                  <a:latin typeface="Arial" panose="020B0604020202020204" pitchFamily="34" charset="0"/>
                </a:endParaRPr>
              </a:p>
            </p:txBody>
          </p:sp>
        </p:grpSp>
        <p:grpSp>
          <p:nvGrpSpPr>
            <p:cNvPr id="30759" name="Group 33"/>
            <p:cNvGrpSpPr>
              <a:grpSpLocks/>
            </p:cNvGrpSpPr>
            <p:nvPr/>
          </p:nvGrpSpPr>
          <p:grpSpPr bwMode="auto">
            <a:xfrm>
              <a:off x="3770" y="1099"/>
              <a:ext cx="542" cy="614"/>
              <a:chOff x="3770" y="1099"/>
              <a:chExt cx="542" cy="614"/>
            </a:xfrm>
          </p:grpSpPr>
          <p:sp>
            <p:nvSpPr>
              <p:cNvPr id="30762" name="Freeform 34"/>
              <p:cNvSpPr>
                <a:spLocks/>
              </p:cNvSpPr>
              <p:nvPr/>
            </p:nvSpPr>
            <p:spPr bwMode="auto">
              <a:xfrm>
                <a:off x="4146" y="1540"/>
                <a:ext cx="166" cy="173"/>
              </a:xfrm>
              <a:custGeom>
                <a:avLst/>
                <a:gdLst>
                  <a:gd name="T0" fmla="*/ 166 w 166"/>
                  <a:gd name="T1" fmla="*/ 173 h 173"/>
                  <a:gd name="T2" fmla="*/ 0 w 166"/>
                  <a:gd name="T3" fmla="*/ 79 h 173"/>
                  <a:gd name="T4" fmla="*/ 87 w 166"/>
                  <a:gd name="T5" fmla="*/ 79 h 173"/>
                  <a:gd name="T6" fmla="*/ 87 w 166"/>
                  <a:gd name="T7" fmla="*/ 0 h 173"/>
                  <a:gd name="T8" fmla="*/ 166 w 166"/>
                  <a:gd name="T9" fmla="*/ 173 h 173"/>
                  <a:gd name="T10" fmla="*/ 0 60000 65536"/>
                  <a:gd name="T11" fmla="*/ 0 60000 65536"/>
                  <a:gd name="T12" fmla="*/ 0 60000 65536"/>
                  <a:gd name="T13" fmla="*/ 0 60000 65536"/>
                  <a:gd name="T14" fmla="*/ 0 60000 65536"/>
                  <a:gd name="T15" fmla="*/ 0 w 166"/>
                  <a:gd name="T16" fmla="*/ 0 h 173"/>
                  <a:gd name="T17" fmla="*/ 166 w 166"/>
                  <a:gd name="T18" fmla="*/ 173 h 173"/>
                </a:gdLst>
                <a:ahLst/>
                <a:cxnLst>
                  <a:cxn ang="T10">
                    <a:pos x="T0" y="T1"/>
                  </a:cxn>
                  <a:cxn ang="T11">
                    <a:pos x="T2" y="T3"/>
                  </a:cxn>
                  <a:cxn ang="T12">
                    <a:pos x="T4" y="T5"/>
                  </a:cxn>
                  <a:cxn ang="T13">
                    <a:pos x="T6" y="T7"/>
                  </a:cxn>
                  <a:cxn ang="T14">
                    <a:pos x="T8" y="T9"/>
                  </a:cxn>
                </a:cxnLst>
                <a:rect l="T15" t="T16" r="T17" b="T18"/>
                <a:pathLst>
                  <a:path w="166" h="173">
                    <a:moveTo>
                      <a:pt x="166" y="173"/>
                    </a:moveTo>
                    <a:lnTo>
                      <a:pt x="0" y="79"/>
                    </a:lnTo>
                    <a:lnTo>
                      <a:pt x="87" y="79"/>
                    </a:lnTo>
                    <a:lnTo>
                      <a:pt x="87" y="0"/>
                    </a:lnTo>
                    <a:lnTo>
                      <a:pt x="166" y="173"/>
                    </a:lnTo>
                    <a:close/>
                  </a:path>
                </a:pathLst>
              </a:custGeom>
              <a:solidFill>
                <a:srgbClr val="777777"/>
              </a:solidFill>
              <a:ln w="11113">
                <a:solidFill>
                  <a:srgbClr val="777777"/>
                </a:solidFill>
                <a:round/>
                <a:headEnd/>
                <a:tailEnd/>
              </a:ln>
            </p:spPr>
            <p:txBody>
              <a:bodyPr/>
              <a:lstStyle/>
              <a:p>
                <a:endParaRPr lang="en-GB"/>
              </a:p>
            </p:txBody>
          </p:sp>
          <p:sp>
            <p:nvSpPr>
              <p:cNvPr id="30763" name="Line 35"/>
              <p:cNvSpPr>
                <a:spLocks noChangeShapeType="1"/>
              </p:cNvSpPr>
              <p:nvPr/>
            </p:nvSpPr>
            <p:spPr bwMode="auto">
              <a:xfrm>
                <a:off x="3770" y="1099"/>
                <a:ext cx="463" cy="520"/>
              </a:xfrm>
              <a:prstGeom prst="line">
                <a:avLst/>
              </a:prstGeom>
              <a:noFill/>
              <a:ln w="125413">
                <a:solidFill>
                  <a:srgbClr val="777777"/>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0760" name="Rectangle 44"/>
            <p:cNvSpPr>
              <a:spLocks noChangeArrowheads="1"/>
            </p:cNvSpPr>
            <p:nvPr/>
          </p:nvSpPr>
          <p:spPr bwMode="auto">
            <a:xfrm>
              <a:off x="4254" y="1128"/>
              <a:ext cx="44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CC0000"/>
                  </a:solidFill>
                  <a:latin typeface="Arial" panose="020B0604020202020204" pitchFamily="34" charset="0"/>
                </a:rPr>
                <a:t>rapid </a:t>
              </a:r>
              <a:endParaRPr lang="en-US" altLang="en-US">
                <a:latin typeface="Arial" panose="020B0604020202020204" pitchFamily="34" charset="0"/>
              </a:endParaRPr>
            </a:p>
          </p:txBody>
        </p:sp>
        <p:sp>
          <p:nvSpPr>
            <p:cNvPr id="30761" name="Rectangle 45"/>
            <p:cNvSpPr>
              <a:spLocks noChangeArrowheads="1"/>
            </p:cNvSpPr>
            <p:nvPr/>
          </p:nvSpPr>
          <p:spPr bwMode="auto">
            <a:xfrm>
              <a:off x="4254" y="1330"/>
              <a:ext cx="58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CC0000"/>
                  </a:solidFill>
                  <a:latin typeface="Arial" panose="020B0604020202020204" pitchFamily="34" charset="0"/>
                </a:rPr>
                <a:t>quench</a:t>
              </a:r>
              <a:endParaRPr lang="en-US" altLang="en-US">
                <a:latin typeface="Arial" panose="020B0604020202020204" pitchFamily="34" charset="0"/>
              </a:endParaRPr>
            </a:p>
          </p:txBody>
        </p:sp>
      </p:grpSp>
      <p:grpSp>
        <p:nvGrpSpPr>
          <p:cNvPr id="9" name="Group 66"/>
          <p:cNvGrpSpPr>
            <a:grpSpLocks/>
          </p:cNvGrpSpPr>
          <p:nvPr/>
        </p:nvGrpSpPr>
        <p:grpSpPr bwMode="auto">
          <a:xfrm>
            <a:off x="7794625" y="4005263"/>
            <a:ext cx="2319338" cy="2082800"/>
            <a:chOff x="3950" y="2523"/>
            <a:chExt cx="1461" cy="1312"/>
          </a:xfrm>
        </p:grpSpPr>
        <p:grpSp>
          <p:nvGrpSpPr>
            <p:cNvPr id="30748" name="Group 27"/>
            <p:cNvGrpSpPr>
              <a:grpSpLocks/>
            </p:cNvGrpSpPr>
            <p:nvPr/>
          </p:nvGrpSpPr>
          <p:grpSpPr bwMode="auto">
            <a:xfrm>
              <a:off x="3950" y="3007"/>
              <a:ext cx="1461" cy="828"/>
              <a:chOff x="3950" y="3007"/>
              <a:chExt cx="1461" cy="828"/>
            </a:xfrm>
          </p:grpSpPr>
          <p:sp>
            <p:nvSpPr>
              <p:cNvPr id="30753" name="Rectangle 28"/>
              <p:cNvSpPr>
                <a:spLocks noChangeArrowheads="1"/>
              </p:cNvSpPr>
              <p:nvPr/>
            </p:nvSpPr>
            <p:spPr bwMode="auto">
              <a:xfrm>
                <a:off x="3950" y="3017"/>
                <a:ext cx="1461" cy="818"/>
              </a:xfrm>
              <a:prstGeom prst="rect">
                <a:avLst/>
              </a:prstGeom>
              <a:solidFill>
                <a:srgbClr val="0033CC"/>
              </a:solidFill>
              <a:ln w="11113">
                <a:solidFill>
                  <a:srgbClr val="000000"/>
                </a:solidFill>
                <a:miter lim="800000"/>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30754" name="Rectangle 29"/>
              <p:cNvSpPr>
                <a:spLocks noChangeArrowheads="1"/>
              </p:cNvSpPr>
              <p:nvPr/>
            </p:nvSpPr>
            <p:spPr bwMode="auto">
              <a:xfrm>
                <a:off x="4254" y="3007"/>
                <a:ext cx="84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FFFFFF"/>
                    </a:solidFill>
                    <a:latin typeface="Arial" panose="020B0604020202020204" pitchFamily="34" charset="0"/>
                  </a:rPr>
                  <a:t>Tempered </a:t>
                </a:r>
                <a:endParaRPr lang="en-US" altLang="en-US">
                  <a:latin typeface="Arial" panose="020B0604020202020204" pitchFamily="34" charset="0"/>
                </a:endParaRPr>
              </a:p>
            </p:txBody>
          </p:sp>
          <p:sp>
            <p:nvSpPr>
              <p:cNvPr id="30755" name="Rectangle 30"/>
              <p:cNvSpPr>
                <a:spLocks noChangeArrowheads="1"/>
              </p:cNvSpPr>
              <p:nvPr/>
            </p:nvSpPr>
            <p:spPr bwMode="auto">
              <a:xfrm>
                <a:off x="4244" y="3209"/>
                <a:ext cx="8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FFFFFF"/>
                    </a:solidFill>
                    <a:latin typeface="Arial" panose="020B0604020202020204" pitchFamily="34" charset="0"/>
                  </a:rPr>
                  <a:t>Martensite </a:t>
                </a:r>
                <a:endParaRPr lang="en-US" altLang="en-US">
                  <a:latin typeface="Arial" panose="020B0604020202020204" pitchFamily="34" charset="0"/>
                </a:endParaRPr>
              </a:p>
            </p:txBody>
          </p:sp>
          <p:sp>
            <p:nvSpPr>
              <p:cNvPr id="30756" name="Rectangle 31"/>
              <p:cNvSpPr>
                <a:spLocks noChangeArrowheads="1"/>
              </p:cNvSpPr>
              <p:nvPr/>
            </p:nvSpPr>
            <p:spPr bwMode="auto">
              <a:xfrm>
                <a:off x="4217" y="3412"/>
                <a:ext cx="9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FFFFFF"/>
                    </a:solidFill>
                    <a:latin typeface="Arial" panose="020B0604020202020204" pitchFamily="34" charset="0"/>
                  </a:rPr>
                  <a:t> (</a:t>
                </a:r>
                <a:r>
                  <a:rPr lang="en-US" altLang="en-US" sz="1800">
                    <a:solidFill>
                      <a:srgbClr val="FFFFFF"/>
                    </a:solidFill>
                    <a:latin typeface="Symbol" panose="05050102010706020507" pitchFamily="18" charset="2"/>
                  </a:rPr>
                  <a:t>a</a:t>
                </a:r>
                <a:r>
                  <a:rPr lang="en-US" altLang="en-US" sz="1800">
                    <a:solidFill>
                      <a:srgbClr val="FFFFFF"/>
                    </a:solidFill>
                    <a:latin typeface="Arial" panose="020B0604020202020204" pitchFamily="34" charset="0"/>
                  </a:rPr>
                  <a:t> + very fine </a:t>
                </a:r>
                <a:endParaRPr lang="en-US" altLang="en-US">
                  <a:latin typeface="Arial" panose="020B0604020202020204" pitchFamily="34" charset="0"/>
                </a:endParaRPr>
              </a:p>
            </p:txBody>
          </p:sp>
          <p:sp>
            <p:nvSpPr>
              <p:cNvPr id="30757" name="Rectangle 32"/>
              <p:cNvSpPr>
                <a:spLocks noChangeArrowheads="1"/>
              </p:cNvSpPr>
              <p:nvPr/>
            </p:nvSpPr>
            <p:spPr bwMode="auto">
              <a:xfrm>
                <a:off x="4206" y="3592"/>
                <a:ext cx="9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FFFFFF"/>
                    </a:solidFill>
                    <a:latin typeface="Arial" panose="020B0604020202020204" pitchFamily="34" charset="0"/>
                  </a:rPr>
                  <a:t>Fe</a:t>
                </a:r>
                <a:r>
                  <a:rPr lang="en-US" altLang="en-US" sz="1800" baseline="-25000">
                    <a:solidFill>
                      <a:srgbClr val="FFFFFF"/>
                    </a:solidFill>
                    <a:latin typeface="Arial" panose="020B0604020202020204" pitchFamily="34" charset="0"/>
                  </a:rPr>
                  <a:t>3</a:t>
                </a:r>
                <a:r>
                  <a:rPr lang="en-US" altLang="en-US" sz="1800">
                    <a:solidFill>
                      <a:srgbClr val="FFFFFF"/>
                    </a:solidFill>
                    <a:latin typeface="Arial" panose="020B0604020202020204" pitchFamily="34" charset="0"/>
                  </a:rPr>
                  <a:t>C particles)</a:t>
                </a:r>
                <a:endParaRPr lang="en-US" altLang="en-US">
                  <a:latin typeface="Arial" panose="020B0604020202020204" pitchFamily="34" charset="0"/>
                </a:endParaRPr>
              </a:p>
            </p:txBody>
          </p:sp>
        </p:grpSp>
        <p:grpSp>
          <p:nvGrpSpPr>
            <p:cNvPr id="30749" name="Group 36"/>
            <p:cNvGrpSpPr>
              <a:grpSpLocks/>
            </p:cNvGrpSpPr>
            <p:nvPr/>
          </p:nvGrpSpPr>
          <p:grpSpPr bwMode="auto">
            <a:xfrm>
              <a:off x="4568" y="2523"/>
              <a:ext cx="116" cy="491"/>
              <a:chOff x="4568" y="2523"/>
              <a:chExt cx="116" cy="491"/>
            </a:xfrm>
          </p:grpSpPr>
          <p:sp>
            <p:nvSpPr>
              <p:cNvPr id="30751" name="Freeform 37"/>
              <p:cNvSpPr>
                <a:spLocks/>
              </p:cNvSpPr>
              <p:nvPr/>
            </p:nvSpPr>
            <p:spPr bwMode="auto">
              <a:xfrm>
                <a:off x="4568" y="2833"/>
                <a:ext cx="116" cy="181"/>
              </a:xfrm>
              <a:custGeom>
                <a:avLst/>
                <a:gdLst>
                  <a:gd name="T0" fmla="*/ 58 w 116"/>
                  <a:gd name="T1" fmla="*/ 181 h 181"/>
                  <a:gd name="T2" fmla="*/ 0 w 116"/>
                  <a:gd name="T3" fmla="*/ 0 h 181"/>
                  <a:gd name="T4" fmla="*/ 58 w 116"/>
                  <a:gd name="T5" fmla="*/ 58 h 181"/>
                  <a:gd name="T6" fmla="*/ 116 w 116"/>
                  <a:gd name="T7" fmla="*/ 0 h 181"/>
                  <a:gd name="T8" fmla="*/ 58 w 116"/>
                  <a:gd name="T9" fmla="*/ 181 h 181"/>
                  <a:gd name="T10" fmla="*/ 0 60000 65536"/>
                  <a:gd name="T11" fmla="*/ 0 60000 65536"/>
                  <a:gd name="T12" fmla="*/ 0 60000 65536"/>
                  <a:gd name="T13" fmla="*/ 0 60000 65536"/>
                  <a:gd name="T14" fmla="*/ 0 60000 65536"/>
                  <a:gd name="T15" fmla="*/ 0 w 116"/>
                  <a:gd name="T16" fmla="*/ 0 h 181"/>
                  <a:gd name="T17" fmla="*/ 116 w 116"/>
                  <a:gd name="T18" fmla="*/ 181 h 181"/>
                </a:gdLst>
                <a:ahLst/>
                <a:cxnLst>
                  <a:cxn ang="T10">
                    <a:pos x="T0" y="T1"/>
                  </a:cxn>
                  <a:cxn ang="T11">
                    <a:pos x="T2" y="T3"/>
                  </a:cxn>
                  <a:cxn ang="T12">
                    <a:pos x="T4" y="T5"/>
                  </a:cxn>
                  <a:cxn ang="T13">
                    <a:pos x="T6" y="T7"/>
                  </a:cxn>
                  <a:cxn ang="T14">
                    <a:pos x="T8" y="T9"/>
                  </a:cxn>
                </a:cxnLst>
                <a:rect l="T15" t="T16" r="T17" b="T18"/>
                <a:pathLst>
                  <a:path w="116" h="181">
                    <a:moveTo>
                      <a:pt x="58" y="181"/>
                    </a:moveTo>
                    <a:lnTo>
                      <a:pt x="0" y="0"/>
                    </a:lnTo>
                    <a:lnTo>
                      <a:pt x="58" y="58"/>
                    </a:lnTo>
                    <a:lnTo>
                      <a:pt x="116" y="0"/>
                    </a:lnTo>
                    <a:lnTo>
                      <a:pt x="58" y="181"/>
                    </a:lnTo>
                    <a:close/>
                  </a:path>
                </a:pathLst>
              </a:custGeom>
              <a:solidFill>
                <a:srgbClr val="777777"/>
              </a:solidFill>
              <a:ln w="11113">
                <a:solidFill>
                  <a:srgbClr val="777777"/>
                </a:solidFill>
                <a:round/>
                <a:headEnd/>
                <a:tailEnd/>
              </a:ln>
            </p:spPr>
            <p:txBody>
              <a:bodyPr/>
              <a:lstStyle/>
              <a:p>
                <a:endParaRPr lang="en-GB"/>
              </a:p>
            </p:txBody>
          </p:sp>
          <p:sp>
            <p:nvSpPr>
              <p:cNvPr id="30752" name="Line 38"/>
              <p:cNvSpPr>
                <a:spLocks noChangeShapeType="1"/>
              </p:cNvSpPr>
              <p:nvPr/>
            </p:nvSpPr>
            <p:spPr bwMode="auto">
              <a:xfrm>
                <a:off x="4619" y="2523"/>
                <a:ext cx="7" cy="368"/>
              </a:xfrm>
              <a:prstGeom prst="line">
                <a:avLst/>
              </a:prstGeom>
              <a:noFill/>
              <a:ln w="92075">
                <a:solidFill>
                  <a:srgbClr val="777777"/>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0750" name="Rectangle 46"/>
            <p:cNvSpPr>
              <a:spLocks noChangeArrowheads="1"/>
            </p:cNvSpPr>
            <p:nvPr/>
          </p:nvSpPr>
          <p:spPr bwMode="auto">
            <a:xfrm>
              <a:off x="4351" y="2573"/>
              <a:ext cx="50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CC0000"/>
                  </a:solidFill>
                  <a:latin typeface="Arial" panose="020B0604020202020204" pitchFamily="34" charset="0"/>
                </a:rPr>
                <a:t>reheat</a:t>
              </a:r>
              <a:endParaRPr lang="en-US" altLang="en-US">
                <a:latin typeface="Arial" panose="020B0604020202020204" pitchFamily="34" charset="0"/>
              </a:endParaRPr>
            </a:p>
          </p:txBody>
        </p:sp>
      </p:grpSp>
      <p:grpSp>
        <p:nvGrpSpPr>
          <p:cNvPr id="12" name="Group 67"/>
          <p:cNvGrpSpPr>
            <a:grpSpLocks/>
          </p:cNvGrpSpPr>
          <p:nvPr/>
        </p:nvGrpSpPr>
        <p:grpSpPr bwMode="auto">
          <a:xfrm>
            <a:off x="3044826" y="4010025"/>
            <a:ext cx="3833813" cy="2674938"/>
            <a:chOff x="958" y="2526"/>
            <a:chExt cx="2415" cy="1685"/>
          </a:xfrm>
        </p:grpSpPr>
        <p:sp>
          <p:nvSpPr>
            <p:cNvPr id="30732" name="Rectangle 47"/>
            <p:cNvSpPr>
              <a:spLocks noChangeArrowheads="1"/>
            </p:cNvSpPr>
            <p:nvPr/>
          </p:nvSpPr>
          <p:spPr bwMode="auto">
            <a:xfrm rot="16200000">
              <a:off x="847" y="3158"/>
              <a:ext cx="67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CC0000"/>
                  </a:solidFill>
                  <a:latin typeface="Arial" panose="020B0604020202020204" pitchFamily="34" charset="0"/>
                </a:rPr>
                <a:t>Strength</a:t>
              </a:r>
              <a:endParaRPr lang="en-US" altLang="en-US">
                <a:latin typeface="Arial" panose="020B0604020202020204" pitchFamily="34" charset="0"/>
              </a:endParaRPr>
            </a:p>
          </p:txBody>
        </p:sp>
        <p:sp>
          <p:nvSpPr>
            <p:cNvPr id="30733" name="Rectangle 48"/>
            <p:cNvSpPr>
              <a:spLocks noChangeArrowheads="1"/>
            </p:cNvSpPr>
            <p:nvPr/>
          </p:nvSpPr>
          <p:spPr bwMode="auto">
            <a:xfrm rot="16200000">
              <a:off x="2629" y="3175"/>
              <a:ext cx="6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9900"/>
                  </a:solidFill>
                  <a:latin typeface="Arial" panose="020B0604020202020204" pitchFamily="34" charset="0"/>
                </a:rPr>
                <a:t>Ductility</a:t>
              </a:r>
              <a:endParaRPr lang="en-US" altLang="en-US">
                <a:latin typeface="Arial" panose="020B0604020202020204" pitchFamily="34" charset="0"/>
              </a:endParaRPr>
            </a:p>
          </p:txBody>
        </p:sp>
        <p:grpSp>
          <p:nvGrpSpPr>
            <p:cNvPr id="30734" name="Group 49"/>
            <p:cNvGrpSpPr>
              <a:grpSpLocks/>
            </p:cNvGrpSpPr>
            <p:nvPr/>
          </p:nvGrpSpPr>
          <p:grpSpPr bwMode="auto">
            <a:xfrm>
              <a:off x="1281" y="2617"/>
              <a:ext cx="101" cy="1214"/>
              <a:chOff x="1281" y="2617"/>
              <a:chExt cx="101" cy="1214"/>
            </a:xfrm>
          </p:grpSpPr>
          <p:sp>
            <p:nvSpPr>
              <p:cNvPr id="30746" name="Freeform 50"/>
              <p:cNvSpPr>
                <a:spLocks/>
              </p:cNvSpPr>
              <p:nvPr/>
            </p:nvSpPr>
            <p:spPr bwMode="auto">
              <a:xfrm>
                <a:off x="1281" y="2617"/>
                <a:ext cx="101" cy="151"/>
              </a:xfrm>
              <a:custGeom>
                <a:avLst/>
                <a:gdLst>
                  <a:gd name="T0" fmla="*/ 50 w 101"/>
                  <a:gd name="T1" fmla="*/ 0 h 151"/>
                  <a:gd name="T2" fmla="*/ 101 w 101"/>
                  <a:gd name="T3" fmla="*/ 151 h 151"/>
                  <a:gd name="T4" fmla="*/ 50 w 101"/>
                  <a:gd name="T5" fmla="*/ 101 h 151"/>
                  <a:gd name="T6" fmla="*/ 0 w 101"/>
                  <a:gd name="T7" fmla="*/ 151 h 151"/>
                  <a:gd name="T8" fmla="*/ 50 w 101"/>
                  <a:gd name="T9" fmla="*/ 0 h 151"/>
                  <a:gd name="T10" fmla="*/ 0 60000 65536"/>
                  <a:gd name="T11" fmla="*/ 0 60000 65536"/>
                  <a:gd name="T12" fmla="*/ 0 60000 65536"/>
                  <a:gd name="T13" fmla="*/ 0 60000 65536"/>
                  <a:gd name="T14" fmla="*/ 0 60000 65536"/>
                  <a:gd name="T15" fmla="*/ 0 w 101"/>
                  <a:gd name="T16" fmla="*/ 0 h 151"/>
                  <a:gd name="T17" fmla="*/ 101 w 101"/>
                  <a:gd name="T18" fmla="*/ 151 h 151"/>
                </a:gdLst>
                <a:ahLst/>
                <a:cxnLst>
                  <a:cxn ang="T10">
                    <a:pos x="T0" y="T1"/>
                  </a:cxn>
                  <a:cxn ang="T11">
                    <a:pos x="T2" y="T3"/>
                  </a:cxn>
                  <a:cxn ang="T12">
                    <a:pos x="T4" y="T5"/>
                  </a:cxn>
                  <a:cxn ang="T13">
                    <a:pos x="T6" y="T7"/>
                  </a:cxn>
                  <a:cxn ang="T14">
                    <a:pos x="T8" y="T9"/>
                  </a:cxn>
                </a:cxnLst>
                <a:rect l="T15" t="T16" r="T17" b="T18"/>
                <a:pathLst>
                  <a:path w="101" h="151">
                    <a:moveTo>
                      <a:pt x="50" y="0"/>
                    </a:moveTo>
                    <a:lnTo>
                      <a:pt x="101" y="151"/>
                    </a:lnTo>
                    <a:lnTo>
                      <a:pt x="50" y="101"/>
                    </a:lnTo>
                    <a:lnTo>
                      <a:pt x="0" y="151"/>
                    </a:lnTo>
                    <a:lnTo>
                      <a:pt x="50" y="0"/>
                    </a:lnTo>
                    <a:close/>
                  </a:path>
                </a:pathLst>
              </a:custGeom>
              <a:solidFill>
                <a:srgbClr val="FF9999"/>
              </a:solidFill>
              <a:ln w="11113">
                <a:solidFill>
                  <a:srgbClr val="FF9999"/>
                </a:solidFill>
                <a:round/>
                <a:headEnd/>
                <a:tailEnd/>
              </a:ln>
            </p:spPr>
            <p:txBody>
              <a:bodyPr/>
              <a:lstStyle/>
              <a:p>
                <a:endParaRPr lang="en-GB"/>
              </a:p>
            </p:txBody>
          </p:sp>
          <p:sp>
            <p:nvSpPr>
              <p:cNvPr id="30747" name="Line 51"/>
              <p:cNvSpPr>
                <a:spLocks noChangeShapeType="1"/>
              </p:cNvSpPr>
              <p:nvPr/>
            </p:nvSpPr>
            <p:spPr bwMode="auto">
              <a:xfrm flipV="1">
                <a:off x="1331" y="2718"/>
                <a:ext cx="1" cy="1113"/>
              </a:xfrm>
              <a:prstGeom prst="line">
                <a:avLst/>
              </a:prstGeom>
              <a:noFill/>
              <a:ln w="68263">
                <a:solidFill>
                  <a:srgbClr val="FF9999"/>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0735" name="Group 52"/>
            <p:cNvGrpSpPr>
              <a:grpSpLocks/>
            </p:cNvGrpSpPr>
            <p:nvPr/>
          </p:nvGrpSpPr>
          <p:grpSpPr bwMode="auto">
            <a:xfrm>
              <a:off x="3058" y="2645"/>
              <a:ext cx="101" cy="1222"/>
              <a:chOff x="3058" y="2645"/>
              <a:chExt cx="101" cy="1222"/>
            </a:xfrm>
          </p:grpSpPr>
          <p:sp>
            <p:nvSpPr>
              <p:cNvPr id="30744" name="Freeform 53"/>
              <p:cNvSpPr>
                <a:spLocks/>
              </p:cNvSpPr>
              <p:nvPr/>
            </p:nvSpPr>
            <p:spPr bwMode="auto">
              <a:xfrm>
                <a:off x="3058" y="3715"/>
                <a:ext cx="101" cy="152"/>
              </a:xfrm>
              <a:custGeom>
                <a:avLst/>
                <a:gdLst>
                  <a:gd name="T0" fmla="*/ 51 w 101"/>
                  <a:gd name="T1" fmla="*/ 152 h 152"/>
                  <a:gd name="T2" fmla="*/ 0 w 101"/>
                  <a:gd name="T3" fmla="*/ 0 h 152"/>
                  <a:gd name="T4" fmla="*/ 51 w 101"/>
                  <a:gd name="T5" fmla="*/ 51 h 152"/>
                  <a:gd name="T6" fmla="*/ 101 w 101"/>
                  <a:gd name="T7" fmla="*/ 0 h 152"/>
                  <a:gd name="T8" fmla="*/ 51 w 101"/>
                  <a:gd name="T9" fmla="*/ 152 h 152"/>
                  <a:gd name="T10" fmla="*/ 0 60000 65536"/>
                  <a:gd name="T11" fmla="*/ 0 60000 65536"/>
                  <a:gd name="T12" fmla="*/ 0 60000 65536"/>
                  <a:gd name="T13" fmla="*/ 0 60000 65536"/>
                  <a:gd name="T14" fmla="*/ 0 60000 65536"/>
                  <a:gd name="T15" fmla="*/ 0 w 101"/>
                  <a:gd name="T16" fmla="*/ 0 h 152"/>
                  <a:gd name="T17" fmla="*/ 101 w 101"/>
                  <a:gd name="T18" fmla="*/ 152 h 152"/>
                </a:gdLst>
                <a:ahLst/>
                <a:cxnLst>
                  <a:cxn ang="T10">
                    <a:pos x="T0" y="T1"/>
                  </a:cxn>
                  <a:cxn ang="T11">
                    <a:pos x="T2" y="T3"/>
                  </a:cxn>
                  <a:cxn ang="T12">
                    <a:pos x="T4" y="T5"/>
                  </a:cxn>
                  <a:cxn ang="T13">
                    <a:pos x="T6" y="T7"/>
                  </a:cxn>
                  <a:cxn ang="T14">
                    <a:pos x="T8" y="T9"/>
                  </a:cxn>
                </a:cxnLst>
                <a:rect l="T15" t="T16" r="T17" b="T18"/>
                <a:pathLst>
                  <a:path w="101" h="152">
                    <a:moveTo>
                      <a:pt x="51" y="152"/>
                    </a:moveTo>
                    <a:lnTo>
                      <a:pt x="0" y="0"/>
                    </a:lnTo>
                    <a:lnTo>
                      <a:pt x="51" y="51"/>
                    </a:lnTo>
                    <a:lnTo>
                      <a:pt x="101" y="0"/>
                    </a:lnTo>
                    <a:lnTo>
                      <a:pt x="51" y="152"/>
                    </a:lnTo>
                    <a:close/>
                  </a:path>
                </a:pathLst>
              </a:custGeom>
              <a:solidFill>
                <a:srgbClr val="99FF99"/>
              </a:solidFill>
              <a:ln w="11113">
                <a:solidFill>
                  <a:srgbClr val="99FF99"/>
                </a:solidFill>
                <a:round/>
                <a:headEnd/>
                <a:tailEnd/>
              </a:ln>
            </p:spPr>
            <p:txBody>
              <a:bodyPr/>
              <a:lstStyle/>
              <a:p>
                <a:endParaRPr lang="en-GB"/>
              </a:p>
            </p:txBody>
          </p:sp>
          <p:sp>
            <p:nvSpPr>
              <p:cNvPr id="30745" name="Line 54"/>
              <p:cNvSpPr>
                <a:spLocks noChangeShapeType="1"/>
              </p:cNvSpPr>
              <p:nvPr/>
            </p:nvSpPr>
            <p:spPr bwMode="auto">
              <a:xfrm flipV="1">
                <a:off x="3109" y="2645"/>
                <a:ext cx="1" cy="1121"/>
              </a:xfrm>
              <a:prstGeom prst="line">
                <a:avLst/>
              </a:prstGeom>
              <a:noFill/>
              <a:ln w="68263">
                <a:solidFill>
                  <a:srgbClr val="99FF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0736" name="Rectangle 55"/>
            <p:cNvSpPr>
              <a:spLocks noChangeArrowheads="1"/>
            </p:cNvSpPr>
            <p:nvPr/>
          </p:nvSpPr>
          <p:spPr bwMode="auto">
            <a:xfrm>
              <a:off x="1692" y="2610"/>
              <a:ext cx="8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Martensite </a:t>
              </a:r>
              <a:endParaRPr lang="en-US" altLang="en-US">
                <a:latin typeface="Arial" panose="020B0604020202020204" pitchFamily="34" charset="0"/>
              </a:endParaRPr>
            </a:p>
          </p:txBody>
        </p:sp>
        <p:sp>
          <p:nvSpPr>
            <p:cNvPr id="30737" name="Rectangle 56"/>
            <p:cNvSpPr>
              <a:spLocks noChangeArrowheads="1"/>
            </p:cNvSpPr>
            <p:nvPr/>
          </p:nvSpPr>
          <p:spPr bwMode="auto">
            <a:xfrm>
              <a:off x="1620" y="2812"/>
              <a:ext cx="10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T Martensite </a:t>
              </a:r>
              <a:endParaRPr lang="en-US" altLang="en-US">
                <a:latin typeface="Arial" panose="020B0604020202020204" pitchFamily="34" charset="0"/>
              </a:endParaRPr>
            </a:p>
          </p:txBody>
        </p:sp>
        <p:sp>
          <p:nvSpPr>
            <p:cNvPr id="30738" name="Rectangle 57"/>
            <p:cNvSpPr>
              <a:spLocks noChangeArrowheads="1"/>
            </p:cNvSpPr>
            <p:nvPr/>
          </p:nvSpPr>
          <p:spPr bwMode="auto">
            <a:xfrm>
              <a:off x="1859" y="3014"/>
              <a:ext cx="57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bainite </a:t>
              </a:r>
              <a:endParaRPr lang="en-US" altLang="en-US">
                <a:latin typeface="Arial" panose="020B0604020202020204" pitchFamily="34" charset="0"/>
              </a:endParaRPr>
            </a:p>
          </p:txBody>
        </p:sp>
        <p:sp>
          <p:nvSpPr>
            <p:cNvPr id="30739" name="Rectangle 58"/>
            <p:cNvSpPr>
              <a:spLocks noChangeArrowheads="1"/>
            </p:cNvSpPr>
            <p:nvPr/>
          </p:nvSpPr>
          <p:spPr bwMode="auto">
            <a:xfrm>
              <a:off x="1642" y="3217"/>
              <a:ext cx="9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fine pearlite </a:t>
              </a:r>
              <a:endParaRPr lang="en-US" altLang="en-US">
                <a:latin typeface="Arial" panose="020B0604020202020204" pitchFamily="34" charset="0"/>
              </a:endParaRPr>
            </a:p>
          </p:txBody>
        </p:sp>
        <p:sp>
          <p:nvSpPr>
            <p:cNvPr id="30740" name="Rectangle 59"/>
            <p:cNvSpPr>
              <a:spLocks noChangeArrowheads="1"/>
            </p:cNvSpPr>
            <p:nvPr/>
          </p:nvSpPr>
          <p:spPr bwMode="auto">
            <a:xfrm>
              <a:off x="1505" y="3419"/>
              <a:ext cx="12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coarse pearlite </a:t>
              </a:r>
              <a:endParaRPr lang="en-US" altLang="en-US">
                <a:latin typeface="Arial" panose="020B0604020202020204" pitchFamily="34" charset="0"/>
              </a:endParaRPr>
            </a:p>
          </p:txBody>
        </p:sp>
        <p:sp>
          <p:nvSpPr>
            <p:cNvPr id="30741" name="Rectangle 60"/>
            <p:cNvSpPr>
              <a:spLocks noChangeArrowheads="1"/>
            </p:cNvSpPr>
            <p:nvPr/>
          </p:nvSpPr>
          <p:spPr bwMode="auto">
            <a:xfrm>
              <a:off x="1663" y="3621"/>
              <a:ext cx="8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spheroidite</a:t>
              </a:r>
              <a:endParaRPr lang="en-US" altLang="en-US">
                <a:latin typeface="Arial" panose="020B0604020202020204" pitchFamily="34" charset="0"/>
              </a:endParaRPr>
            </a:p>
          </p:txBody>
        </p:sp>
        <p:sp>
          <p:nvSpPr>
            <p:cNvPr id="30742" name="Rectangle 61"/>
            <p:cNvSpPr>
              <a:spLocks noChangeArrowheads="1"/>
            </p:cNvSpPr>
            <p:nvPr/>
          </p:nvSpPr>
          <p:spPr bwMode="auto">
            <a:xfrm>
              <a:off x="1555" y="3903"/>
              <a:ext cx="12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555555"/>
                  </a:solidFill>
                  <a:latin typeface="Arial" panose="020B0604020202020204" pitchFamily="34" charset="0"/>
                </a:rPr>
                <a:t>General Trends</a:t>
              </a:r>
              <a:endParaRPr lang="en-US" altLang="en-US">
                <a:latin typeface="Arial" panose="020B0604020202020204" pitchFamily="34" charset="0"/>
              </a:endParaRPr>
            </a:p>
          </p:txBody>
        </p:sp>
        <p:sp>
          <p:nvSpPr>
            <p:cNvPr id="30743" name="Rectangle 62"/>
            <p:cNvSpPr>
              <a:spLocks noChangeArrowheads="1"/>
            </p:cNvSpPr>
            <p:nvPr/>
          </p:nvSpPr>
          <p:spPr bwMode="auto">
            <a:xfrm>
              <a:off x="958" y="2526"/>
              <a:ext cx="2415" cy="1685"/>
            </a:xfrm>
            <a:prstGeom prst="rect">
              <a:avLst/>
            </a:prstGeom>
            <a:noFill/>
            <a:ln w="11113">
              <a:solidFill>
                <a:srgbClr val="66666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Tree>
    <p:extLst>
      <p:ext uri="{BB962C8B-B14F-4D97-AF65-F5344CB8AC3E}">
        <p14:creationId xmlns:p14="http://schemas.microsoft.com/office/powerpoint/2010/main" val="1627855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D95D-671D-3450-4E58-8D108302EB02}"/>
              </a:ext>
            </a:extLst>
          </p:cNvPr>
          <p:cNvSpPr>
            <a:spLocks noGrp="1"/>
          </p:cNvSpPr>
          <p:nvPr>
            <p:ph type="ctrTitle"/>
          </p:nvPr>
        </p:nvSpPr>
        <p:spPr>
          <a:xfrm>
            <a:off x="-982445" y="2359256"/>
            <a:ext cx="11779753" cy="1595454"/>
          </a:xfrm>
        </p:spPr>
        <p:txBody>
          <a:bodyPr>
            <a:normAutofit fontScale="90000"/>
          </a:bodyPr>
          <a:lstStyle/>
          <a:p>
            <a:r>
              <a:rPr lang="en-US" sz="8000" dirty="0"/>
              <a:t>Phase </a:t>
            </a:r>
            <a:r>
              <a:rPr lang="en-US" sz="8000" dirty="0" smtClean="0"/>
              <a:t>transitions</a:t>
            </a:r>
            <a:r>
              <a:rPr lang="en-US" sz="8000" dirty="0"/>
              <a:t/>
            </a:r>
            <a:br>
              <a:rPr lang="en-US" sz="8000" dirty="0"/>
            </a:br>
            <a:r>
              <a:rPr lang="en-US" sz="8000" dirty="0" smtClean="0"/>
              <a:t/>
            </a:r>
            <a:br>
              <a:rPr lang="en-US" sz="8000" dirty="0" smtClean="0"/>
            </a:br>
            <a:r>
              <a:rPr lang="en-US" sz="8000" dirty="0" smtClean="0"/>
              <a:t>            </a:t>
            </a:r>
            <a:r>
              <a:rPr lang="en-US" sz="6700" dirty="0" smtClean="0"/>
              <a:t>Aluminum-copper alloys  </a:t>
            </a:r>
            <a:endParaRPr lang="en-US" sz="6700" dirty="0"/>
          </a:p>
        </p:txBody>
      </p:sp>
      <p:sp>
        <p:nvSpPr>
          <p:cNvPr id="3" name="Subtitle 2">
            <a:extLst>
              <a:ext uri="{FF2B5EF4-FFF2-40B4-BE49-F238E27FC236}">
                <a16:creationId xmlns:a16="http://schemas.microsoft.com/office/drawing/2014/main" id="{4CF075B1-7C12-55FC-389D-39F6DE86F69B}"/>
              </a:ext>
            </a:extLst>
          </p:cNvPr>
          <p:cNvSpPr>
            <a:spLocks noGrp="1"/>
          </p:cNvSpPr>
          <p:nvPr>
            <p:ph type="subTitle" idx="1"/>
          </p:nvPr>
        </p:nvSpPr>
        <p:spPr>
          <a:xfrm>
            <a:off x="3239037" y="4709912"/>
            <a:ext cx="2732979" cy="1133490"/>
          </a:xfrm>
        </p:spPr>
        <p:txBody>
          <a:bodyPr>
            <a:normAutofit/>
          </a:bodyPr>
          <a:lstStyle/>
          <a:p>
            <a:pPr algn="l"/>
            <a:r>
              <a:rPr lang="en-US" sz="2800" dirty="0">
                <a:latin typeface="+mj-lt"/>
              </a:rPr>
              <a:t>Harry </a:t>
            </a:r>
            <a:r>
              <a:rPr lang="en-US" sz="2800" dirty="0" err="1">
                <a:latin typeface="+mj-lt"/>
              </a:rPr>
              <a:t>Bhadeshia</a:t>
            </a:r>
            <a:r>
              <a:rPr lang="en-US" sz="2800" dirty="0">
                <a:latin typeface="+mj-lt"/>
              </a:rPr>
              <a:t>  </a:t>
            </a:r>
          </a:p>
          <a:p>
            <a:pPr algn="l"/>
            <a:r>
              <a:rPr lang="en-US" sz="2800" dirty="0" err="1">
                <a:latin typeface="+mj-lt"/>
              </a:rPr>
              <a:t>Haixue</a:t>
            </a:r>
            <a:r>
              <a:rPr lang="en-US" sz="2800" dirty="0">
                <a:latin typeface="+mj-lt"/>
              </a:rPr>
              <a:t> Yan</a:t>
            </a:r>
          </a:p>
        </p:txBody>
      </p:sp>
      <p:sp>
        <p:nvSpPr>
          <p:cNvPr id="8" name="TextBox 7">
            <a:extLst>
              <a:ext uri="{FF2B5EF4-FFF2-40B4-BE49-F238E27FC236}">
                <a16:creationId xmlns:a16="http://schemas.microsoft.com/office/drawing/2014/main" id="{C41B47CF-9DF7-35FA-9979-36AE19647561}"/>
              </a:ext>
            </a:extLst>
          </p:cNvPr>
          <p:cNvSpPr txBox="1"/>
          <p:nvPr/>
        </p:nvSpPr>
        <p:spPr>
          <a:xfrm>
            <a:off x="172102" y="6256858"/>
            <a:ext cx="8866851" cy="461665"/>
          </a:xfrm>
          <a:prstGeom prst="rect">
            <a:avLst/>
          </a:prstGeom>
          <a:noFill/>
        </p:spPr>
        <p:txBody>
          <a:bodyPr wrap="none" rtlCol="0">
            <a:spAutoFit/>
          </a:bodyPr>
          <a:lstStyle/>
          <a:p>
            <a:pPr algn="ctr"/>
            <a:r>
              <a:rPr lang="en-US" sz="2400">
                <a:solidFill>
                  <a:schemeClr val="bg1"/>
                </a:solidFill>
              </a:rPr>
              <a:t>photograph courtesy of Sunita Hansraj from her Antarctica expedition</a:t>
            </a:r>
          </a:p>
        </p:txBody>
      </p:sp>
    </p:spTree>
    <p:extLst>
      <p:ext uri="{BB962C8B-B14F-4D97-AF65-F5344CB8AC3E}">
        <p14:creationId xmlns:p14="http://schemas.microsoft.com/office/powerpoint/2010/main" val="3835477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81279"/>
          <a:stretch/>
        </p:blipFill>
        <p:spPr>
          <a:xfrm>
            <a:off x="329236" y="4467198"/>
            <a:ext cx="5603632" cy="858980"/>
          </a:xfrm>
          <a:prstGeom prst="rect">
            <a:avLst/>
          </a:prstGeom>
        </p:spPr>
      </p:pic>
      <p:pic>
        <p:nvPicPr>
          <p:cNvPr id="5" name="Picture 4"/>
          <p:cNvPicPr>
            <a:picLocks noChangeAspect="1"/>
          </p:cNvPicPr>
          <p:nvPr/>
        </p:nvPicPr>
        <p:blipFill rotWithShape="1">
          <a:blip r:embed="rId3"/>
          <a:srcRect t="71401"/>
          <a:stretch/>
        </p:blipFill>
        <p:spPr>
          <a:xfrm>
            <a:off x="5932868" y="4491219"/>
            <a:ext cx="6259132" cy="1043709"/>
          </a:xfrm>
          <a:prstGeom prst="rect">
            <a:avLst/>
          </a:prstGeom>
        </p:spPr>
      </p:pic>
      <p:pic>
        <p:nvPicPr>
          <p:cNvPr id="3" name="Picture 2"/>
          <p:cNvPicPr>
            <a:picLocks noChangeAspect="1"/>
          </p:cNvPicPr>
          <p:nvPr/>
        </p:nvPicPr>
        <p:blipFill>
          <a:blip r:embed="rId4"/>
          <a:stretch>
            <a:fillRect/>
          </a:stretch>
        </p:blipFill>
        <p:spPr>
          <a:xfrm>
            <a:off x="1284189" y="5534928"/>
            <a:ext cx="9045287" cy="720241"/>
          </a:xfrm>
          <a:prstGeom prst="rect">
            <a:avLst/>
          </a:prstGeom>
        </p:spPr>
      </p:pic>
      <p:pic>
        <p:nvPicPr>
          <p:cNvPr id="6" name="Picture 5"/>
          <p:cNvPicPr>
            <a:picLocks noChangeAspect="1"/>
          </p:cNvPicPr>
          <p:nvPr/>
        </p:nvPicPr>
        <p:blipFill rotWithShape="1">
          <a:blip r:embed="rId3"/>
          <a:srcRect l="28861" r="30500" b="27081"/>
          <a:stretch/>
        </p:blipFill>
        <p:spPr>
          <a:xfrm>
            <a:off x="6631708" y="549058"/>
            <a:ext cx="4313382" cy="3983243"/>
          </a:xfrm>
          <a:prstGeom prst="rect">
            <a:avLst/>
          </a:prstGeom>
        </p:spPr>
      </p:pic>
      <p:pic>
        <p:nvPicPr>
          <p:cNvPr id="7" name="Content Placeholder 3"/>
          <p:cNvPicPr>
            <a:picLocks noChangeAspect="1"/>
          </p:cNvPicPr>
          <p:nvPr/>
        </p:nvPicPr>
        <p:blipFill rotWithShape="1">
          <a:blip r:embed="rId2"/>
          <a:srcRect l="18950" r="18320" b="20835"/>
          <a:stretch/>
        </p:blipFill>
        <p:spPr>
          <a:xfrm>
            <a:off x="1736437" y="746031"/>
            <a:ext cx="3434397" cy="3454241"/>
          </a:xfrm>
          <a:prstGeom prst="rect">
            <a:avLst/>
          </a:prstGeom>
        </p:spPr>
      </p:pic>
      <p:sp>
        <p:nvSpPr>
          <p:cNvPr id="2" name="TextBox 1"/>
          <p:cNvSpPr txBox="1"/>
          <p:nvPr/>
        </p:nvSpPr>
        <p:spPr>
          <a:xfrm>
            <a:off x="3750298" y="6463919"/>
            <a:ext cx="9725556" cy="276999"/>
          </a:xfrm>
          <a:prstGeom prst="rect">
            <a:avLst/>
          </a:prstGeom>
          <a:noFill/>
        </p:spPr>
        <p:txBody>
          <a:bodyPr wrap="square" rtlCol="0">
            <a:spAutoFit/>
          </a:bodyPr>
          <a:lstStyle/>
          <a:p>
            <a:r>
              <a:rPr lang="en-US" sz="1200" dirty="0" smtClean="0"/>
              <a:t>Ref: Phase transformations in metals and alloys, third edition, </a:t>
            </a:r>
            <a:r>
              <a:rPr lang="en-GB" sz="1200" dirty="0"/>
              <a:t>DAVID A. PORTER</a:t>
            </a:r>
            <a:r>
              <a:rPr lang="en-GB" sz="1200" dirty="0" smtClean="0"/>
              <a:t>, KENNETH </a:t>
            </a:r>
            <a:r>
              <a:rPr lang="en-GB" sz="1200" dirty="0"/>
              <a:t>E. EASTERLING, </a:t>
            </a:r>
            <a:r>
              <a:rPr lang="en-GB" sz="1200" dirty="0" smtClean="0"/>
              <a:t>and MOHAMED </a:t>
            </a:r>
            <a:r>
              <a:rPr lang="en-GB" sz="1200" dirty="0"/>
              <a:t>Y. SHERIF</a:t>
            </a:r>
            <a:endParaRPr lang="en-GB" sz="1200" dirty="0"/>
          </a:p>
        </p:txBody>
      </p:sp>
    </p:spTree>
    <p:extLst>
      <p:ext uri="{BB962C8B-B14F-4D97-AF65-F5344CB8AC3E}">
        <p14:creationId xmlns:p14="http://schemas.microsoft.com/office/powerpoint/2010/main" val="3771663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828F6167-C5D4-418F-9EEA-E950F56D73F1}"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
        <p:nvSpPr>
          <p:cNvPr id="10243" name="Rectangle 2"/>
          <p:cNvSpPr>
            <a:spLocks noChangeArrowheads="1"/>
          </p:cNvSpPr>
          <p:nvPr/>
        </p:nvSpPr>
        <p:spPr bwMode="auto">
          <a:xfrm>
            <a:off x="3884614" y="572810"/>
            <a:ext cx="40306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800" b="1" dirty="0">
                <a:solidFill>
                  <a:srgbClr val="4D4D4D"/>
                </a:solidFill>
                <a:latin typeface="Arial" panose="020B0604020202020204" pitchFamily="34" charset="0"/>
              </a:rPr>
              <a:t>ISSUES TO ADDRESS...</a:t>
            </a:r>
          </a:p>
        </p:txBody>
      </p:sp>
      <p:sp>
        <p:nvSpPr>
          <p:cNvPr id="10244" name="Rectangle 3"/>
          <p:cNvSpPr>
            <a:spLocks noChangeArrowheads="1"/>
          </p:cNvSpPr>
          <p:nvPr/>
        </p:nvSpPr>
        <p:spPr bwMode="auto">
          <a:xfrm>
            <a:off x="2319670" y="1487489"/>
            <a:ext cx="68839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a:solidFill>
                  <a:srgbClr val="000000"/>
                </a:solidFill>
                <a:latin typeface="Arial" panose="020B0604020202020204" pitchFamily="34" charset="0"/>
              </a:rPr>
              <a:t>•  Transforming one phase into another takes time.</a:t>
            </a:r>
          </a:p>
        </p:txBody>
      </p:sp>
      <p:sp>
        <p:nvSpPr>
          <p:cNvPr id="10245" name="Rectangle 4"/>
          <p:cNvSpPr>
            <a:spLocks noChangeArrowheads="1"/>
          </p:cNvSpPr>
          <p:nvPr/>
        </p:nvSpPr>
        <p:spPr bwMode="auto">
          <a:xfrm>
            <a:off x="2224089" y="4343401"/>
            <a:ext cx="69865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  How does the rate of transformation depend on</a:t>
            </a:r>
          </a:p>
          <a:p>
            <a:r>
              <a:rPr lang="en-US" altLang="en-US" sz="2200">
                <a:solidFill>
                  <a:srgbClr val="000000"/>
                </a:solidFill>
                <a:latin typeface="Arial" panose="020B0604020202020204" pitchFamily="34" charset="0"/>
              </a:rPr>
              <a:t>     time and temperature?</a:t>
            </a:r>
          </a:p>
        </p:txBody>
      </p:sp>
      <p:sp>
        <p:nvSpPr>
          <p:cNvPr id="10246" name="Rectangle 6"/>
          <p:cNvSpPr>
            <a:spLocks noChangeArrowheads="1"/>
          </p:cNvSpPr>
          <p:nvPr/>
        </p:nvSpPr>
        <p:spPr bwMode="auto">
          <a:xfrm>
            <a:off x="2224089" y="4984750"/>
            <a:ext cx="73040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dirty="0">
                <a:solidFill>
                  <a:srgbClr val="000000"/>
                </a:solidFill>
                <a:latin typeface="Arial" panose="020B0604020202020204" pitchFamily="34" charset="0"/>
              </a:rPr>
              <a:t>•  </a:t>
            </a:r>
            <a:r>
              <a:rPr lang="en-US" altLang="en-US" sz="2200" dirty="0">
                <a:latin typeface="Arial" panose="020B0604020202020204" pitchFamily="34" charset="0"/>
              </a:rPr>
              <a:t>Is it possible to slow down transformations so that </a:t>
            </a:r>
            <a:br>
              <a:rPr lang="en-US" altLang="en-US" sz="2200" dirty="0">
                <a:latin typeface="Arial" panose="020B0604020202020204" pitchFamily="34" charset="0"/>
              </a:rPr>
            </a:br>
            <a:r>
              <a:rPr lang="en-US" altLang="en-US" sz="2200" dirty="0">
                <a:latin typeface="Arial" panose="020B0604020202020204" pitchFamily="34" charset="0"/>
              </a:rPr>
              <a:t>     non-equilibrium structures are formed</a:t>
            </a:r>
            <a:r>
              <a:rPr lang="en-US" altLang="en-US" sz="2200" dirty="0">
                <a:solidFill>
                  <a:srgbClr val="000000"/>
                </a:solidFill>
                <a:latin typeface="Arial" panose="020B0604020202020204" pitchFamily="34" charset="0"/>
              </a:rPr>
              <a:t>?</a:t>
            </a:r>
          </a:p>
        </p:txBody>
      </p:sp>
      <p:sp>
        <p:nvSpPr>
          <p:cNvPr id="10247" name="Rectangle 7"/>
          <p:cNvSpPr>
            <a:spLocks noChangeArrowheads="1"/>
          </p:cNvSpPr>
          <p:nvPr/>
        </p:nvSpPr>
        <p:spPr bwMode="auto">
          <a:xfrm>
            <a:off x="2224088" y="5670550"/>
            <a:ext cx="65017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  Are the mechanical properties of non-equilibrium</a:t>
            </a:r>
          </a:p>
          <a:p>
            <a:r>
              <a:rPr lang="en-US" altLang="en-US" sz="2200">
                <a:solidFill>
                  <a:srgbClr val="000000"/>
                </a:solidFill>
                <a:latin typeface="Arial" panose="020B0604020202020204" pitchFamily="34" charset="0"/>
              </a:rPr>
              <a:t>     structures more desirable than equilibrium ones?</a:t>
            </a:r>
          </a:p>
        </p:txBody>
      </p:sp>
      <p:grpSp>
        <p:nvGrpSpPr>
          <p:cNvPr id="10248" name="Group 213"/>
          <p:cNvGrpSpPr>
            <a:grpSpLocks/>
          </p:cNvGrpSpPr>
          <p:nvPr/>
        </p:nvGrpSpPr>
        <p:grpSpPr bwMode="auto">
          <a:xfrm>
            <a:off x="2675732" y="2275701"/>
            <a:ext cx="6448425" cy="1392237"/>
            <a:chOff x="764" y="1691"/>
            <a:chExt cx="4062" cy="877"/>
          </a:xfrm>
        </p:grpSpPr>
        <p:sp>
          <p:nvSpPr>
            <p:cNvPr id="10250" name="Rectangle 10"/>
            <p:cNvSpPr>
              <a:spLocks noChangeArrowheads="1"/>
            </p:cNvSpPr>
            <p:nvPr/>
          </p:nvSpPr>
          <p:spPr bwMode="auto">
            <a:xfrm>
              <a:off x="764" y="1856"/>
              <a:ext cx="12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FF6666"/>
                  </a:solidFill>
                  <a:latin typeface="Arial" panose="020B0604020202020204" pitchFamily="34" charset="0"/>
                </a:rPr>
                <a:t>Fe</a:t>
              </a:r>
              <a:endParaRPr lang="en-US" altLang="en-US">
                <a:latin typeface="Arial" panose="020B0604020202020204" pitchFamily="34" charset="0"/>
              </a:endParaRPr>
            </a:p>
          </p:txBody>
        </p:sp>
        <p:sp>
          <p:nvSpPr>
            <p:cNvPr id="10251" name="Oval 11"/>
            <p:cNvSpPr>
              <a:spLocks noChangeArrowheads="1"/>
            </p:cNvSpPr>
            <p:nvPr/>
          </p:nvSpPr>
          <p:spPr bwMode="auto">
            <a:xfrm>
              <a:off x="1717" y="1910"/>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52" name="Oval 12"/>
            <p:cNvSpPr>
              <a:spLocks noChangeArrowheads="1"/>
            </p:cNvSpPr>
            <p:nvPr/>
          </p:nvSpPr>
          <p:spPr bwMode="auto">
            <a:xfrm>
              <a:off x="1717" y="2073"/>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53" name="Oval 13"/>
            <p:cNvSpPr>
              <a:spLocks noChangeArrowheads="1"/>
            </p:cNvSpPr>
            <p:nvPr/>
          </p:nvSpPr>
          <p:spPr bwMode="auto">
            <a:xfrm>
              <a:off x="1717" y="2248"/>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54" name="Oval 14"/>
            <p:cNvSpPr>
              <a:spLocks noChangeArrowheads="1"/>
            </p:cNvSpPr>
            <p:nvPr/>
          </p:nvSpPr>
          <p:spPr bwMode="auto">
            <a:xfrm>
              <a:off x="1717" y="2422"/>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55" name="Oval 15"/>
            <p:cNvSpPr>
              <a:spLocks noChangeArrowheads="1"/>
            </p:cNvSpPr>
            <p:nvPr/>
          </p:nvSpPr>
          <p:spPr bwMode="auto">
            <a:xfrm>
              <a:off x="1633" y="2332"/>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56" name="Oval 16"/>
            <p:cNvSpPr>
              <a:spLocks noChangeArrowheads="1"/>
            </p:cNvSpPr>
            <p:nvPr/>
          </p:nvSpPr>
          <p:spPr bwMode="auto">
            <a:xfrm>
              <a:off x="1633" y="2163"/>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57" name="Oval 17"/>
            <p:cNvSpPr>
              <a:spLocks noChangeArrowheads="1"/>
            </p:cNvSpPr>
            <p:nvPr/>
          </p:nvSpPr>
          <p:spPr bwMode="auto">
            <a:xfrm>
              <a:off x="1633" y="1994"/>
              <a:ext cx="118" cy="113"/>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58" name="Oval 18"/>
            <p:cNvSpPr>
              <a:spLocks noChangeArrowheads="1"/>
            </p:cNvSpPr>
            <p:nvPr/>
          </p:nvSpPr>
          <p:spPr bwMode="auto">
            <a:xfrm>
              <a:off x="1633" y="1826"/>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59" name="Oval 19"/>
            <p:cNvSpPr>
              <a:spLocks noChangeArrowheads="1"/>
            </p:cNvSpPr>
            <p:nvPr/>
          </p:nvSpPr>
          <p:spPr bwMode="auto">
            <a:xfrm>
              <a:off x="1560" y="2422"/>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60" name="Oval 20"/>
            <p:cNvSpPr>
              <a:spLocks noChangeArrowheads="1"/>
            </p:cNvSpPr>
            <p:nvPr/>
          </p:nvSpPr>
          <p:spPr bwMode="auto">
            <a:xfrm>
              <a:off x="1560" y="2248"/>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61" name="Oval 21"/>
            <p:cNvSpPr>
              <a:spLocks noChangeArrowheads="1"/>
            </p:cNvSpPr>
            <p:nvPr/>
          </p:nvSpPr>
          <p:spPr bwMode="auto">
            <a:xfrm>
              <a:off x="1554" y="2079"/>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62" name="Oval 22"/>
            <p:cNvSpPr>
              <a:spLocks noChangeArrowheads="1"/>
            </p:cNvSpPr>
            <p:nvPr/>
          </p:nvSpPr>
          <p:spPr bwMode="auto">
            <a:xfrm>
              <a:off x="1560" y="1916"/>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63" name="Oval 23"/>
            <p:cNvSpPr>
              <a:spLocks noChangeArrowheads="1"/>
            </p:cNvSpPr>
            <p:nvPr/>
          </p:nvSpPr>
          <p:spPr bwMode="auto">
            <a:xfrm>
              <a:off x="1487" y="1826"/>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64" name="Oval 24"/>
            <p:cNvSpPr>
              <a:spLocks noChangeArrowheads="1"/>
            </p:cNvSpPr>
            <p:nvPr/>
          </p:nvSpPr>
          <p:spPr bwMode="auto">
            <a:xfrm>
              <a:off x="1487" y="2000"/>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65" name="Oval 25"/>
            <p:cNvSpPr>
              <a:spLocks noChangeArrowheads="1"/>
            </p:cNvSpPr>
            <p:nvPr/>
          </p:nvSpPr>
          <p:spPr bwMode="auto">
            <a:xfrm>
              <a:off x="1487" y="2169"/>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66" name="Oval 26"/>
            <p:cNvSpPr>
              <a:spLocks noChangeArrowheads="1"/>
            </p:cNvSpPr>
            <p:nvPr/>
          </p:nvSpPr>
          <p:spPr bwMode="auto">
            <a:xfrm>
              <a:off x="1487" y="2343"/>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67" name="Oval 27"/>
            <p:cNvSpPr>
              <a:spLocks noChangeArrowheads="1"/>
            </p:cNvSpPr>
            <p:nvPr/>
          </p:nvSpPr>
          <p:spPr bwMode="auto">
            <a:xfrm>
              <a:off x="1414" y="1916"/>
              <a:ext cx="112"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68" name="Oval 28"/>
            <p:cNvSpPr>
              <a:spLocks noChangeArrowheads="1"/>
            </p:cNvSpPr>
            <p:nvPr/>
          </p:nvSpPr>
          <p:spPr bwMode="auto">
            <a:xfrm>
              <a:off x="1414" y="2084"/>
              <a:ext cx="112" cy="113"/>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69" name="Oval 29"/>
            <p:cNvSpPr>
              <a:spLocks noChangeArrowheads="1"/>
            </p:cNvSpPr>
            <p:nvPr/>
          </p:nvSpPr>
          <p:spPr bwMode="auto">
            <a:xfrm>
              <a:off x="1414" y="2422"/>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70" name="Oval 30"/>
            <p:cNvSpPr>
              <a:spLocks noChangeArrowheads="1"/>
            </p:cNvSpPr>
            <p:nvPr/>
          </p:nvSpPr>
          <p:spPr bwMode="auto">
            <a:xfrm>
              <a:off x="1414" y="2248"/>
              <a:ext cx="112"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71" name="Oval 31"/>
            <p:cNvSpPr>
              <a:spLocks noChangeArrowheads="1"/>
            </p:cNvSpPr>
            <p:nvPr/>
          </p:nvSpPr>
          <p:spPr bwMode="auto">
            <a:xfrm>
              <a:off x="1335" y="1826"/>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72" name="Oval 32"/>
            <p:cNvSpPr>
              <a:spLocks noChangeArrowheads="1"/>
            </p:cNvSpPr>
            <p:nvPr/>
          </p:nvSpPr>
          <p:spPr bwMode="auto">
            <a:xfrm>
              <a:off x="1335" y="2006"/>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73" name="Oval 33"/>
            <p:cNvSpPr>
              <a:spLocks noChangeArrowheads="1"/>
            </p:cNvSpPr>
            <p:nvPr/>
          </p:nvSpPr>
          <p:spPr bwMode="auto">
            <a:xfrm>
              <a:off x="1329" y="2169"/>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74" name="Oval 34"/>
            <p:cNvSpPr>
              <a:spLocks noChangeArrowheads="1"/>
            </p:cNvSpPr>
            <p:nvPr/>
          </p:nvSpPr>
          <p:spPr bwMode="auto">
            <a:xfrm>
              <a:off x="1335" y="2338"/>
              <a:ext cx="112"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75" name="Oval 35"/>
            <p:cNvSpPr>
              <a:spLocks noChangeArrowheads="1"/>
            </p:cNvSpPr>
            <p:nvPr/>
          </p:nvSpPr>
          <p:spPr bwMode="auto">
            <a:xfrm>
              <a:off x="1256" y="1916"/>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76" name="Oval 36"/>
            <p:cNvSpPr>
              <a:spLocks noChangeArrowheads="1"/>
            </p:cNvSpPr>
            <p:nvPr/>
          </p:nvSpPr>
          <p:spPr bwMode="auto">
            <a:xfrm>
              <a:off x="1256" y="2079"/>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77" name="Oval 37"/>
            <p:cNvSpPr>
              <a:spLocks noChangeArrowheads="1"/>
            </p:cNvSpPr>
            <p:nvPr/>
          </p:nvSpPr>
          <p:spPr bwMode="auto">
            <a:xfrm>
              <a:off x="1256" y="2422"/>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78" name="Oval 38"/>
            <p:cNvSpPr>
              <a:spLocks noChangeArrowheads="1"/>
            </p:cNvSpPr>
            <p:nvPr/>
          </p:nvSpPr>
          <p:spPr bwMode="auto">
            <a:xfrm>
              <a:off x="1178" y="1826"/>
              <a:ext cx="117"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79" name="Oval 39"/>
            <p:cNvSpPr>
              <a:spLocks noChangeArrowheads="1"/>
            </p:cNvSpPr>
            <p:nvPr/>
          </p:nvSpPr>
          <p:spPr bwMode="auto">
            <a:xfrm>
              <a:off x="1178" y="1989"/>
              <a:ext cx="117"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80" name="Oval 40"/>
            <p:cNvSpPr>
              <a:spLocks noChangeArrowheads="1"/>
            </p:cNvSpPr>
            <p:nvPr/>
          </p:nvSpPr>
          <p:spPr bwMode="auto">
            <a:xfrm>
              <a:off x="1178" y="2163"/>
              <a:ext cx="117"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81" name="Oval 41"/>
            <p:cNvSpPr>
              <a:spLocks noChangeArrowheads="1"/>
            </p:cNvSpPr>
            <p:nvPr/>
          </p:nvSpPr>
          <p:spPr bwMode="auto">
            <a:xfrm>
              <a:off x="1178" y="2338"/>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82" name="Oval 42"/>
            <p:cNvSpPr>
              <a:spLocks noChangeArrowheads="1"/>
            </p:cNvSpPr>
            <p:nvPr/>
          </p:nvSpPr>
          <p:spPr bwMode="auto">
            <a:xfrm>
              <a:off x="1099" y="1910"/>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83" name="Oval 43"/>
            <p:cNvSpPr>
              <a:spLocks noChangeArrowheads="1"/>
            </p:cNvSpPr>
            <p:nvPr/>
          </p:nvSpPr>
          <p:spPr bwMode="auto">
            <a:xfrm>
              <a:off x="1099" y="2079"/>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84" name="Oval 44"/>
            <p:cNvSpPr>
              <a:spLocks noChangeArrowheads="1"/>
            </p:cNvSpPr>
            <p:nvPr/>
          </p:nvSpPr>
          <p:spPr bwMode="auto">
            <a:xfrm>
              <a:off x="1099" y="2242"/>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85" name="Oval 45"/>
            <p:cNvSpPr>
              <a:spLocks noChangeArrowheads="1"/>
            </p:cNvSpPr>
            <p:nvPr/>
          </p:nvSpPr>
          <p:spPr bwMode="auto">
            <a:xfrm>
              <a:off x="1015" y="1826"/>
              <a:ext cx="117"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86" name="Oval 46"/>
            <p:cNvSpPr>
              <a:spLocks noChangeArrowheads="1"/>
            </p:cNvSpPr>
            <p:nvPr/>
          </p:nvSpPr>
          <p:spPr bwMode="auto">
            <a:xfrm>
              <a:off x="1015" y="1989"/>
              <a:ext cx="117"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87" name="Oval 47"/>
            <p:cNvSpPr>
              <a:spLocks noChangeArrowheads="1"/>
            </p:cNvSpPr>
            <p:nvPr/>
          </p:nvSpPr>
          <p:spPr bwMode="auto">
            <a:xfrm>
              <a:off x="1015" y="2158"/>
              <a:ext cx="117"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88" name="Oval 48"/>
            <p:cNvSpPr>
              <a:spLocks noChangeArrowheads="1"/>
            </p:cNvSpPr>
            <p:nvPr/>
          </p:nvSpPr>
          <p:spPr bwMode="auto">
            <a:xfrm>
              <a:off x="1015" y="2332"/>
              <a:ext cx="117"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89" name="Oval 49"/>
            <p:cNvSpPr>
              <a:spLocks noChangeArrowheads="1"/>
            </p:cNvSpPr>
            <p:nvPr/>
          </p:nvSpPr>
          <p:spPr bwMode="auto">
            <a:xfrm>
              <a:off x="1099" y="2422"/>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90" name="Oval 50"/>
            <p:cNvSpPr>
              <a:spLocks noChangeArrowheads="1"/>
            </p:cNvSpPr>
            <p:nvPr/>
          </p:nvSpPr>
          <p:spPr bwMode="auto">
            <a:xfrm>
              <a:off x="1256" y="2248"/>
              <a:ext cx="118"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91" name="Rectangle 51"/>
            <p:cNvSpPr>
              <a:spLocks noChangeArrowheads="1"/>
            </p:cNvSpPr>
            <p:nvPr/>
          </p:nvSpPr>
          <p:spPr bwMode="auto">
            <a:xfrm>
              <a:off x="2125" y="1902"/>
              <a:ext cx="8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500">
                  <a:solidFill>
                    <a:srgbClr val="3366FF"/>
                  </a:solidFill>
                  <a:latin typeface="Symbol" panose="05050102010706020507" pitchFamily="18" charset="2"/>
                </a:rPr>
                <a:t>g</a:t>
              </a:r>
              <a:endParaRPr lang="en-US" altLang="en-US"/>
            </a:p>
          </p:txBody>
        </p:sp>
        <p:sp>
          <p:nvSpPr>
            <p:cNvPr id="10292" name="Rectangle 52"/>
            <p:cNvSpPr>
              <a:spLocks noChangeArrowheads="1"/>
            </p:cNvSpPr>
            <p:nvPr/>
          </p:nvSpPr>
          <p:spPr bwMode="auto">
            <a:xfrm>
              <a:off x="1866" y="2166"/>
              <a:ext cx="54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3366FF"/>
                  </a:solidFill>
                  <a:latin typeface="Arial" panose="020B0604020202020204" pitchFamily="34" charset="0"/>
                </a:rPr>
                <a:t>(Austenite)</a:t>
              </a:r>
              <a:endParaRPr lang="en-US" altLang="en-US">
                <a:latin typeface="Arial" panose="020B0604020202020204" pitchFamily="34" charset="0"/>
              </a:endParaRPr>
            </a:p>
          </p:txBody>
        </p:sp>
        <p:grpSp>
          <p:nvGrpSpPr>
            <p:cNvPr id="10293" name="Group 55"/>
            <p:cNvGrpSpPr>
              <a:grpSpLocks/>
            </p:cNvGrpSpPr>
            <p:nvPr/>
          </p:nvGrpSpPr>
          <p:grpSpPr bwMode="auto">
            <a:xfrm>
              <a:off x="2513" y="2183"/>
              <a:ext cx="719" cy="123"/>
              <a:chOff x="2513" y="2183"/>
              <a:chExt cx="719" cy="123"/>
            </a:xfrm>
          </p:grpSpPr>
          <p:sp>
            <p:nvSpPr>
              <p:cNvPr id="10448" name="Freeform 53"/>
              <p:cNvSpPr>
                <a:spLocks/>
              </p:cNvSpPr>
              <p:nvPr/>
            </p:nvSpPr>
            <p:spPr bwMode="auto">
              <a:xfrm>
                <a:off x="3092" y="2183"/>
                <a:ext cx="140" cy="123"/>
              </a:xfrm>
              <a:custGeom>
                <a:avLst/>
                <a:gdLst>
                  <a:gd name="T0" fmla="*/ 140 w 140"/>
                  <a:gd name="T1" fmla="*/ 62 h 123"/>
                  <a:gd name="T2" fmla="*/ 0 w 140"/>
                  <a:gd name="T3" fmla="*/ 123 h 123"/>
                  <a:gd name="T4" fmla="*/ 45 w 140"/>
                  <a:gd name="T5" fmla="*/ 62 h 123"/>
                  <a:gd name="T6" fmla="*/ 0 w 140"/>
                  <a:gd name="T7" fmla="*/ 0 h 123"/>
                  <a:gd name="T8" fmla="*/ 140 w 140"/>
                  <a:gd name="T9" fmla="*/ 62 h 123"/>
                  <a:gd name="T10" fmla="*/ 0 60000 65536"/>
                  <a:gd name="T11" fmla="*/ 0 60000 65536"/>
                  <a:gd name="T12" fmla="*/ 0 60000 65536"/>
                  <a:gd name="T13" fmla="*/ 0 60000 65536"/>
                  <a:gd name="T14" fmla="*/ 0 60000 65536"/>
                  <a:gd name="T15" fmla="*/ 0 w 140"/>
                  <a:gd name="T16" fmla="*/ 0 h 123"/>
                  <a:gd name="T17" fmla="*/ 140 w 140"/>
                  <a:gd name="T18" fmla="*/ 123 h 123"/>
                </a:gdLst>
                <a:ahLst/>
                <a:cxnLst>
                  <a:cxn ang="T10">
                    <a:pos x="T0" y="T1"/>
                  </a:cxn>
                  <a:cxn ang="T11">
                    <a:pos x="T2" y="T3"/>
                  </a:cxn>
                  <a:cxn ang="T12">
                    <a:pos x="T4" y="T5"/>
                  </a:cxn>
                  <a:cxn ang="T13">
                    <a:pos x="T6" y="T7"/>
                  </a:cxn>
                  <a:cxn ang="T14">
                    <a:pos x="T8" y="T9"/>
                  </a:cxn>
                </a:cxnLst>
                <a:rect l="T15" t="T16" r="T17" b="T18"/>
                <a:pathLst>
                  <a:path w="140" h="123">
                    <a:moveTo>
                      <a:pt x="140" y="62"/>
                    </a:moveTo>
                    <a:lnTo>
                      <a:pt x="0" y="123"/>
                    </a:lnTo>
                    <a:lnTo>
                      <a:pt x="45" y="62"/>
                    </a:lnTo>
                    <a:lnTo>
                      <a:pt x="0" y="0"/>
                    </a:lnTo>
                    <a:lnTo>
                      <a:pt x="140" y="62"/>
                    </a:lnTo>
                    <a:close/>
                  </a:path>
                </a:pathLst>
              </a:custGeom>
              <a:solidFill>
                <a:srgbClr val="888888"/>
              </a:solidFill>
              <a:ln w="9525">
                <a:solidFill>
                  <a:srgbClr val="888888"/>
                </a:solidFill>
                <a:round/>
                <a:headEnd/>
                <a:tailEnd/>
              </a:ln>
            </p:spPr>
            <p:txBody>
              <a:bodyPr/>
              <a:lstStyle/>
              <a:p>
                <a:endParaRPr lang="en-GB"/>
              </a:p>
            </p:txBody>
          </p:sp>
          <p:sp>
            <p:nvSpPr>
              <p:cNvPr id="10449" name="Line 54"/>
              <p:cNvSpPr>
                <a:spLocks noChangeShapeType="1"/>
              </p:cNvSpPr>
              <p:nvPr/>
            </p:nvSpPr>
            <p:spPr bwMode="auto">
              <a:xfrm>
                <a:off x="2513" y="2245"/>
                <a:ext cx="624" cy="1"/>
              </a:xfrm>
              <a:prstGeom prst="line">
                <a:avLst/>
              </a:prstGeom>
              <a:noFill/>
              <a:ln w="71438">
                <a:solidFill>
                  <a:srgbClr val="888888"/>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294" name="Rectangle 56"/>
            <p:cNvSpPr>
              <a:spLocks noChangeArrowheads="1"/>
            </p:cNvSpPr>
            <p:nvPr/>
          </p:nvSpPr>
          <p:spPr bwMode="auto">
            <a:xfrm>
              <a:off x="2591" y="1929"/>
              <a:ext cx="46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888888"/>
                  </a:solidFill>
                  <a:latin typeface="Arial" panose="020B0604020202020204" pitchFamily="34" charset="0"/>
                </a:rPr>
                <a:t>Eutectoid </a:t>
              </a:r>
              <a:endParaRPr lang="en-US" altLang="en-US">
                <a:latin typeface="Arial" panose="020B0604020202020204" pitchFamily="34" charset="0"/>
              </a:endParaRPr>
            </a:p>
          </p:txBody>
        </p:sp>
        <p:sp>
          <p:nvSpPr>
            <p:cNvPr id="10295" name="Rectangle 57"/>
            <p:cNvSpPr>
              <a:spLocks noChangeArrowheads="1"/>
            </p:cNvSpPr>
            <p:nvPr/>
          </p:nvSpPr>
          <p:spPr bwMode="auto">
            <a:xfrm>
              <a:off x="2462" y="2047"/>
              <a:ext cx="67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888888"/>
                  </a:solidFill>
                  <a:latin typeface="Arial" panose="020B0604020202020204" pitchFamily="34" charset="0"/>
                </a:rPr>
                <a:t>transformation</a:t>
              </a:r>
              <a:endParaRPr lang="en-US" altLang="en-US">
                <a:latin typeface="Arial" panose="020B0604020202020204" pitchFamily="34" charset="0"/>
              </a:endParaRPr>
            </a:p>
          </p:txBody>
        </p:sp>
        <p:sp>
          <p:nvSpPr>
            <p:cNvPr id="10296" name="Oval 58"/>
            <p:cNvSpPr>
              <a:spLocks noChangeArrowheads="1"/>
            </p:cNvSpPr>
            <p:nvPr/>
          </p:nvSpPr>
          <p:spPr bwMode="auto">
            <a:xfrm>
              <a:off x="1256" y="1826"/>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97" name="Oval 59"/>
            <p:cNvSpPr>
              <a:spLocks noChangeArrowheads="1"/>
            </p:cNvSpPr>
            <p:nvPr/>
          </p:nvSpPr>
          <p:spPr bwMode="auto">
            <a:xfrm>
              <a:off x="1414" y="1826"/>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98" name="Oval 60"/>
            <p:cNvSpPr>
              <a:spLocks noChangeArrowheads="1"/>
            </p:cNvSpPr>
            <p:nvPr/>
          </p:nvSpPr>
          <p:spPr bwMode="auto">
            <a:xfrm>
              <a:off x="1256" y="1994"/>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299" name="Oval 61"/>
            <p:cNvSpPr>
              <a:spLocks noChangeArrowheads="1"/>
            </p:cNvSpPr>
            <p:nvPr/>
          </p:nvSpPr>
          <p:spPr bwMode="auto">
            <a:xfrm>
              <a:off x="1414" y="1994"/>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00" name="Oval 62"/>
            <p:cNvSpPr>
              <a:spLocks noChangeArrowheads="1"/>
            </p:cNvSpPr>
            <p:nvPr/>
          </p:nvSpPr>
          <p:spPr bwMode="auto">
            <a:xfrm>
              <a:off x="1335" y="1910"/>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01" name="Oval 63"/>
            <p:cNvSpPr>
              <a:spLocks noChangeArrowheads="1"/>
            </p:cNvSpPr>
            <p:nvPr/>
          </p:nvSpPr>
          <p:spPr bwMode="auto">
            <a:xfrm>
              <a:off x="1560" y="1826"/>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02" name="Oval 64"/>
            <p:cNvSpPr>
              <a:spLocks noChangeArrowheads="1"/>
            </p:cNvSpPr>
            <p:nvPr/>
          </p:nvSpPr>
          <p:spPr bwMode="auto">
            <a:xfrm>
              <a:off x="1717" y="1826"/>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03" name="Oval 65"/>
            <p:cNvSpPr>
              <a:spLocks noChangeArrowheads="1"/>
            </p:cNvSpPr>
            <p:nvPr/>
          </p:nvSpPr>
          <p:spPr bwMode="auto">
            <a:xfrm>
              <a:off x="1560" y="1994"/>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04" name="Oval 66"/>
            <p:cNvSpPr>
              <a:spLocks noChangeArrowheads="1"/>
            </p:cNvSpPr>
            <p:nvPr/>
          </p:nvSpPr>
          <p:spPr bwMode="auto">
            <a:xfrm>
              <a:off x="1717" y="1994"/>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05" name="Oval 67"/>
            <p:cNvSpPr>
              <a:spLocks noChangeArrowheads="1"/>
            </p:cNvSpPr>
            <p:nvPr/>
          </p:nvSpPr>
          <p:spPr bwMode="auto">
            <a:xfrm>
              <a:off x="1633" y="1910"/>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06" name="Oval 68"/>
            <p:cNvSpPr>
              <a:spLocks noChangeArrowheads="1"/>
            </p:cNvSpPr>
            <p:nvPr/>
          </p:nvSpPr>
          <p:spPr bwMode="auto">
            <a:xfrm>
              <a:off x="1487" y="1910"/>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07" name="Oval 69"/>
            <p:cNvSpPr>
              <a:spLocks noChangeArrowheads="1"/>
            </p:cNvSpPr>
            <p:nvPr/>
          </p:nvSpPr>
          <p:spPr bwMode="auto">
            <a:xfrm>
              <a:off x="1256" y="2163"/>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08" name="Oval 70"/>
            <p:cNvSpPr>
              <a:spLocks noChangeArrowheads="1"/>
            </p:cNvSpPr>
            <p:nvPr/>
          </p:nvSpPr>
          <p:spPr bwMode="auto">
            <a:xfrm>
              <a:off x="1414" y="2163"/>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09" name="Oval 71"/>
            <p:cNvSpPr>
              <a:spLocks noChangeArrowheads="1"/>
            </p:cNvSpPr>
            <p:nvPr/>
          </p:nvSpPr>
          <p:spPr bwMode="auto">
            <a:xfrm>
              <a:off x="1335" y="2079"/>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10" name="Oval 72"/>
            <p:cNvSpPr>
              <a:spLocks noChangeArrowheads="1"/>
            </p:cNvSpPr>
            <p:nvPr/>
          </p:nvSpPr>
          <p:spPr bwMode="auto">
            <a:xfrm>
              <a:off x="1560" y="2163"/>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11" name="Oval 73"/>
            <p:cNvSpPr>
              <a:spLocks noChangeArrowheads="1"/>
            </p:cNvSpPr>
            <p:nvPr/>
          </p:nvSpPr>
          <p:spPr bwMode="auto">
            <a:xfrm>
              <a:off x="1717" y="2163"/>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12" name="Oval 74"/>
            <p:cNvSpPr>
              <a:spLocks noChangeArrowheads="1"/>
            </p:cNvSpPr>
            <p:nvPr/>
          </p:nvSpPr>
          <p:spPr bwMode="auto">
            <a:xfrm>
              <a:off x="1633" y="2079"/>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13" name="Oval 75"/>
            <p:cNvSpPr>
              <a:spLocks noChangeArrowheads="1"/>
            </p:cNvSpPr>
            <p:nvPr/>
          </p:nvSpPr>
          <p:spPr bwMode="auto">
            <a:xfrm>
              <a:off x="1487" y="2079"/>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14" name="Oval 76"/>
            <p:cNvSpPr>
              <a:spLocks noChangeArrowheads="1"/>
            </p:cNvSpPr>
            <p:nvPr/>
          </p:nvSpPr>
          <p:spPr bwMode="auto">
            <a:xfrm>
              <a:off x="1256" y="2332"/>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15" name="Oval 77"/>
            <p:cNvSpPr>
              <a:spLocks noChangeArrowheads="1"/>
            </p:cNvSpPr>
            <p:nvPr/>
          </p:nvSpPr>
          <p:spPr bwMode="auto">
            <a:xfrm>
              <a:off x="1414" y="2332"/>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16" name="Oval 78"/>
            <p:cNvSpPr>
              <a:spLocks noChangeArrowheads="1"/>
            </p:cNvSpPr>
            <p:nvPr/>
          </p:nvSpPr>
          <p:spPr bwMode="auto">
            <a:xfrm>
              <a:off x="1335" y="2253"/>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17" name="Oval 79"/>
            <p:cNvSpPr>
              <a:spLocks noChangeArrowheads="1"/>
            </p:cNvSpPr>
            <p:nvPr/>
          </p:nvSpPr>
          <p:spPr bwMode="auto">
            <a:xfrm>
              <a:off x="1560" y="2332"/>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18" name="Oval 80"/>
            <p:cNvSpPr>
              <a:spLocks noChangeArrowheads="1"/>
            </p:cNvSpPr>
            <p:nvPr/>
          </p:nvSpPr>
          <p:spPr bwMode="auto">
            <a:xfrm>
              <a:off x="1717" y="2332"/>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19" name="Oval 81"/>
            <p:cNvSpPr>
              <a:spLocks noChangeArrowheads="1"/>
            </p:cNvSpPr>
            <p:nvPr/>
          </p:nvSpPr>
          <p:spPr bwMode="auto">
            <a:xfrm>
              <a:off x="1633" y="2248"/>
              <a:ext cx="118"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20" name="Oval 82"/>
            <p:cNvSpPr>
              <a:spLocks noChangeArrowheads="1"/>
            </p:cNvSpPr>
            <p:nvPr/>
          </p:nvSpPr>
          <p:spPr bwMode="auto">
            <a:xfrm>
              <a:off x="1487" y="2253"/>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21" name="Oval 83"/>
            <p:cNvSpPr>
              <a:spLocks noChangeArrowheads="1"/>
            </p:cNvSpPr>
            <p:nvPr/>
          </p:nvSpPr>
          <p:spPr bwMode="auto">
            <a:xfrm>
              <a:off x="1599" y="1949"/>
              <a:ext cx="39" cy="3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22" name="Oval 84"/>
            <p:cNvSpPr>
              <a:spLocks noChangeArrowheads="1"/>
            </p:cNvSpPr>
            <p:nvPr/>
          </p:nvSpPr>
          <p:spPr bwMode="auto">
            <a:xfrm>
              <a:off x="1369" y="2197"/>
              <a:ext cx="44" cy="45"/>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23" name="Oval 85"/>
            <p:cNvSpPr>
              <a:spLocks noChangeArrowheads="1"/>
            </p:cNvSpPr>
            <p:nvPr/>
          </p:nvSpPr>
          <p:spPr bwMode="auto">
            <a:xfrm>
              <a:off x="1751" y="2107"/>
              <a:ext cx="45" cy="45"/>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24" name="Oval 86"/>
            <p:cNvSpPr>
              <a:spLocks noChangeArrowheads="1"/>
            </p:cNvSpPr>
            <p:nvPr/>
          </p:nvSpPr>
          <p:spPr bwMode="auto">
            <a:xfrm>
              <a:off x="1599" y="2287"/>
              <a:ext cx="39" cy="3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25" name="Oval 87"/>
            <p:cNvSpPr>
              <a:spLocks noChangeArrowheads="1"/>
            </p:cNvSpPr>
            <p:nvPr/>
          </p:nvSpPr>
          <p:spPr bwMode="auto">
            <a:xfrm>
              <a:off x="1335" y="2422"/>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26" name="Oval 88"/>
            <p:cNvSpPr>
              <a:spLocks noChangeArrowheads="1"/>
            </p:cNvSpPr>
            <p:nvPr/>
          </p:nvSpPr>
          <p:spPr bwMode="auto">
            <a:xfrm>
              <a:off x="1633" y="2422"/>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27" name="Oval 89"/>
            <p:cNvSpPr>
              <a:spLocks noChangeArrowheads="1"/>
            </p:cNvSpPr>
            <p:nvPr/>
          </p:nvSpPr>
          <p:spPr bwMode="auto">
            <a:xfrm>
              <a:off x="1487" y="2422"/>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28" name="Oval 90"/>
            <p:cNvSpPr>
              <a:spLocks noChangeArrowheads="1"/>
            </p:cNvSpPr>
            <p:nvPr/>
          </p:nvSpPr>
          <p:spPr bwMode="auto">
            <a:xfrm>
              <a:off x="1099" y="1826"/>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29" name="Oval 91"/>
            <p:cNvSpPr>
              <a:spLocks noChangeArrowheads="1"/>
            </p:cNvSpPr>
            <p:nvPr/>
          </p:nvSpPr>
          <p:spPr bwMode="auto">
            <a:xfrm>
              <a:off x="1099" y="1994"/>
              <a:ext cx="118" cy="113"/>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30" name="Oval 92"/>
            <p:cNvSpPr>
              <a:spLocks noChangeArrowheads="1"/>
            </p:cNvSpPr>
            <p:nvPr/>
          </p:nvSpPr>
          <p:spPr bwMode="auto">
            <a:xfrm>
              <a:off x="1178" y="1910"/>
              <a:ext cx="117"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31" name="Oval 93"/>
            <p:cNvSpPr>
              <a:spLocks noChangeArrowheads="1"/>
            </p:cNvSpPr>
            <p:nvPr/>
          </p:nvSpPr>
          <p:spPr bwMode="auto">
            <a:xfrm>
              <a:off x="1099" y="2163"/>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32" name="Oval 94"/>
            <p:cNvSpPr>
              <a:spLocks noChangeArrowheads="1"/>
            </p:cNvSpPr>
            <p:nvPr/>
          </p:nvSpPr>
          <p:spPr bwMode="auto">
            <a:xfrm>
              <a:off x="1178" y="2079"/>
              <a:ext cx="117"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33" name="Oval 95"/>
            <p:cNvSpPr>
              <a:spLocks noChangeArrowheads="1"/>
            </p:cNvSpPr>
            <p:nvPr/>
          </p:nvSpPr>
          <p:spPr bwMode="auto">
            <a:xfrm>
              <a:off x="1099" y="2332"/>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34" name="Oval 96"/>
            <p:cNvSpPr>
              <a:spLocks noChangeArrowheads="1"/>
            </p:cNvSpPr>
            <p:nvPr/>
          </p:nvSpPr>
          <p:spPr bwMode="auto">
            <a:xfrm>
              <a:off x="1178" y="2248"/>
              <a:ext cx="117"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35" name="Oval 97"/>
            <p:cNvSpPr>
              <a:spLocks noChangeArrowheads="1"/>
            </p:cNvSpPr>
            <p:nvPr/>
          </p:nvSpPr>
          <p:spPr bwMode="auto">
            <a:xfrm>
              <a:off x="1178" y="2422"/>
              <a:ext cx="117"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36" name="Oval 98"/>
            <p:cNvSpPr>
              <a:spLocks noChangeArrowheads="1"/>
            </p:cNvSpPr>
            <p:nvPr/>
          </p:nvSpPr>
          <p:spPr bwMode="auto">
            <a:xfrm>
              <a:off x="1296" y="1944"/>
              <a:ext cx="39" cy="3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37" name="Oval 99"/>
            <p:cNvSpPr>
              <a:spLocks noChangeArrowheads="1"/>
            </p:cNvSpPr>
            <p:nvPr/>
          </p:nvSpPr>
          <p:spPr bwMode="auto">
            <a:xfrm>
              <a:off x="1217" y="2371"/>
              <a:ext cx="39" cy="45"/>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38" name="Oval 100"/>
            <p:cNvSpPr>
              <a:spLocks noChangeArrowheads="1"/>
            </p:cNvSpPr>
            <p:nvPr/>
          </p:nvSpPr>
          <p:spPr bwMode="auto">
            <a:xfrm>
              <a:off x="1015" y="1905"/>
              <a:ext cx="117"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39" name="Oval 101"/>
            <p:cNvSpPr>
              <a:spLocks noChangeArrowheads="1"/>
            </p:cNvSpPr>
            <p:nvPr/>
          </p:nvSpPr>
          <p:spPr bwMode="auto">
            <a:xfrm>
              <a:off x="1015" y="2079"/>
              <a:ext cx="117"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40" name="Oval 102"/>
            <p:cNvSpPr>
              <a:spLocks noChangeArrowheads="1"/>
            </p:cNvSpPr>
            <p:nvPr/>
          </p:nvSpPr>
          <p:spPr bwMode="auto">
            <a:xfrm>
              <a:off x="1015" y="2248"/>
              <a:ext cx="117"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41" name="Oval 103"/>
            <p:cNvSpPr>
              <a:spLocks noChangeArrowheads="1"/>
            </p:cNvSpPr>
            <p:nvPr/>
          </p:nvSpPr>
          <p:spPr bwMode="auto">
            <a:xfrm>
              <a:off x="1138" y="2113"/>
              <a:ext cx="39" cy="3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342" name="Group 106"/>
            <p:cNvGrpSpPr>
              <a:grpSpLocks/>
            </p:cNvGrpSpPr>
            <p:nvPr/>
          </p:nvGrpSpPr>
          <p:grpSpPr bwMode="auto">
            <a:xfrm>
              <a:off x="905" y="1913"/>
              <a:ext cx="140" cy="56"/>
              <a:chOff x="905" y="1913"/>
              <a:chExt cx="140" cy="56"/>
            </a:xfrm>
          </p:grpSpPr>
          <p:sp>
            <p:nvSpPr>
              <p:cNvPr id="10446" name="Freeform 104"/>
              <p:cNvSpPr>
                <a:spLocks/>
              </p:cNvSpPr>
              <p:nvPr/>
            </p:nvSpPr>
            <p:spPr bwMode="auto">
              <a:xfrm>
                <a:off x="978" y="1913"/>
                <a:ext cx="67" cy="56"/>
              </a:xfrm>
              <a:custGeom>
                <a:avLst/>
                <a:gdLst>
                  <a:gd name="T0" fmla="*/ 67 w 67"/>
                  <a:gd name="T1" fmla="*/ 39 h 56"/>
                  <a:gd name="T2" fmla="*/ 0 w 67"/>
                  <a:gd name="T3" fmla="*/ 56 h 56"/>
                  <a:gd name="T4" fmla="*/ 28 w 67"/>
                  <a:gd name="T5" fmla="*/ 33 h 56"/>
                  <a:gd name="T6" fmla="*/ 11 w 67"/>
                  <a:gd name="T7" fmla="*/ 0 h 56"/>
                  <a:gd name="T8" fmla="*/ 67 w 67"/>
                  <a:gd name="T9" fmla="*/ 39 h 56"/>
                  <a:gd name="T10" fmla="*/ 0 60000 65536"/>
                  <a:gd name="T11" fmla="*/ 0 60000 65536"/>
                  <a:gd name="T12" fmla="*/ 0 60000 65536"/>
                  <a:gd name="T13" fmla="*/ 0 60000 65536"/>
                  <a:gd name="T14" fmla="*/ 0 60000 65536"/>
                  <a:gd name="T15" fmla="*/ 0 w 67"/>
                  <a:gd name="T16" fmla="*/ 0 h 56"/>
                  <a:gd name="T17" fmla="*/ 67 w 67"/>
                  <a:gd name="T18" fmla="*/ 56 h 56"/>
                </a:gdLst>
                <a:ahLst/>
                <a:cxnLst>
                  <a:cxn ang="T10">
                    <a:pos x="T0" y="T1"/>
                  </a:cxn>
                  <a:cxn ang="T11">
                    <a:pos x="T2" y="T3"/>
                  </a:cxn>
                  <a:cxn ang="T12">
                    <a:pos x="T4" y="T5"/>
                  </a:cxn>
                  <a:cxn ang="T13">
                    <a:pos x="T6" y="T7"/>
                  </a:cxn>
                  <a:cxn ang="T14">
                    <a:pos x="T8" y="T9"/>
                  </a:cxn>
                </a:cxnLst>
                <a:rect l="T15" t="T16" r="T17" b="T18"/>
                <a:pathLst>
                  <a:path w="67" h="56">
                    <a:moveTo>
                      <a:pt x="67" y="39"/>
                    </a:moveTo>
                    <a:lnTo>
                      <a:pt x="0" y="56"/>
                    </a:lnTo>
                    <a:lnTo>
                      <a:pt x="28" y="33"/>
                    </a:lnTo>
                    <a:lnTo>
                      <a:pt x="11" y="0"/>
                    </a:lnTo>
                    <a:lnTo>
                      <a:pt x="67" y="39"/>
                    </a:lnTo>
                    <a:close/>
                  </a:path>
                </a:pathLst>
              </a:custGeom>
              <a:solidFill>
                <a:srgbClr val="CC0000"/>
              </a:solidFill>
              <a:ln w="9525">
                <a:solidFill>
                  <a:srgbClr val="CC0000"/>
                </a:solidFill>
                <a:round/>
                <a:headEnd/>
                <a:tailEnd/>
              </a:ln>
            </p:spPr>
            <p:txBody>
              <a:bodyPr/>
              <a:lstStyle/>
              <a:p>
                <a:endParaRPr lang="en-GB"/>
              </a:p>
            </p:txBody>
          </p:sp>
          <p:sp>
            <p:nvSpPr>
              <p:cNvPr id="10447" name="Line 105"/>
              <p:cNvSpPr>
                <a:spLocks noChangeShapeType="1"/>
              </p:cNvSpPr>
              <p:nvPr/>
            </p:nvSpPr>
            <p:spPr bwMode="auto">
              <a:xfrm>
                <a:off x="905" y="1924"/>
                <a:ext cx="101" cy="2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343" name="Group 109"/>
            <p:cNvGrpSpPr>
              <a:grpSpLocks/>
            </p:cNvGrpSpPr>
            <p:nvPr/>
          </p:nvGrpSpPr>
          <p:grpSpPr bwMode="auto">
            <a:xfrm>
              <a:off x="955" y="2368"/>
              <a:ext cx="265" cy="56"/>
              <a:chOff x="955" y="2368"/>
              <a:chExt cx="265" cy="56"/>
            </a:xfrm>
          </p:grpSpPr>
          <p:sp>
            <p:nvSpPr>
              <p:cNvPr id="10444" name="Freeform 107"/>
              <p:cNvSpPr>
                <a:spLocks/>
              </p:cNvSpPr>
              <p:nvPr/>
            </p:nvSpPr>
            <p:spPr bwMode="auto">
              <a:xfrm>
                <a:off x="1158" y="2368"/>
                <a:ext cx="62" cy="56"/>
              </a:xfrm>
              <a:custGeom>
                <a:avLst/>
                <a:gdLst>
                  <a:gd name="T0" fmla="*/ 62 w 62"/>
                  <a:gd name="T1" fmla="*/ 23 h 56"/>
                  <a:gd name="T2" fmla="*/ 0 w 62"/>
                  <a:gd name="T3" fmla="*/ 56 h 56"/>
                  <a:gd name="T4" fmla="*/ 22 w 62"/>
                  <a:gd name="T5" fmla="*/ 23 h 56"/>
                  <a:gd name="T6" fmla="*/ 0 w 62"/>
                  <a:gd name="T7" fmla="*/ 0 h 56"/>
                  <a:gd name="T8" fmla="*/ 62 w 62"/>
                  <a:gd name="T9" fmla="*/ 23 h 56"/>
                  <a:gd name="T10" fmla="*/ 0 60000 65536"/>
                  <a:gd name="T11" fmla="*/ 0 60000 65536"/>
                  <a:gd name="T12" fmla="*/ 0 60000 65536"/>
                  <a:gd name="T13" fmla="*/ 0 60000 65536"/>
                  <a:gd name="T14" fmla="*/ 0 60000 65536"/>
                  <a:gd name="T15" fmla="*/ 0 w 62"/>
                  <a:gd name="T16" fmla="*/ 0 h 56"/>
                  <a:gd name="T17" fmla="*/ 62 w 62"/>
                  <a:gd name="T18" fmla="*/ 56 h 56"/>
                </a:gdLst>
                <a:ahLst/>
                <a:cxnLst>
                  <a:cxn ang="T10">
                    <a:pos x="T0" y="T1"/>
                  </a:cxn>
                  <a:cxn ang="T11">
                    <a:pos x="T2" y="T3"/>
                  </a:cxn>
                  <a:cxn ang="T12">
                    <a:pos x="T4" y="T5"/>
                  </a:cxn>
                  <a:cxn ang="T13">
                    <a:pos x="T6" y="T7"/>
                  </a:cxn>
                  <a:cxn ang="T14">
                    <a:pos x="T8" y="T9"/>
                  </a:cxn>
                </a:cxnLst>
                <a:rect l="T15" t="T16" r="T17" b="T18"/>
                <a:pathLst>
                  <a:path w="62" h="56">
                    <a:moveTo>
                      <a:pt x="62" y="23"/>
                    </a:moveTo>
                    <a:lnTo>
                      <a:pt x="0" y="56"/>
                    </a:lnTo>
                    <a:lnTo>
                      <a:pt x="22" y="23"/>
                    </a:lnTo>
                    <a:lnTo>
                      <a:pt x="0" y="0"/>
                    </a:lnTo>
                    <a:lnTo>
                      <a:pt x="62" y="23"/>
                    </a:lnTo>
                    <a:close/>
                  </a:path>
                </a:pathLst>
              </a:custGeom>
              <a:solidFill>
                <a:srgbClr val="000000"/>
              </a:solidFill>
              <a:ln w="9525">
                <a:solidFill>
                  <a:srgbClr val="000000"/>
                </a:solidFill>
                <a:round/>
                <a:headEnd/>
                <a:tailEnd/>
              </a:ln>
            </p:spPr>
            <p:txBody>
              <a:bodyPr/>
              <a:lstStyle/>
              <a:p>
                <a:endParaRPr lang="en-GB"/>
              </a:p>
            </p:txBody>
          </p:sp>
          <p:sp>
            <p:nvSpPr>
              <p:cNvPr id="10445" name="Line 108"/>
              <p:cNvSpPr>
                <a:spLocks noChangeShapeType="1"/>
              </p:cNvSpPr>
              <p:nvPr/>
            </p:nvSpPr>
            <p:spPr bwMode="auto">
              <a:xfrm flipV="1">
                <a:off x="955" y="2391"/>
                <a:ext cx="225"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344" name="Rectangle 110"/>
            <p:cNvSpPr>
              <a:spLocks noChangeArrowheads="1"/>
            </p:cNvSpPr>
            <p:nvPr/>
          </p:nvSpPr>
          <p:spPr bwMode="auto">
            <a:xfrm>
              <a:off x="1005" y="1817"/>
              <a:ext cx="839" cy="715"/>
            </a:xfrm>
            <a:prstGeom prst="rect">
              <a:avLst/>
            </a:prstGeom>
            <a:noFill/>
            <a:ln w="17463">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45" name="Rectangle 111"/>
            <p:cNvSpPr>
              <a:spLocks noChangeArrowheads="1"/>
            </p:cNvSpPr>
            <p:nvPr/>
          </p:nvSpPr>
          <p:spPr bwMode="auto">
            <a:xfrm>
              <a:off x="854" y="2351"/>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0000"/>
                  </a:solidFill>
                  <a:latin typeface="Arial" panose="020B0604020202020204" pitchFamily="34" charset="0"/>
                </a:rPr>
                <a:t>C</a:t>
              </a:r>
              <a:endParaRPr lang="en-US" altLang="en-US">
                <a:latin typeface="Arial" panose="020B0604020202020204" pitchFamily="34" charset="0"/>
              </a:endParaRPr>
            </a:p>
          </p:txBody>
        </p:sp>
        <p:sp>
          <p:nvSpPr>
            <p:cNvPr id="10346" name="Rectangle 112"/>
            <p:cNvSpPr>
              <a:spLocks noChangeArrowheads="1"/>
            </p:cNvSpPr>
            <p:nvPr/>
          </p:nvSpPr>
          <p:spPr bwMode="auto">
            <a:xfrm>
              <a:off x="1501" y="2396"/>
              <a:ext cx="2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0000"/>
                  </a:solidFill>
                  <a:latin typeface="Arial" panose="020B0604020202020204" pitchFamily="34" charset="0"/>
                </a:rPr>
                <a:t>FCC</a:t>
              </a:r>
              <a:endParaRPr lang="en-US" altLang="en-US">
                <a:latin typeface="Arial" panose="020B0604020202020204" pitchFamily="34" charset="0"/>
              </a:endParaRPr>
            </a:p>
          </p:txBody>
        </p:sp>
        <p:sp>
          <p:nvSpPr>
            <p:cNvPr id="10347" name="Rectangle 113"/>
            <p:cNvSpPr>
              <a:spLocks noChangeArrowheads="1"/>
            </p:cNvSpPr>
            <p:nvPr/>
          </p:nvSpPr>
          <p:spPr bwMode="auto">
            <a:xfrm>
              <a:off x="3367" y="1823"/>
              <a:ext cx="3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AA0000"/>
                  </a:solidFill>
                  <a:latin typeface="Arial" panose="020B0604020202020204" pitchFamily="34" charset="0"/>
                </a:rPr>
                <a:t>Fe</a:t>
              </a:r>
              <a:r>
                <a:rPr lang="en-US" altLang="en-US" sz="1700" baseline="-25000">
                  <a:solidFill>
                    <a:srgbClr val="AA0000"/>
                  </a:solidFill>
                  <a:latin typeface="Arial" panose="020B0604020202020204" pitchFamily="34" charset="0"/>
                </a:rPr>
                <a:t>3</a:t>
              </a:r>
              <a:r>
                <a:rPr lang="en-US" altLang="en-US" sz="1700">
                  <a:solidFill>
                    <a:srgbClr val="AA0000"/>
                  </a:solidFill>
                  <a:latin typeface="Arial" panose="020B0604020202020204" pitchFamily="34" charset="0"/>
                </a:rPr>
                <a:t>C</a:t>
              </a:r>
              <a:endParaRPr lang="en-US" altLang="en-US">
                <a:latin typeface="Arial" panose="020B0604020202020204" pitchFamily="34" charset="0"/>
              </a:endParaRPr>
            </a:p>
          </p:txBody>
        </p:sp>
        <p:sp>
          <p:nvSpPr>
            <p:cNvPr id="10348" name="Rectangle 116"/>
            <p:cNvSpPr>
              <a:spLocks noChangeArrowheads="1"/>
            </p:cNvSpPr>
            <p:nvPr/>
          </p:nvSpPr>
          <p:spPr bwMode="auto">
            <a:xfrm>
              <a:off x="3221" y="2019"/>
              <a:ext cx="5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AA0000"/>
                  </a:solidFill>
                  <a:latin typeface="Arial" panose="020B0604020202020204" pitchFamily="34" charset="0"/>
                </a:rPr>
                <a:t>(cementite)</a:t>
              </a:r>
              <a:endParaRPr lang="en-US" altLang="en-US">
                <a:latin typeface="Arial" panose="020B0604020202020204" pitchFamily="34" charset="0"/>
              </a:endParaRPr>
            </a:p>
          </p:txBody>
        </p:sp>
        <p:sp>
          <p:nvSpPr>
            <p:cNvPr id="10349" name="Rectangle 117"/>
            <p:cNvSpPr>
              <a:spLocks noChangeArrowheads="1"/>
            </p:cNvSpPr>
            <p:nvPr/>
          </p:nvSpPr>
          <p:spPr bwMode="auto">
            <a:xfrm>
              <a:off x="3490" y="2250"/>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CCCC"/>
                  </a:solidFill>
                  <a:latin typeface="Symbol" panose="05050102010706020507" pitchFamily="18" charset="2"/>
                </a:rPr>
                <a:t>a</a:t>
              </a:r>
              <a:endParaRPr lang="en-US" altLang="en-US"/>
            </a:p>
          </p:txBody>
        </p:sp>
        <p:sp>
          <p:nvSpPr>
            <p:cNvPr id="10350" name="Rectangle 118"/>
            <p:cNvSpPr>
              <a:spLocks noChangeArrowheads="1"/>
            </p:cNvSpPr>
            <p:nvPr/>
          </p:nvSpPr>
          <p:spPr bwMode="auto">
            <a:xfrm>
              <a:off x="3592" y="2250"/>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CCCC"/>
                  </a:solidFill>
                  <a:latin typeface="Arial Rounded MT Bold" panose="020F0704030504030204" pitchFamily="34" charset="0"/>
                </a:rPr>
                <a:t>  </a:t>
              </a:r>
              <a:endParaRPr lang="en-US" altLang="en-US"/>
            </a:p>
          </p:txBody>
        </p:sp>
        <p:sp>
          <p:nvSpPr>
            <p:cNvPr id="10351" name="Rectangle 119"/>
            <p:cNvSpPr>
              <a:spLocks noChangeArrowheads="1"/>
            </p:cNvSpPr>
            <p:nvPr/>
          </p:nvSpPr>
          <p:spPr bwMode="auto">
            <a:xfrm>
              <a:off x="3356" y="2419"/>
              <a:ext cx="3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400">
                  <a:solidFill>
                    <a:srgbClr val="00CCCC"/>
                  </a:solidFill>
                  <a:latin typeface="Arial" panose="020B0604020202020204" pitchFamily="34" charset="0"/>
                </a:rPr>
                <a:t>(ferrite)</a:t>
              </a:r>
              <a:endParaRPr lang="en-US" altLang="en-US">
                <a:latin typeface="Arial" panose="020B0604020202020204" pitchFamily="34" charset="0"/>
              </a:endParaRPr>
            </a:p>
          </p:txBody>
        </p:sp>
        <p:sp>
          <p:nvSpPr>
            <p:cNvPr id="10352" name="Rectangle 120"/>
            <p:cNvSpPr>
              <a:spLocks noChangeArrowheads="1"/>
            </p:cNvSpPr>
            <p:nvPr/>
          </p:nvSpPr>
          <p:spPr bwMode="auto">
            <a:xfrm>
              <a:off x="3491" y="2149"/>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a:t>
              </a:r>
              <a:endParaRPr lang="en-US" altLang="en-US">
                <a:latin typeface="Arial" panose="020B0604020202020204" pitchFamily="34" charset="0"/>
              </a:endParaRPr>
            </a:p>
          </p:txBody>
        </p:sp>
        <p:sp>
          <p:nvSpPr>
            <p:cNvPr id="10353" name="Oval 121"/>
            <p:cNvSpPr>
              <a:spLocks noChangeArrowheads="1"/>
            </p:cNvSpPr>
            <p:nvPr/>
          </p:nvSpPr>
          <p:spPr bwMode="auto">
            <a:xfrm>
              <a:off x="4438" y="1905"/>
              <a:ext cx="118"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54" name="Oval 122"/>
            <p:cNvSpPr>
              <a:spLocks noChangeArrowheads="1"/>
            </p:cNvSpPr>
            <p:nvPr/>
          </p:nvSpPr>
          <p:spPr bwMode="auto">
            <a:xfrm>
              <a:off x="4185" y="1758"/>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55" name="Oval 123"/>
            <p:cNvSpPr>
              <a:spLocks noChangeArrowheads="1"/>
            </p:cNvSpPr>
            <p:nvPr/>
          </p:nvSpPr>
          <p:spPr bwMode="auto">
            <a:xfrm>
              <a:off x="4337" y="1758"/>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56" name="Oval 124"/>
            <p:cNvSpPr>
              <a:spLocks noChangeArrowheads="1"/>
            </p:cNvSpPr>
            <p:nvPr/>
          </p:nvSpPr>
          <p:spPr bwMode="auto">
            <a:xfrm>
              <a:off x="4489" y="1758"/>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57" name="Oval 125"/>
            <p:cNvSpPr>
              <a:spLocks noChangeArrowheads="1"/>
            </p:cNvSpPr>
            <p:nvPr/>
          </p:nvSpPr>
          <p:spPr bwMode="auto">
            <a:xfrm>
              <a:off x="4258" y="1691"/>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58" name="Oval 126"/>
            <p:cNvSpPr>
              <a:spLocks noChangeArrowheads="1"/>
            </p:cNvSpPr>
            <p:nvPr/>
          </p:nvSpPr>
          <p:spPr bwMode="auto">
            <a:xfrm>
              <a:off x="4410" y="1691"/>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59" name="Oval 127"/>
            <p:cNvSpPr>
              <a:spLocks noChangeArrowheads="1"/>
            </p:cNvSpPr>
            <p:nvPr/>
          </p:nvSpPr>
          <p:spPr bwMode="auto">
            <a:xfrm>
              <a:off x="4635" y="1758"/>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60" name="Oval 128"/>
            <p:cNvSpPr>
              <a:spLocks noChangeArrowheads="1"/>
            </p:cNvSpPr>
            <p:nvPr/>
          </p:nvSpPr>
          <p:spPr bwMode="auto">
            <a:xfrm>
              <a:off x="4562" y="1691"/>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61" name="Oval 129"/>
            <p:cNvSpPr>
              <a:spLocks noChangeArrowheads="1"/>
            </p:cNvSpPr>
            <p:nvPr/>
          </p:nvSpPr>
          <p:spPr bwMode="auto">
            <a:xfrm>
              <a:off x="4714" y="1691"/>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62" name="Oval 130"/>
            <p:cNvSpPr>
              <a:spLocks noChangeArrowheads="1"/>
            </p:cNvSpPr>
            <p:nvPr/>
          </p:nvSpPr>
          <p:spPr bwMode="auto">
            <a:xfrm>
              <a:off x="4675" y="1792"/>
              <a:ext cx="39" cy="45"/>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63" name="Oval 131"/>
            <p:cNvSpPr>
              <a:spLocks noChangeArrowheads="1"/>
            </p:cNvSpPr>
            <p:nvPr/>
          </p:nvSpPr>
          <p:spPr bwMode="auto">
            <a:xfrm>
              <a:off x="1015" y="2422"/>
              <a:ext cx="117"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64" name="Oval 132"/>
            <p:cNvSpPr>
              <a:spLocks noChangeArrowheads="1"/>
            </p:cNvSpPr>
            <p:nvPr/>
          </p:nvSpPr>
          <p:spPr bwMode="auto">
            <a:xfrm>
              <a:off x="4258" y="1831"/>
              <a:ext cx="113"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65" name="Oval 133"/>
            <p:cNvSpPr>
              <a:spLocks noChangeArrowheads="1"/>
            </p:cNvSpPr>
            <p:nvPr/>
          </p:nvSpPr>
          <p:spPr bwMode="auto">
            <a:xfrm>
              <a:off x="4371" y="2203"/>
              <a:ext cx="118"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66" name="Oval 134"/>
            <p:cNvSpPr>
              <a:spLocks noChangeArrowheads="1"/>
            </p:cNvSpPr>
            <p:nvPr/>
          </p:nvSpPr>
          <p:spPr bwMode="auto">
            <a:xfrm>
              <a:off x="4315" y="2101"/>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67" name="Oval 135"/>
            <p:cNvSpPr>
              <a:spLocks noChangeArrowheads="1"/>
            </p:cNvSpPr>
            <p:nvPr/>
          </p:nvSpPr>
          <p:spPr bwMode="auto">
            <a:xfrm>
              <a:off x="4427" y="2101"/>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68" name="Oval 136"/>
            <p:cNvSpPr>
              <a:spLocks noChangeArrowheads="1"/>
            </p:cNvSpPr>
            <p:nvPr/>
          </p:nvSpPr>
          <p:spPr bwMode="auto">
            <a:xfrm>
              <a:off x="4197" y="2101"/>
              <a:ext cx="117"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69" name="Oval 137"/>
            <p:cNvSpPr>
              <a:spLocks noChangeArrowheads="1"/>
            </p:cNvSpPr>
            <p:nvPr/>
          </p:nvSpPr>
          <p:spPr bwMode="auto">
            <a:xfrm>
              <a:off x="4253" y="2203"/>
              <a:ext cx="118"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70" name="Oval 138"/>
            <p:cNvSpPr>
              <a:spLocks noChangeArrowheads="1"/>
            </p:cNvSpPr>
            <p:nvPr/>
          </p:nvSpPr>
          <p:spPr bwMode="auto">
            <a:xfrm>
              <a:off x="4489" y="2203"/>
              <a:ext cx="112"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71" name="Oval 139"/>
            <p:cNvSpPr>
              <a:spLocks noChangeArrowheads="1"/>
            </p:cNvSpPr>
            <p:nvPr/>
          </p:nvSpPr>
          <p:spPr bwMode="auto">
            <a:xfrm>
              <a:off x="4371" y="2006"/>
              <a:ext cx="112"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72" name="Oval 140"/>
            <p:cNvSpPr>
              <a:spLocks noChangeArrowheads="1"/>
            </p:cNvSpPr>
            <p:nvPr/>
          </p:nvSpPr>
          <p:spPr bwMode="auto">
            <a:xfrm>
              <a:off x="4315" y="1905"/>
              <a:ext cx="117"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73" name="Oval 141"/>
            <p:cNvSpPr>
              <a:spLocks noChangeArrowheads="1"/>
            </p:cNvSpPr>
            <p:nvPr/>
          </p:nvSpPr>
          <p:spPr bwMode="auto">
            <a:xfrm>
              <a:off x="4197" y="1905"/>
              <a:ext cx="117"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74" name="Oval 142"/>
            <p:cNvSpPr>
              <a:spLocks noChangeArrowheads="1"/>
            </p:cNvSpPr>
            <p:nvPr/>
          </p:nvSpPr>
          <p:spPr bwMode="auto">
            <a:xfrm>
              <a:off x="4253" y="2006"/>
              <a:ext cx="118"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75" name="Oval 143"/>
            <p:cNvSpPr>
              <a:spLocks noChangeArrowheads="1"/>
            </p:cNvSpPr>
            <p:nvPr/>
          </p:nvSpPr>
          <p:spPr bwMode="auto">
            <a:xfrm>
              <a:off x="4483" y="2006"/>
              <a:ext cx="112"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76" name="Oval 144"/>
            <p:cNvSpPr>
              <a:spLocks noChangeArrowheads="1"/>
            </p:cNvSpPr>
            <p:nvPr/>
          </p:nvSpPr>
          <p:spPr bwMode="auto">
            <a:xfrm>
              <a:off x="4407" y="2188"/>
              <a:ext cx="45"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77" name="Oval 145"/>
            <p:cNvSpPr>
              <a:spLocks noChangeArrowheads="1"/>
            </p:cNvSpPr>
            <p:nvPr/>
          </p:nvSpPr>
          <p:spPr bwMode="auto">
            <a:xfrm>
              <a:off x="4233" y="2200"/>
              <a:ext cx="45" cy="4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78" name="Oval 146"/>
            <p:cNvSpPr>
              <a:spLocks noChangeArrowheads="1"/>
            </p:cNvSpPr>
            <p:nvPr/>
          </p:nvSpPr>
          <p:spPr bwMode="auto">
            <a:xfrm>
              <a:off x="4419" y="1986"/>
              <a:ext cx="39" cy="4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79" name="Oval 147"/>
            <p:cNvSpPr>
              <a:spLocks noChangeArrowheads="1"/>
            </p:cNvSpPr>
            <p:nvPr/>
          </p:nvSpPr>
          <p:spPr bwMode="auto">
            <a:xfrm>
              <a:off x="4233" y="2003"/>
              <a:ext cx="45" cy="4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80" name="Oval 148"/>
            <p:cNvSpPr>
              <a:spLocks noChangeArrowheads="1"/>
            </p:cNvSpPr>
            <p:nvPr/>
          </p:nvSpPr>
          <p:spPr bwMode="auto">
            <a:xfrm>
              <a:off x="4416" y="1831"/>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81" name="Oval 149"/>
            <p:cNvSpPr>
              <a:spLocks noChangeArrowheads="1"/>
            </p:cNvSpPr>
            <p:nvPr/>
          </p:nvSpPr>
          <p:spPr bwMode="auto">
            <a:xfrm>
              <a:off x="4562" y="1831"/>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82" name="Oval 150"/>
            <p:cNvSpPr>
              <a:spLocks noChangeArrowheads="1"/>
            </p:cNvSpPr>
            <p:nvPr/>
          </p:nvSpPr>
          <p:spPr bwMode="auto">
            <a:xfrm>
              <a:off x="4708" y="1831"/>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83" name="Oval 151"/>
            <p:cNvSpPr>
              <a:spLocks noChangeArrowheads="1"/>
            </p:cNvSpPr>
            <p:nvPr/>
          </p:nvSpPr>
          <p:spPr bwMode="auto">
            <a:xfrm>
              <a:off x="4034" y="1770"/>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384" name="Group 154"/>
            <p:cNvGrpSpPr>
              <a:grpSpLocks/>
            </p:cNvGrpSpPr>
            <p:nvPr/>
          </p:nvGrpSpPr>
          <p:grpSpPr bwMode="auto">
            <a:xfrm>
              <a:off x="3955" y="1691"/>
              <a:ext cx="269" cy="118"/>
              <a:chOff x="3955" y="1691"/>
              <a:chExt cx="269" cy="118"/>
            </a:xfrm>
          </p:grpSpPr>
          <p:sp>
            <p:nvSpPr>
              <p:cNvPr id="10442" name="Oval 152"/>
              <p:cNvSpPr>
                <a:spLocks noChangeArrowheads="1"/>
              </p:cNvSpPr>
              <p:nvPr/>
            </p:nvSpPr>
            <p:spPr bwMode="auto">
              <a:xfrm>
                <a:off x="4107" y="1691"/>
                <a:ext cx="117"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43" name="Oval 153"/>
              <p:cNvSpPr>
                <a:spLocks noChangeArrowheads="1"/>
              </p:cNvSpPr>
              <p:nvPr/>
            </p:nvSpPr>
            <p:spPr bwMode="auto">
              <a:xfrm>
                <a:off x="3955" y="1691"/>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grpSp>
          <p:nvGrpSpPr>
            <p:cNvPr id="10385" name="Group 157"/>
            <p:cNvGrpSpPr>
              <a:grpSpLocks/>
            </p:cNvGrpSpPr>
            <p:nvPr/>
          </p:nvGrpSpPr>
          <p:grpSpPr bwMode="auto">
            <a:xfrm>
              <a:off x="3955" y="1843"/>
              <a:ext cx="264" cy="117"/>
              <a:chOff x="3955" y="1843"/>
              <a:chExt cx="264" cy="117"/>
            </a:xfrm>
          </p:grpSpPr>
          <p:sp>
            <p:nvSpPr>
              <p:cNvPr id="10440" name="Oval 155"/>
              <p:cNvSpPr>
                <a:spLocks noChangeArrowheads="1"/>
              </p:cNvSpPr>
              <p:nvPr/>
            </p:nvSpPr>
            <p:spPr bwMode="auto">
              <a:xfrm>
                <a:off x="3955" y="1843"/>
                <a:ext cx="118"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41" name="Oval 156"/>
              <p:cNvSpPr>
                <a:spLocks noChangeArrowheads="1"/>
              </p:cNvSpPr>
              <p:nvPr/>
            </p:nvSpPr>
            <p:spPr bwMode="auto">
              <a:xfrm>
                <a:off x="4101" y="1843"/>
                <a:ext cx="118"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0386" name="Oval 158"/>
            <p:cNvSpPr>
              <a:spLocks noChangeArrowheads="1"/>
            </p:cNvSpPr>
            <p:nvPr/>
          </p:nvSpPr>
          <p:spPr bwMode="auto">
            <a:xfrm>
              <a:off x="4034" y="1921"/>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387" name="Group 161"/>
            <p:cNvGrpSpPr>
              <a:grpSpLocks/>
            </p:cNvGrpSpPr>
            <p:nvPr/>
          </p:nvGrpSpPr>
          <p:grpSpPr bwMode="auto">
            <a:xfrm>
              <a:off x="3955" y="1994"/>
              <a:ext cx="264" cy="118"/>
              <a:chOff x="3955" y="1994"/>
              <a:chExt cx="264" cy="118"/>
            </a:xfrm>
          </p:grpSpPr>
          <p:sp>
            <p:nvSpPr>
              <p:cNvPr id="10438" name="Oval 159"/>
              <p:cNvSpPr>
                <a:spLocks noChangeArrowheads="1"/>
              </p:cNvSpPr>
              <p:nvPr/>
            </p:nvSpPr>
            <p:spPr bwMode="auto">
              <a:xfrm>
                <a:off x="3955" y="1994"/>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39" name="Oval 160"/>
              <p:cNvSpPr>
                <a:spLocks noChangeArrowheads="1"/>
              </p:cNvSpPr>
              <p:nvPr/>
            </p:nvSpPr>
            <p:spPr bwMode="auto">
              <a:xfrm>
                <a:off x="4101" y="1994"/>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0388" name="Oval 162"/>
            <p:cNvSpPr>
              <a:spLocks noChangeArrowheads="1"/>
            </p:cNvSpPr>
            <p:nvPr/>
          </p:nvSpPr>
          <p:spPr bwMode="auto">
            <a:xfrm>
              <a:off x="4034" y="2073"/>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389" name="Group 165"/>
            <p:cNvGrpSpPr>
              <a:grpSpLocks/>
            </p:cNvGrpSpPr>
            <p:nvPr/>
          </p:nvGrpSpPr>
          <p:grpSpPr bwMode="auto">
            <a:xfrm>
              <a:off x="3955" y="2146"/>
              <a:ext cx="264" cy="118"/>
              <a:chOff x="3955" y="2146"/>
              <a:chExt cx="264" cy="118"/>
            </a:xfrm>
          </p:grpSpPr>
          <p:sp>
            <p:nvSpPr>
              <p:cNvPr id="10436" name="Oval 163"/>
              <p:cNvSpPr>
                <a:spLocks noChangeArrowheads="1"/>
              </p:cNvSpPr>
              <p:nvPr/>
            </p:nvSpPr>
            <p:spPr bwMode="auto">
              <a:xfrm>
                <a:off x="3955" y="2146"/>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37" name="Oval 164"/>
              <p:cNvSpPr>
                <a:spLocks noChangeArrowheads="1"/>
              </p:cNvSpPr>
              <p:nvPr/>
            </p:nvSpPr>
            <p:spPr bwMode="auto">
              <a:xfrm>
                <a:off x="4101" y="2146"/>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0390" name="Oval 166"/>
            <p:cNvSpPr>
              <a:spLocks noChangeArrowheads="1"/>
            </p:cNvSpPr>
            <p:nvPr/>
          </p:nvSpPr>
          <p:spPr bwMode="auto">
            <a:xfrm>
              <a:off x="4034" y="2225"/>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391" name="Group 169"/>
            <p:cNvGrpSpPr>
              <a:grpSpLocks/>
            </p:cNvGrpSpPr>
            <p:nvPr/>
          </p:nvGrpSpPr>
          <p:grpSpPr bwMode="auto">
            <a:xfrm>
              <a:off x="3955" y="2298"/>
              <a:ext cx="264" cy="118"/>
              <a:chOff x="3955" y="2298"/>
              <a:chExt cx="264" cy="118"/>
            </a:xfrm>
          </p:grpSpPr>
          <p:sp>
            <p:nvSpPr>
              <p:cNvPr id="10434" name="Oval 167"/>
              <p:cNvSpPr>
                <a:spLocks noChangeArrowheads="1"/>
              </p:cNvSpPr>
              <p:nvPr/>
            </p:nvSpPr>
            <p:spPr bwMode="auto">
              <a:xfrm>
                <a:off x="3955" y="2298"/>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35" name="Oval 168"/>
              <p:cNvSpPr>
                <a:spLocks noChangeArrowheads="1"/>
              </p:cNvSpPr>
              <p:nvPr/>
            </p:nvSpPr>
            <p:spPr bwMode="auto">
              <a:xfrm>
                <a:off x="4101" y="2298"/>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0392" name="Oval 170"/>
            <p:cNvSpPr>
              <a:spLocks noChangeArrowheads="1"/>
            </p:cNvSpPr>
            <p:nvPr/>
          </p:nvSpPr>
          <p:spPr bwMode="auto">
            <a:xfrm>
              <a:off x="4034" y="2377"/>
              <a:ext cx="112"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393" name="Group 173"/>
            <p:cNvGrpSpPr>
              <a:grpSpLocks/>
            </p:cNvGrpSpPr>
            <p:nvPr/>
          </p:nvGrpSpPr>
          <p:grpSpPr bwMode="auto">
            <a:xfrm>
              <a:off x="3955" y="2450"/>
              <a:ext cx="264" cy="118"/>
              <a:chOff x="3955" y="2450"/>
              <a:chExt cx="264" cy="118"/>
            </a:xfrm>
          </p:grpSpPr>
          <p:sp>
            <p:nvSpPr>
              <p:cNvPr id="10432" name="Oval 171"/>
              <p:cNvSpPr>
                <a:spLocks noChangeArrowheads="1"/>
              </p:cNvSpPr>
              <p:nvPr/>
            </p:nvSpPr>
            <p:spPr bwMode="auto">
              <a:xfrm>
                <a:off x="3955" y="2450"/>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33" name="Oval 172"/>
              <p:cNvSpPr>
                <a:spLocks noChangeArrowheads="1"/>
              </p:cNvSpPr>
              <p:nvPr/>
            </p:nvSpPr>
            <p:spPr bwMode="auto">
              <a:xfrm>
                <a:off x="4101" y="2450"/>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0394" name="Oval 174"/>
            <p:cNvSpPr>
              <a:spLocks noChangeArrowheads="1"/>
            </p:cNvSpPr>
            <p:nvPr/>
          </p:nvSpPr>
          <p:spPr bwMode="auto">
            <a:xfrm>
              <a:off x="4180" y="2377"/>
              <a:ext cx="117"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395" name="Oval 175"/>
            <p:cNvSpPr>
              <a:spLocks noChangeArrowheads="1"/>
            </p:cNvSpPr>
            <p:nvPr/>
          </p:nvSpPr>
          <p:spPr bwMode="auto">
            <a:xfrm>
              <a:off x="4332" y="2377"/>
              <a:ext cx="117"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396" name="Group 178"/>
            <p:cNvGrpSpPr>
              <a:grpSpLocks/>
            </p:cNvGrpSpPr>
            <p:nvPr/>
          </p:nvGrpSpPr>
          <p:grpSpPr bwMode="auto">
            <a:xfrm>
              <a:off x="4258" y="2298"/>
              <a:ext cx="264" cy="118"/>
              <a:chOff x="4258" y="2298"/>
              <a:chExt cx="264" cy="118"/>
            </a:xfrm>
          </p:grpSpPr>
          <p:sp>
            <p:nvSpPr>
              <p:cNvPr id="10430" name="Oval 176"/>
              <p:cNvSpPr>
                <a:spLocks noChangeArrowheads="1"/>
              </p:cNvSpPr>
              <p:nvPr/>
            </p:nvSpPr>
            <p:spPr bwMode="auto">
              <a:xfrm>
                <a:off x="4410" y="2298"/>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31" name="Oval 177"/>
              <p:cNvSpPr>
                <a:spLocks noChangeArrowheads="1"/>
              </p:cNvSpPr>
              <p:nvPr/>
            </p:nvSpPr>
            <p:spPr bwMode="auto">
              <a:xfrm>
                <a:off x="4258" y="2298"/>
                <a:ext cx="113"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grpSp>
          <p:nvGrpSpPr>
            <p:cNvPr id="10397" name="Group 181"/>
            <p:cNvGrpSpPr>
              <a:grpSpLocks/>
            </p:cNvGrpSpPr>
            <p:nvPr/>
          </p:nvGrpSpPr>
          <p:grpSpPr bwMode="auto">
            <a:xfrm>
              <a:off x="4253" y="2450"/>
              <a:ext cx="269" cy="118"/>
              <a:chOff x="4253" y="2450"/>
              <a:chExt cx="269" cy="118"/>
            </a:xfrm>
          </p:grpSpPr>
          <p:sp>
            <p:nvSpPr>
              <p:cNvPr id="10428" name="Oval 179"/>
              <p:cNvSpPr>
                <a:spLocks noChangeArrowheads="1"/>
              </p:cNvSpPr>
              <p:nvPr/>
            </p:nvSpPr>
            <p:spPr bwMode="auto">
              <a:xfrm>
                <a:off x="4253" y="2450"/>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29" name="Oval 180"/>
              <p:cNvSpPr>
                <a:spLocks noChangeArrowheads="1"/>
              </p:cNvSpPr>
              <p:nvPr/>
            </p:nvSpPr>
            <p:spPr bwMode="auto">
              <a:xfrm>
                <a:off x="4405" y="2450"/>
                <a:ext cx="117"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0398" name="Oval 182"/>
            <p:cNvSpPr>
              <a:spLocks noChangeArrowheads="1"/>
            </p:cNvSpPr>
            <p:nvPr/>
          </p:nvSpPr>
          <p:spPr bwMode="auto">
            <a:xfrm>
              <a:off x="4483" y="2377"/>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399" name="Group 185"/>
            <p:cNvGrpSpPr>
              <a:grpSpLocks/>
            </p:cNvGrpSpPr>
            <p:nvPr/>
          </p:nvGrpSpPr>
          <p:grpSpPr bwMode="auto">
            <a:xfrm>
              <a:off x="4410" y="2298"/>
              <a:ext cx="264" cy="118"/>
              <a:chOff x="4410" y="2298"/>
              <a:chExt cx="264" cy="118"/>
            </a:xfrm>
          </p:grpSpPr>
          <p:sp>
            <p:nvSpPr>
              <p:cNvPr id="10426" name="Oval 183"/>
              <p:cNvSpPr>
                <a:spLocks noChangeArrowheads="1"/>
              </p:cNvSpPr>
              <p:nvPr/>
            </p:nvSpPr>
            <p:spPr bwMode="auto">
              <a:xfrm>
                <a:off x="4562" y="2298"/>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27" name="Oval 184"/>
              <p:cNvSpPr>
                <a:spLocks noChangeArrowheads="1"/>
              </p:cNvSpPr>
              <p:nvPr/>
            </p:nvSpPr>
            <p:spPr bwMode="auto">
              <a:xfrm>
                <a:off x="4410" y="2298"/>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0400" name="Oval 186"/>
            <p:cNvSpPr>
              <a:spLocks noChangeArrowheads="1"/>
            </p:cNvSpPr>
            <p:nvPr/>
          </p:nvSpPr>
          <p:spPr bwMode="auto">
            <a:xfrm>
              <a:off x="4635" y="2377"/>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401" name="Group 189"/>
            <p:cNvGrpSpPr>
              <a:grpSpLocks/>
            </p:cNvGrpSpPr>
            <p:nvPr/>
          </p:nvGrpSpPr>
          <p:grpSpPr bwMode="auto">
            <a:xfrm>
              <a:off x="4562" y="2298"/>
              <a:ext cx="264" cy="118"/>
              <a:chOff x="4562" y="2298"/>
              <a:chExt cx="264" cy="118"/>
            </a:xfrm>
          </p:grpSpPr>
          <p:sp>
            <p:nvSpPr>
              <p:cNvPr id="10424" name="Oval 187"/>
              <p:cNvSpPr>
                <a:spLocks noChangeArrowheads="1"/>
              </p:cNvSpPr>
              <p:nvPr/>
            </p:nvSpPr>
            <p:spPr bwMode="auto">
              <a:xfrm>
                <a:off x="4714" y="2298"/>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25" name="Oval 188"/>
              <p:cNvSpPr>
                <a:spLocks noChangeArrowheads="1"/>
              </p:cNvSpPr>
              <p:nvPr/>
            </p:nvSpPr>
            <p:spPr bwMode="auto">
              <a:xfrm>
                <a:off x="4562" y="2298"/>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grpSp>
          <p:nvGrpSpPr>
            <p:cNvPr id="10402" name="Group 192"/>
            <p:cNvGrpSpPr>
              <a:grpSpLocks/>
            </p:cNvGrpSpPr>
            <p:nvPr/>
          </p:nvGrpSpPr>
          <p:grpSpPr bwMode="auto">
            <a:xfrm>
              <a:off x="4556" y="2450"/>
              <a:ext cx="270" cy="118"/>
              <a:chOff x="4556" y="2450"/>
              <a:chExt cx="270" cy="118"/>
            </a:xfrm>
          </p:grpSpPr>
          <p:sp>
            <p:nvSpPr>
              <p:cNvPr id="10422" name="Oval 190"/>
              <p:cNvSpPr>
                <a:spLocks noChangeArrowheads="1"/>
              </p:cNvSpPr>
              <p:nvPr/>
            </p:nvSpPr>
            <p:spPr bwMode="auto">
              <a:xfrm>
                <a:off x="4556" y="2450"/>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23" name="Oval 191"/>
              <p:cNvSpPr>
                <a:spLocks noChangeArrowheads="1"/>
              </p:cNvSpPr>
              <p:nvPr/>
            </p:nvSpPr>
            <p:spPr bwMode="auto">
              <a:xfrm>
                <a:off x="4708" y="2450"/>
                <a:ext cx="118"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0403" name="Oval 193"/>
            <p:cNvSpPr>
              <a:spLocks noChangeArrowheads="1"/>
            </p:cNvSpPr>
            <p:nvPr/>
          </p:nvSpPr>
          <p:spPr bwMode="auto">
            <a:xfrm>
              <a:off x="4635" y="2219"/>
              <a:ext cx="118" cy="113"/>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404" name="Group 196"/>
            <p:cNvGrpSpPr>
              <a:grpSpLocks/>
            </p:cNvGrpSpPr>
            <p:nvPr/>
          </p:nvGrpSpPr>
          <p:grpSpPr bwMode="auto">
            <a:xfrm>
              <a:off x="4562" y="2141"/>
              <a:ext cx="264" cy="117"/>
              <a:chOff x="4562" y="2141"/>
              <a:chExt cx="264" cy="117"/>
            </a:xfrm>
          </p:grpSpPr>
          <p:sp>
            <p:nvSpPr>
              <p:cNvPr id="10420" name="Oval 194"/>
              <p:cNvSpPr>
                <a:spLocks noChangeArrowheads="1"/>
              </p:cNvSpPr>
              <p:nvPr/>
            </p:nvSpPr>
            <p:spPr bwMode="auto">
              <a:xfrm>
                <a:off x="4714" y="2141"/>
                <a:ext cx="112"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21" name="Oval 195"/>
              <p:cNvSpPr>
                <a:spLocks noChangeArrowheads="1"/>
              </p:cNvSpPr>
              <p:nvPr/>
            </p:nvSpPr>
            <p:spPr bwMode="auto">
              <a:xfrm>
                <a:off x="4562" y="2141"/>
                <a:ext cx="112" cy="117"/>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0405" name="Oval 197"/>
            <p:cNvSpPr>
              <a:spLocks noChangeArrowheads="1"/>
            </p:cNvSpPr>
            <p:nvPr/>
          </p:nvSpPr>
          <p:spPr bwMode="auto">
            <a:xfrm>
              <a:off x="4635" y="2062"/>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406" name="Group 200"/>
            <p:cNvGrpSpPr>
              <a:grpSpLocks/>
            </p:cNvGrpSpPr>
            <p:nvPr/>
          </p:nvGrpSpPr>
          <p:grpSpPr bwMode="auto">
            <a:xfrm>
              <a:off x="4562" y="1983"/>
              <a:ext cx="264" cy="118"/>
              <a:chOff x="4562" y="1983"/>
              <a:chExt cx="264" cy="118"/>
            </a:xfrm>
          </p:grpSpPr>
          <p:sp>
            <p:nvSpPr>
              <p:cNvPr id="10418" name="Oval 198"/>
              <p:cNvSpPr>
                <a:spLocks noChangeArrowheads="1"/>
              </p:cNvSpPr>
              <p:nvPr/>
            </p:nvSpPr>
            <p:spPr bwMode="auto">
              <a:xfrm>
                <a:off x="4714" y="1983"/>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19" name="Oval 199"/>
              <p:cNvSpPr>
                <a:spLocks noChangeArrowheads="1"/>
              </p:cNvSpPr>
              <p:nvPr/>
            </p:nvSpPr>
            <p:spPr bwMode="auto">
              <a:xfrm>
                <a:off x="4562" y="1983"/>
                <a:ext cx="112" cy="118"/>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0407" name="Oval 201"/>
            <p:cNvSpPr>
              <a:spLocks noChangeArrowheads="1"/>
            </p:cNvSpPr>
            <p:nvPr/>
          </p:nvSpPr>
          <p:spPr bwMode="auto">
            <a:xfrm>
              <a:off x="4635" y="1910"/>
              <a:ext cx="118" cy="112"/>
            </a:xfrm>
            <a:prstGeom prst="ellipse">
              <a:avLst/>
            </a:prstGeom>
            <a:solidFill>
              <a:srgbClr val="FF6666"/>
            </a:solidFill>
            <a:ln w="9525">
              <a:solidFill>
                <a:srgbClr val="CC33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08" name="Oval 202"/>
            <p:cNvSpPr>
              <a:spLocks noChangeArrowheads="1"/>
            </p:cNvSpPr>
            <p:nvPr/>
          </p:nvSpPr>
          <p:spPr bwMode="auto">
            <a:xfrm>
              <a:off x="4039" y="2180"/>
              <a:ext cx="45" cy="45"/>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09" name="Oval 203"/>
            <p:cNvSpPr>
              <a:spLocks noChangeArrowheads="1"/>
            </p:cNvSpPr>
            <p:nvPr/>
          </p:nvSpPr>
          <p:spPr bwMode="auto">
            <a:xfrm>
              <a:off x="4669" y="2411"/>
              <a:ext cx="39" cy="44"/>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nvGrpSpPr>
            <p:cNvPr id="10410" name="Group 206"/>
            <p:cNvGrpSpPr>
              <a:grpSpLocks/>
            </p:cNvGrpSpPr>
            <p:nvPr/>
          </p:nvGrpSpPr>
          <p:grpSpPr bwMode="auto">
            <a:xfrm>
              <a:off x="3733" y="1913"/>
              <a:ext cx="472" cy="84"/>
              <a:chOff x="3733" y="1913"/>
              <a:chExt cx="472" cy="84"/>
            </a:xfrm>
          </p:grpSpPr>
          <p:sp>
            <p:nvSpPr>
              <p:cNvPr id="10416" name="Freeform 204"/>
              <p:cNvSpPr>
                <a:spLocks/>
              </p:cNvSpPr>
              <p:nvPr/>
            </p:nvSpPr>
            <p:spPr bwMode="auto">
              <a:xfrm>
                <a:off x="4132" y="1952"/>
                <a:ext cx="73" cy="45"/>
              </a:xfrm>
              <a:custGeom>
                <a:avLst/>
                <a:gdLst>
                  <a:gd name="T0" fmla="*/ 73 w 73"/>
                  <a:gd name="T1" fmla="*/ 34 h 45"/>
                  <a:gd name="T2" fmla="*/ 0 w 73"/>
                  <a:gd name="T3" fmla="*/ 45 h 45"/>
                  <a:gd name="T4" fmla="*/ 22 w 73"/>
                  <a:gd name="T5" fmla="*/ 28 h 45"/>
                  <a:gd name="T6" fmla="*/ 5 w 73"/>
                  <a:gd name="T7" fmla="*/ 0 h 45"/>
                  <a:gd name="T8" fmla="*/ 73 w 73"/>
                  <a:gd name="T9" fmla="*/ 34 h 45"/>
                  <a:gd name="T10" fmla="*/ 0 60000 65536"/>
                  <a:gd name="T11" fmla="*/ 0 60000 65536"/>
                  <a:gd name="T12" fmla="*/ 0 60000 65536"/>
                  <a:gd name="T13" fmla="*/ 0 60000 65536"/>
                  <a:gd name="T14" fmla="*/ 0 60000 65536"/>
                  <a:gd name="T15" fmla="*/ 0 w 73"/>
                  <a:gd name="T16" fmla="*/ 0 h 45"/>
                  <a:gd name="T17" fmla="*/ 73 w 73"/>
                  <a:gd name="T18" fmla="*/ 45 h 45"/>
                </a:gdLst>
                <a:ahLst/>
                <a:cxnLst>
                  <a:cxn ang="T10">
                    <a:pos x="T0" y="T1"/>
                  </a:cxn>
                  <a:cxn ang="T11">
                    <a:pos x="T2" y="T3"/>
                  </a:cxn>
                  <a:cxn ang="T12">
                    <a:pos x="T4" y="T5"/>
                  </a:cxn>
                  <a:cxn ang="T13">
                    <a:pos x="T6" y="T7"/>
                  </a:cxn>
                  <a:cxn ang="T14">
                    <a:pos x="T8" y="T9"/>
                  </a:cxn>
                </a:cxnLst>
                <a:rect l="T15" t="T16" r="T17" b="T18"/>
                <a:pathLst>
                  <a:path w="73" h="45">
                    <a:moveTo>
                      <a:pt x="73" y="34"/>
                    </a:moveTo>
                    <a:lnTo>
                      <a:pt x="0" y="45"/>
                    </a:lnTo>
                    <a:lnTo>
                      <a:pt x="22" y="28"/>
                    </a:lnTo>
                    <a:lnTo>
                      <a:pt x="5" y="0"/>
                    </a:lnTo>
                    <a:lnTo>
                      <a:pt x="73" y="34"/>
                    </a:lnTo>
                    <a:close/>
                  </a:path>
                </a:pathLst>
              </a:custGeom>
              <a:solidFill>
                <a:srgbClr val="000000"/>
              </a:solidFill>
              <a:ln w="9525">
                <a:solidFill>
                  <a:srgbClr val="000000"/>
                </a:solidFill>
                <a:round/>
                <a:headEnd/>
                <a:tailEnd/>
              </a:ln>
            </p:spPr>
            <p:txBody>
              <a:bodyPr/>
              <a:lstStyle/>
              <a:p>
                <a:endParaRPr lang="en-GB"/>
              </a:p>
            </p:txBody>
          </p:sp>
          <p:sp>
            <p:nvSpPr>
              <p:cNvPr id="10417" name="Line 205"/>
              <p:cNvSpPr>
                <a:spLocks noChangeShapeType="1"/>
              </p:cNvSpPr>
              <p:nvPr/>
            </p:nvSpPr>
            <p:spPr bwMode="auto">
              <a:xfrm>
                <a:off x="3733" y="1913"/>
                <a:ext cx="421" cy="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411" name="Group 209"/>
            <p:cNvGrpSpPr>
              <a:grpSpLocks/>
            </p:cNvGrpSpPr>
            <p:nvPr/>
          </p:nvGrpSpPr>
          <p:grpSpPr bwMode="auto">
            <a:xfrm>
              <a:off x="3643" y="2351"/>
              <a:ext cx="629" cy="96"/>
              <a:chOff x="3643" y="2351"/>
              <a:chExt cx="629" cy="96"/>
            </a:xfrm>
          </p:grpSpPr>
          <p:sp>
            <p:nvSpPr>
              <p:cNvPr id="10414" name="Freeform 207"/>
              <p:cNvSpPr>
                <a:spLocks/>
              </p:cNvSpPr>
              <p:nvPr/>
            </p:nvSpPr>
            <p:spPr bwMode="auto">
              <a:xfrm>
                <a:off x="4211" y="2402"/>
                <a:ext cx="61" cy="45"/>
              </a:xfrm>
              <a:custGeom>
                <a:avLst/>
                <a:gdLst>
                  <a:gd name="T0" fmla="*/ 61 w 61"/>
                  <a:gd name="T1" fmla="*/ 28 h 45"/>
                  <a:gd name="T2" fmla="*/ 0 w 61"/>
                  <a:gd name="T3" fmla="*/ 45 h 45"/>
                  <a:gd name="T4" fmla="*/ 22 w 61"/>
                  <a:gd name="T5" fmla="*/ 22 h 45"/>
                  <a:gd name="T6" fmla="*/ 5 w 61"/>
                  <a:gd name="T7" fmla="*/ 0 h 45"/>
                  <a:gd name="T8" fmla="*/ 61 w 61"/>
                  <a:gd name="T9" fmla="*/ 28 h 45"/>
                  <a:gd name="T10" fmla="*/ 0 60000 65536"/>
                  <a:gd name="T11" fmla="*/ 0 60000 65536"/>
                  <a:gd name="T12" fmla="*/ 0 60000 65536"/>
                  <a:gd name="T13" fmla="*/ 0 60000 65536"/>
                  <a:gd name="T14" fmla="*/ 0 60000 65536"/>
                  <a:gd name="T15" fmla="*/ 0 w 61"/>
                  <a:gd name="T16" fmla="*/ 0 h 45"/>
                  <a:gd name="T17" fmla="*/ 61 w 61"/>
                  <a:gd name="T18" fmla="*/ 45 h 45"/>
                </a:gdLst>
                <a:ahLst/>
                <a:cxnLst>
                  <a:cxn ang="T10">
                    <a:pos x="T0" y="T1"/>
                  </a:cxn>
                  <a:cxn ang="T11">
                    <a:pos x="T2" y="T3"/>
                  </a:cxn>
                  <a:cxn ang="T12">
                    <a:pos x="T4" y="T5"/>
                  </a:cxn>
                  <a:cxn ang="T13">
                    <a:pos x="T6" y="T7"/>
                  </a:cxn>
                  <a:cxn ang="T14">
                    <a:pos x="T8" y="T9"/>
                  </a:cxn>
                </a:cxnLst>
                <a:rect l="T15" t="T16" r="T17" b="T18"/>
                <a:pathLst>
                  <a:path w="61" h="45">
                    <a:moveTo>
                      <a:pt x="61" y="28"/>
                    </a:moveTo>
                    <a:lnTo>
                      <a:pt x="0" y="45"/>
                    </a:lnTo>
                    <a:lnTo>
                      <a:pt x="22" y="22"/>
                    </a:lnTo>
                    <a:lnTo>
                      <a:pt x="5" y="0"/>
                    </a:lnTo>
                    <a:lnTo>
                      <a:pt x="61" y="28"/>
                    </a:lnTo>
                    <a:close/>
                  </a:path>
                </a:pathLst>
              </a:custGeom>
              <a:solidFill>
                <a:srgbClr val="000000"/>
              </a:solidFill>
              <a:ln w="9525">
                <a:solidFill>
                  <a:srgbClr val="000000"/>
                </a:solidFill>
                <a:round/>
                <a:headEnd/>
                <a:tailEnd/>
              </a:ln>
            </p:spPr>
            <p:txBody>
              <a:bodyPr/>
              <a:lstStyle/>
              <a:p>
                <a:endParaRPr lang="en-GB"/>
              </a:p>
            </p:txBody>
          </p:sp>
          <p:sp>
            <p:nvSpPr>
              <p:cNvPr id="10415" name="Line 208"/>
              <p:cNvSpPr>
                <a:spLocks noChangeShapeType="1"/>
              </p:cNvSpPr>
              <p:nvPr/>
            </p:nvSpPr>
            <p:spPr bwMode="auto">
              <a:xfrm>
                <a:off x="3643" y="2351"/>
                <a:ext cx="590" cy="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412" name="Rectangle 210"/>
            <p:cNvSpPr>
              <a:spLocks noChangeArrowheads="1"/>
            </p:cNvSpPr>
            <p:nvPr/>
          </p:nvSpPr>
          <p:spPr bwMode="auto">
            <a:xfrm>
              <a:off x="4187" y="1912"/>
              <a:ext cx="406" cy="412"/>
            </a:xfrm>
            <a:prstGeom prst="rect">
              <a:avLst/>
            </a:prstGeom>
            <a:noFill/>
            <a:ln w="17463">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0413" name="Rectangle 211"/>
            <p:cNvSpPr>
              <a:spLocks noChangeArrowheads="1"/>
            </p:cNvSpPr>
            <p:nvPr/>
          </p:nvSpPr>
          <p:spPr bwMode="auto">
            <a:xfrm>
              <a:off x="4267" y="2373"/>
              <a:ext cx="28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CCCC"/>
                  </a:solidFill>
                  <a:latin typeface="Arial" panose="020B0604020202020204" pitchFamily="34" charset="0"/>
                </a:rPr>
                <a:t>(BCC)</a:t>
              </a:r>
              <a:endParaRPr lang="en-US" altLang="en-US">
                <a:latin typeface="Arial" panose="020B0604020202020204" pitchFamily="34" charset="0"/>
              </a:endParaRPr>
            </a:p>
          </p:txBody>
        </p:sp>
      </p:grpSp>
    </p:spTree>
    <p:extLst>
      <p:ext uri="{BB962C8B-B14F-4D97-AF65-F5344CB8AC3E}">
        <p14:creationId xmlns:p14="http://schemas.microsoft.com/office/powerpoint/2010/main" val="4020333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8502" r="16783"/>
          <a:stretch/>
        </p:blipFill>
        <p:spPr>
          <a:xfrm>
            <a:off x="5281170" y="1145310"/>
            <a:ext cx="6319702" cy="4258706"/>
          </a:xfrm>
          <a:prstGeom prst="rect">
            <a:avLst/>
          </a:prstGeom>
        </p:spPr>
      </p:pic>
      <p:pic>
        <p:nvPicPr>
          <p:cNvPr id="3" name="Picture 2"/>
          <p:cNvPicPr>
            <a:picLocks noChangeAspect="1"/>
          </p:cNvPicPr>
          <p:nvPr/>
        </p:nvPicPr>
        <p:blipFill>
          <a:blip r:embed="rId3"/>
          <a:stretch>
            <a:fillRect/>
          </a:stretch>
        </p:blipFill>
        <p:spPr>
          <a:xfrm>
            <a:off x="1220027" y="5846618"/>
            <a:ext cx="9505136" cy="756857"/>
          </a:xfrm>
          <a:prstGeom prst="rect">
            <a:avLst/>
          </a:prstGeom>
        </p:spPr>
      </p:pic>
      <p:pic>
        <p:nvPicPr>
          <p:cNvPr id="2" name="Picture 1"/>
          <p:cNvPicPr>
            <a:picLocks noChangeAspect="1"/>
          </p:cNvPicPr>
          <p:nvPr/>
        </p:nvPicPr>
        <p:blipFill>
          <a:blip r:embed="rId4"/>
          <a:stretch>
            <a:fillRect/>
          </a:stretch>
        </p:blipFill>
        <p:spPr>
          <a:xfrm>
            <a:off x="441283" y="794327"/>
            <a:ext cx="5201135" cy="3875026"/>
          </a:xfrm>
          <a:prstGeom prst="rect">
            <a:avLst/>
          </a:prstGeom>
        </p:spPr>
      </p:pic>
    </p:spTree>
    <p:extLst>
      <p:ext uri="{BB962C8B-B14F-4D97-AF65-F5344CB8AC3E}">
        <p14:creationId xmlns:p14="http://schemas.microsoft.com/office/powerpoint/2010/main" val="2017334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6877" y="292116"/>
            <a:ext cx="7444387" cy="6127158"/>
          </a:xfrm>
          <a:prstGeom prst="rect">
            <a:avLst/>
          </a:prstGeom>
        </p:spPr>
      </p:pic>
      <p:sp>
        <p:nvSpPr>
          <p:cNvPr id="3" name="TextBox 2"/>
          <p:cNvSpPr txBox="1"/>
          <p:nvPr/>
        </p:nvSpPr>
        <p:spPr>
          <a:xfrm>
            <a:off x="3750298" y="6463919"/>
            <a:ext cx="9725556" cy="276999"/>
          </a:xfrm>
          <a:prstGeom prst="rect">
            <a:avLst/>
          </a:prstGeom>
          <a:noFill/>
        </p:spPr>
        <p:txBody>
          <a:bodyPr wrap="square" rtlCol="0">
            <a:spAutoFit/>
          </a:bodyPr>
          <a:lstStyle/>
          <a:p>
            <a:r>
              <a:rPr lang="en-US" sz="1200" dirty="0" smtClean="0"/>
              <a:t>Ref: Phase transformations in metals and alloys, third edition, </a:t>
            </a:r>
            <a:r>
              <a:rPr lang="en-GB" sz="1200" dirty="0"/>
              <a:t>DAVID A. PORTER</a:t>
            </a:r>
            <a:r>
              <a:rPr lang="en-GB" sz="1200" dirty="0" smtClean="0"/>
              <a:t>, KENNETH </a:t>
            </a:r>
            <a:r>
              <a:rPr lang="en-GB" sz="1200" dirty="0"/>
              <a:t>E. EASTERLING, </a:t>
            </a:r>
            <a:r>
              <a:rPr lang="en-GB" sz="1200" dirty="0" smtClean="0"/>
              <a:t>and MOHAMED </a:t>
            </a:r>
            <a:r>
              <a:rPr lang="en-GB" sz="1200" dirty="0"/>
              <a:t>Y. SHERIF</a:t>
            </a:r>
            <a:endParaRPr lang="en-GB" sz="1200" dirty="0"/>
          </a:p>
        </p:txBody>
      </p:sp>
    </p:spTree>
    <p:extLst>
      <p:ext uri="{BB962C8B-B14F-4D97-AF65-F5344CB8AC3E}">
        <p14:creationId xmlns:p14="http://schemas.microsoft.com/office/powerpoint/2010/main" val="767725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2"/>
          <a:srcRect t="10125"/>
          <a:stretch/>
        </p:blipFill>
        <p:spPr>
          <a:xfrm>
            <a:off x="352675" y="911070"/>
            <a:ext cx="5743325" cy="4828454"/>
          </a:xfrm>
          <a:prstGeom prst="rect">
            <a:avLst/>
          </a:prstGeom>
        </p:spPr>
      </p:pic>
      <p:pic>
        <p:nvPicPr>
          <p:cNvPr id="5" name="Picture 4"/>
          <p:cNvPicPr>
            <a:picLocks noChangeAspect="1"/>
          </p:cNvPicPr>
          <p:nvPr/>
        </p:nvPicPr>
        <p:blipFill>
          <a:blip r:embed="rId3"/>
          <a:stretch>
            <a:fillRect/>
          </a:stretch>
        </p:blipFill>
        <p:spPr>
          <a:xfrm>
            <a:off x="6262255" y="569325"/>
            <a:ext cx="5430982" cy="5378966"/>
          </a:xfrm>
          <a:prstGeom prst="rect">
            <a:avLst/>
          </a:prstGeom>
        </p:spPr>
      </p:pic>
      <p:sp>
        <p:nvSpPr>
          <p:cNvPr id="6" name="TextBox 5"/>
          <p:cNvSpPr txBox="1"/>
          <p:nvPr/>
        </p:nvSpPr>
        <p:spPr>
          <a:xfrm>
            <a:off x="3750298" y="6463919"/>
            <a:ext cx="9725556" cy="276999"/>
          </a:xfrm>
          <a:prstGeom prst="rect">
            <a:avLst/>
          </a:prstGeom>
          <a:noFill/>
        </p:spPr>
        <p:txBody>
          <a:bodyPr wrap="square" rtlCol="0">
            <a:spAutoFit/>
          </a:bodyPr>
          <a:lstStyle/>
          <a:p>
            <a:r>
              <a:rPr lang="en-US" sz="1200" dirty="0" smtClean="0"/>
              <a:t>Ref: Phase transformations in metals and alloys, third edition, </a:t>
            </a:r>
            <a:r>
              <a:rPr lang="en-GB" sz="1200" dirty="0"/>
              <a:t>DAVID A. PORTER</a:t>
            </a:r>
            <a:r>
              <a:rPr lang="en-GB" sz="1200" dirty="0" smtClean="0"/>
              <a:t>, KENNETH </a:t>
            </a:r>
            <a:r>
              <a:rPr lang="en-GB" sz="1200" dirty="0"/>
              <a:t>E. EASTERLING, </a:t>
            </a:r>
            <a:r>
              <a:rPr lang="en-GB" sz="1200" dirty="0" smtClean="0"/>
              <a:t>and MOHAMED </a:t>
            </a:r>
            <a:r>
              <a:rPr lang="en-GB" sz="1200" dirty="0"/>
              <a:t>Y. SHERIF</a:t>
            </a:r>
            <a:endParaRPr lang="en-GB" sz="1200" dirty="0"/>
          </a:p>
        </p:txBody>
      </p:sp>
    </p:spTree>
    <p:extLst>
      <p:ext uri="{BB962C8B-B14F-4D97-AF65-F5344CB8AC3E}">
        <p14:creationId xmlns:p14="http://schemas.microsoft.com/office/powerpoint/2010/main" val="325006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1917" y="549967"/>
            <a:ext cx="8468919" cy="5858385"/>
          </a:xfrm>
          <a:prstGeom prst="rect">
            <a:avLst/>
          </a:prstGeom>
        </p:spPr>
      </p:pic>
      <p:sp>
        <p:nvSpPr>
          <p:cNvPr id="3" name="TextBox 2"/>
          <p:cNvSpPr txBox="1"/>
          <p:nvPr/>
        </p:nvSpPr>
        <p:spPr>
          <a:xfrm>
            <a:off x="3750298" y="6463919"/>
            <a:ext cx="9725556" cy="276999"/>
          </a:xfrm>
          <a:prstGeom prst="rect">
            <a:avLst/>
          </a:prstGeom>
          <a:noFill/>
        </p:spPr>
        <p:txBody>
          <a:bodyPr wrap="square" rtlCol="0">
            <a:spAutoFit/>
          </a:bodyPr>
          <a:lstStyle/>
          <a:p>
            <a:r>
              <a:rPr lang="en-US" sz="1200" dirty="0" smtClean="0"/>
              <a:t>Ref: Phase transformations in metals and alloys, third edition, </a:t>
            </a:r>
            <a:r>
              <a:rPr lang="en-GB" sz="1200" dirty="0"/>
              <a:t>DAVID A. PORTER</a:t>
            </a:r>
            <a:r>
              <a:rPr lang="en-GB" sz="1200" dirty="0" smtClean="0"/>
              <a:t>, KENNETH </a:t>
            </a:r>
            <a:r>
              <a:rPr lang="en-GB" sz="1200" dirty="0"/>
              <a:t>E. EASTERLING, </a:t>
            </a:r>
            <a:r>
              <a:rPr lang="en-GB" sz="1200" dirty="0" smtClean="0"/>
              <a:t>and MOHAMED </a:t>
            </a:r>
            <a:r>
              <a:rPr lang="en-GB" sz="1200" dirty="0"/>
              <a:t>Y. SHERIF</a:t>
            </a:r>
            <a:endParaRPr lang="en-GB" sz="1200" dirty="0"/>
          </a:p>
        </p:txBody>
      </p:sp>
    </p:spTree>
    <p:extLst>
      <p:ext uri="{BB962C8B-B14F-4D97-AF65-F5344CB8AC3E}">
        <p14:creationId xmlns:p14="http://schemas.microsoft.com/office/powerpoint/2010/main" val="155145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133600" y="1524000"/>
            <a:ext cx="609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spcBef>
                <a:spcPct val="0"/>
              </a:spcBef>
              <a:buFontTx/>
              <a:buNone/>
            </a:pPr>
            <a:r>
              <a:rPr lang="en-US" altLang="en-US" sz="2400">
                <a:cs typeface="Arial" panose="020B0604020202020204" pitchFamily="34" charset="0"/>
              </a:rPr>
              <a:t>•  Internal wing structure on Boeing 767</a:t>
            </a:r>
          </a:p>
        </p:txBody>
      </p:sp>
      <p:sp>
        <p:nvSpPr>
          <p:cNvPr id="60419" name="Rectangle 3"/>
          <p:cNvSpPr>
            <a:spLocks noChangeArrowheads="1"/>
          </p:cNvSpPr>
          <p:nvPr/>
        </p:nvSpPr>
        <p:spPr bwMode="auto">
          <a:xfrm>
            <a:off x="2133600" y="3444875"/>
            <a:ext cx="965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spcBef>
                <a:spcPct val="0"/>
              </a:spcBef>
              <a:buFontTx/>
              <a:buNone/>
            </a:pPr>
            <a:r>
              <a:rPr lang="en-US" altLang="en-US" sz="2400" dirty="0">
                <a:cs typeface="Arial" panose="020B0604020202020204" pitchFamily="34" charset="0"/>
              </a:rPr>
              <a:t>•  Aluminum is strengthened with precipitates </a:t>
            </a:r>
            <a:r>
              <a:rPr lang="en-US" altLang="en-US" sz="2400" dirty="0" smtClean="0">
                <a:cs typeface="Arial" panose="020B0604020202020204" pitchFamily="34" charset="0"/>
              </a:rPr>
              <a:t>formed by </a:t>
            </a:r>
            <a:r>
              <a:rPr lang="en-US" altLang="en-US" sz="2400" dirty="0">
                <a:cs typeface="Arial" panose="020B0604020202020204" pitchFamily="34" charset="0"/>
              </a:rPr>
              <a:t>alloying.</a:t>
            </a:r>
          </a:p>
        </p:txBody>
      </p:sp>
      <p:sp>
        <p:nvSpPr>
          <p:cNvPr id="60420" name="Rectangle 4"/>
          <p:cNvSpPr>
            <a:spLocks noChangeArrowheads="1"/>
          </p:cNvSpPr>
          <p:nvPr/>
        </p:nvSpPr>
        <p:spPr bwMode="auto">
          <a:xfrm>
            <a:off x="7010400" y="4389439"/>
            <a:ext cx="1676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spcBef>
                <a:spcPct val="0"/>
              </a:spcBef>
              <a:buFontTx/>
              <a:buNone/>
            </a:pPr>
            <a:r>
              <a:rPr lang="en-US" altLang="en-US" sz="1200">
                <a:solidFill>
                  <a:srgbClr val="000000"/>
                </a:solidFill>
                <a:cs typeface="Arial" panose="020B0604020202020204" pitchFamily="34" charset="0"/>
              </a:rPr>
              <a:t>Adapted from Fig. 11.26, Callister 7e. </a:t>
            </a:r>
          </a:p>
          <a:p>
            <a:pPr>
              <a:spcBef>
                <a:spcPct val="0"/>
              </a:spcBef>
              <a:buFontTx/>
              <a:buNone/>
            </a:pPr>
            <a:r>
              <a:rPr lang="en-US" altLang="en-US" sz="1200">
                <a:solidFill>
                  <a:srgbClr val="000000"/>
                </a:solidFill>
                <a:cs typeface="Arial" panose="020B0604020202020204" pitchFamily="34" charset="0"/>
              </a:rPr>
              <a:t>(Fig. 11.26 is courtesy of G.H. Narayanan and A.G. Miller, Boeing Commercial Airplane Company.)</a:t>
            </a:r>
          </a:p>
        </p:txBody>
      </p:sp>
      <p:pic>
        <p:nvPicPr>
          <p:cNvPr id="604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1955800"/>
            <a:ext cx="49784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2" name="Group 6"/>
          <p:cNvGrpSpPr>
            <a:grpSpLocks/>
          </p:cNvGrpSpPr>
          <p:nvPr/>
        </p:nvGrpSpPr>
        <p:grpSpPr bwMode="auto">
          <a:xfrm>
            <a:off x="4343402" y="4052888"/>
            <a:ext cx="2447925" cy="2347912"/>
            <a:chOff x="1776" y="2553"/>
            <a:chExt cx="1542" cy="1479"/>
          </a:xfrm>
        </p:grpSpPr>
        <p:graphicFrame>
          <p:nvGraphicFramePr>
            <p:cNvPr id="60426" name="Object 2"/>
            <p:cNvGraphicFramePr>
              <a:graphicFrameLocks noChangeAspect="1"/>
            </p:cNvGraphicFramePr>
            <p:nvPr>
              <p:extLst>
                <p:ext uri="{D42A27DB-BD31-4B8C-83A1-F6EECF244321}">
                  <p14:modId xmlns:p14="http://schemas.microsoft.com/office/powerpoint/2010/main" val="1854665956"/>
                </p:ext>
              </p:extLst>
            </p:nvPr>
          </p:nvGraphicFramePr>
          <p:xfrm>
            <a:off x="1776" y="2553"/>
            <a:ext cx="1542" cy="1465"/>
          </p:xfrm>
          <a:graphic>
            <a:graphicData uri="http://schemas.openxmlformats.org/presentationml/2006/ole">
              <mc:AlternateContent xmlns:mc="http://schemas.openxmlformats.org/markup-compatibility/2006">
                <mc:Choice xmlns:v="urn:schemas-microsoft-com:vml" Requires="v">
                  <p:oleObj spid="_x0000_s8208" name="Image" r:id="rId5" imgW="792347" imgH="752730" progId="Photoshop.Image.9">
                    <p:embed/>
                  </p:oleObj>
                </mc:Choice>
                <mc:Fallback>
                  <p:oleObj name="Image" r:id="rId5" imgW="792347" imgH="752730" progId="Photoshop.Image.9">
                    <p:embed/>
                    <p:pic>
                      <p:nvPicPr>
                        <p:cNvPr id="6042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 y="2553"/>
                          <a:ext cx="1542" cy="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7" name="Line 8"/>
            <p:cNvSpPr>
              <a:spLocks noChangeShapeType="1"/>
            </p:cNvSpPr>
            <p:nvPr/>
          </p:nvSpPr>
          <p:spPr bwMode="auto">
            <a:xfrm>
              <a:off x="1776" y="3936"/>
              <a:ext cx="1536"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0428" name="Rectangle 9"/>
            <p:cNvSpPr>
              <a:spLocks noChangeArrowheads="1"/>
            </p:cNvSpPr>
            <p:nvPr/>
          </p:nvSpPr>
          <p:spPr bwMode="auto">
            <a:xfrm>
              <a:off x="2304" y="3782"/>
              <a:ext cx="56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spcBef>
                  <a:spcPct val="0"/>
                </a:spcBef>
                <a:buFontTx/>
                <a:buNone/>
              </a:pPr>
              <a:r>
                <a:rPr lang="en-US" altLang="en-US" sz="2000">
                  <a:cs typeface="Arial" panose="020B0604020202020204" pitchFamily="34" charset="0"/>
                </a:rPr>
                <a:t>1.5</a:t>
              </a:r>
              <a:r>
                <a:rPr lang="en-US" altLang="en-US" sz="2000">
                  <a:latin typeface="Symbol" panose="05050102010706020507" pitchFamily="18" charset="2"/>
                  <a:cs typeface="Arial" panose="020B0604020202020204" pitchFamily="34" charset="0"/>
                </a:rPr>
                <a:t>m</a:t>
              </a:r>
              <a:r>
                <a:rPr lang="en-US" altLang="en-US" sz="2000">
                  <a:cs typeface="Arial" panose="020B0604020202020204" pitchFamily="34" charset="0"/>
                </a:rPr>
                <a:t>m</a:t>
              </a:r>
            </a:p>
          </p:txBody>
        </p:sp>
      </p:grpSp>
      <p:sp>
        <p:nvSpPr>
          <p:cNvPr id="60423" name="Rectangle 10"/>
          <p:cNvSpPr>
            <a:spLocks noGrp="1" noChangeArrowheads="1"/>
          </p:cNvSpPr>
          <p:nvPr>
            <p:ph type="title" idx="4294967295"/>
          </p:nvPr>
        </p:nvSpPr>
        <p:spPr>
          <a:xfrm>
            <a:off x="699654" y="597598"/>
            <a:ext cx="8229600" cy="1143000"/>
          </a:xfrm>
        </p:spPr>
        <p:txBody>
          <a:bodyPr/>
          <a:lstStyle/>
          <a:p>
            <a:pPr eaLnBrk="1" hangingPunct="1"/>
            <a:r>
              <a:rPr lang="en-US" altLang="en-US" sz="3600" dirty="0"/>
              <a:t>Example: Al-Cu alloy</a:t>
            </a:r>
            <a:endParaRPr lang="en-US" altLang="en-US" dirty="0" smtClean="0"/>
          </a:p>
        </p:txBody>
      </p:sp>
      <p:sp>
        <p:nvSpPr>
          <p:cNvPr id="60424" name="Rectangle 11"/>
          <p:cNvSpPr>
            <a:spLocks noChangeArrowheads="1"/>
          </p:cNvSpPr>
          <p:nvPr/>
        </p:nvSpPr>
        <p:spPr bwMode="auto">
          <a:xfrm>
            <a:off x="7764463" y="1900239"/>
            <a:ext cx="19796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spcBef>
                <a:spcPct val="0"/>
              </a:spcBef>
              <a:buFontTx/>
              <a:buNone/>
            </a:pPr>
            <a:r>
              <a:rPr lang="en-US" altLang="en-US" sz="1200">
                <a:solidFill>
                  <a:srgbClr val="000000"/>
                </a:solidFill>
                <a:cs typeface="Arial" panose="020B0604020202020204" pitchFamily="34" charset="0"/>
              </a:rPr>
              <a:t>Adapted from chapter-opening photograph, Chapter 11, Callister 5e. (courtesy of G.H. Narayanan and A.G. Miller, Boeing Commercial Airplane Company.)</a:t>
            </a:r>
          </a:p>
        </p:txBody>
      </p:sp>
      <p:sp>
        <p:nvSpPr>
          <p:cNvPr id="60425" name="Rectangle 12"/>
          <p:cNvSpPr>
            <a:spLocks noChangeArrowheads="1"/>
          </p:cNvSpPr>
          <p:nvPr/>
        </p:nvSpPr>
        <p:spPr bwMode="auto">
          <a:xfrm>
            <a:off x="2671764" y="-531813"/>
            <a:ext cx="7158037" cy="14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GB" altLang="en-US" sz="4000">
                <a:solidFill>
                  <a:schemeClr val="tx2"/>
                </a:solidFill>
                <a:cs typeface="Arial" panose="020B0604020202020204" pitchFamily="34" charset="0"/>
              </a:rPr>
              <a:t>Precipitation hardening</a:t>
            </a:r>
          </a:p>
        </p:txBody>
      </p:sp>
      <p:sp>
        <p:nvSpPr>
          <p:cNvPr id="13" name="TextBox 12"/>
          <p:cNvSpPr txBox="1"/>
          <p:nvPr/>
        </p:nvSpPr>
        <p:spPr>
          <a:xfrm>
            <a:off x="8478982" y="6114473"/>
            <a:ext cx="3216586" cy="461665"/>
          </a:xfrm>
          <a:prstGeom prst="rect">
            <a:avLst/>
          </a:prstGeom>
          <a:noFill/>
        </p:spPr>
        <p:txBody>
          <a:bodyPr wrap="none" rtlCol="0">
            <a:spAutoFit/>
          </a:bodyPr>
          <a:lstStyle/>
          <a:p>
            <a:r>
              <a:rPr lang="en-US" sz="1200" dirty="0" smtClean="0"/>
              <a:t>Ref: Materials Science and Engineering, </a:t>
            </a:r>
          </a:p>
          <a:p>
            <a:r>
              <a:rPr lang="en-US" sz="1200" dirty="0" smtClean="0"/>
              <a:t>I version, William D. </a:t>
            </a:r>
            <a:r>
              <a:rPr lang="en-US" sz="1200" dirty="0" err="1" smtClean="0"/>
              <a:t>Callister</a:t>
            </a:r>
            <a:r>
              <a:rPr lang="en-US" sz="1200" dirty="0" smtClean="0"/>
              <a:t>, David G. </a:t>
            </a:r>
            <a:r>
              <a:rPr lang="en-US" sz="1200" dirty="0" err="1" smtClean="0"/>
              <a:t>Rethwisch</a:t>
            </a:r>
            <a:endParaRPr lang="en-GB" sz="1200" dirty="0"/>
          </a:p>
        </p:txBody>
      </p:sp>
    </p:spTree>
    <p:extLst>
      <p:ext uri="{BB962C8B-B14F-4D97-AF65-F5344CB8AC3E}">
        <p14:creationId xmlns:p14="http://schemas.microsoft.com/office/powerpoint/2010/main" val="1612597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38200" y="1732"/>
            <a:ext cx="10515600" cy="1325563"/>
          </a:xfrm>
        </p:spPr>
        <p:txBody>
          <a:bodyPr/>
          <a:lstStyle/>
          <a:p>
            <a:pPr eaLnBrk="1" hangingPunct="1"/>
            <a:r>
              <a:rPr lang="en-GB" altLang="en-US" dirty="0" smtClean="0"/>
              <a:t>Effect on phases and mechanical properties</a:t>
            </a:r>
          </a:p>
        </p:txBody>
      </p:sp>
      <p:sp>
        <p:nvSpPr>
          <p:cNvPr id="65539" name="Rectangle 3"/>
          <p:cNvSpPr>
            <a:spLocks noGrp="1" noChangeArrowheads="1"/>
          </p:cNvSpPr>
          <p:nvPr>
            <p:ph type="body" idx="1"/>
          </p:nvPr>
        </p:nvSpPr>
        <p:spPr>
          <a:xfrm>
            <a:off x="2135189" y="1327295"/>
            <a:ext cx="7661275" cy="4114800"/>
          </a:xfrm>
        </p:spPr>
        <p:txBody>
          <a:bodyPr/>
          <a:lstStyle/>
          <a:p>
            <a:pPr eaLnBrk="1" hangingPunct="1"/>
            <a:r>
              <a:rPr lang="en-GB" altLang="en-US" sz="2000" dirty="0">
                <a:sym typeface="Symbol" panose="05050102010706020507" pitchFamily="18" charset="2"/>
              </a:rPr>
              <a:t></a:t>
            </a:r>
            <a:r>
              <a:rPr lang="fr-FR" altLang="en-US" sz="2000" dirty="0"/>
              <a:t>’</a:t>
            </a:r>
            <a:r>
              <a:rPr lang="en-GB" altLang="en-US" sz="2000" dirty="0">
                <a:sym typeface="Wingdings" panose="05000000000000000000" pitchFamily="2" charset="2"/>
              </a:rPr>
              <a:t></a:t>
            </a:r>
            <a:r>
              <a:rPr lang="fr-FR" altLang="en-US" sz="2000" dirty="0"/>
              <a:t> GP (</a:t>
            </a:r>
            <a:r>
              <a:rPr lang="en-GB" altLang="zh-CN" sz="2000" dirty="0" err="1"/>
              <a:t>Gunnier</a:t>
            </a:r>
            <a:r>
              <a:rPr lang="en-GB" altLang="zh-CN" sz="2000" dirty="0"/>
              <a:t>-Preston</a:t>
            </a:r>
            <a:r>
              <a:rPr lang="en-GB" altLang="zh-CN" dirty="0" smtClean="0"/>
              <a:t> </a:t>
            </a:r>
            <a:r>
              <a:rPr lang="fr-FR" altLang="en-US" sz="2000" dirty="0"/>
              <a:t>) zones</a:t>
            </a:r>
            <a:r>
              <a:rPr lang="en-GB" altLang="en-US" sz="2000" dirty="0">
                <a:sym typeface="Wingdings" panose="05000000000000000000" pitchFamily="2" charset="2"/>
              </a:rPr>
              <a:t></a:t>
            </a:r>
            <a:r>
              <a:rPr lang="en-GB" altLang="en-US" sz="2000" dirty="0">
                <a:sym typeface="Symbol" panose="05050102010706020507" pitchFamily="18" charset="2"/>
              </a:rPr>
              <a:t></a:t>
            </a:r>
            <a:r>
              <a:rPr lang="fr-FR" altLang="en-US" sz="2000" dirty="0"/>
              <a:t>”</a:t>
            </a:r>
            <a:r>
              <a:rPr lang="en-GB" altLang="en-US" sz="2000" dirty="0">
                <a:sym typeface="Wingdings" panose="05000000000000000000" pitchFamily="2" charset="2"/>
              </a:rPr>
              <a:t></a:t>
            </a:r>
            <a:r>
              <a:rPr lang="en-GB" altLang="en-US" sz="2000" dirty="0">
                <a:sym typeface="Symbol" panose="05050102010706020507" pitchFamily="18" charset="2"/>
              </a:rPr>
              <a:t></a:t>
            </a:r>
            <a:r>
              <a:rPr lang="fr-FR" altLang="en-US" sz="2000" dirty="0"/>
              <a:t>’</a:t>
            </a:r>
            <a:r>
              <a:rPr lang="en-GB" altLang="en-US" sz="2000" dirty="0">
                <a:sym typeface="Wingdings" panose="05000000000000000000" pitchFamily="2" charset="2"/>
              </a:rPr>
              <a:t></a:t>
            </a:r>
            <a:r>
              <a:rPr lang="fr-FR" altLang="en-US" sz="2000" dirty="0"/>
              <a:t>CuAl</a:t>
            </a:r>
            <a:r>
              <a:rPr lang="fr-FR" altLang="en-US" sz="2000" baseline="-25000" dirty="0"/>
              <a:t>2</a:t>
            </a:r>
            <a:r>
              <a:rPr lang="fr-FR" altLang="en-US" sz="2000" dirty="0"/>
              <a:t>(</a:t>
            </a:r>
            <a:r>
              <a:rPr lang="en-GB" altLang="en-US" sz="2000" dirty="0">
                <a:sym typeface="Symbol" panose="05050102010706020507" pitchFamily="18" charset="2"/>
              </a:rPr>
              <a:t></a:t>
            </a:r>
            <a:r>
              <a:rPr lang="fr-FR" altLang="en-US" sz="2000" dirty="0"/>
              <a:t>)</a:t>
            </a:r>
            <a:endParaRPr lang="en-GB" altLang="en-US" sz="2000" dirty="0"/>
          </a:p>
          <a:p>
            <a:pPr eaLnBrk="1" hangingPunct="1"/>
            <a:r>
              <a:rPr lang="en-GB" altLang="en-US" sz="2000" dirty="0"/>
              <a:t>GP:  fine scale enrichment with Cu atoms</a:t>
            </a:r>
            <a:endParaRPr lang="en-GB" altLang="en-US" sz="2000" dirty="0">
              <a:sym typeface="Symbol" panose="05050102010706020507" pitchFamily="18" charset="2"/>
            </a:endParaRPr>
          </a:p>
          <a:p>
            <a:pPr eaLnBrk="1" hangingPunct="1"/>
            <a:r>
              <a:rPr lang="en-GB" altLang="en-US" sz="2000" dirty="0">
                <a:sym typeface="Symbol" panose="05050102010706020507" pitchFamily="18" charset="2"/>
              </a:rPr>
              <a:t></a:t>
            </a:r>
            <a:r>
              <a:rPr lang="en-GB" altLang="en-US" sz="2000" dirty="0"/>
              <a:t>” :  fine scale precipitate, large locale lattice distortion, coherent, elastic, very effective barriers to dislocation movement, peak hardness</a:t>
            </a:r>
            <a:endParaRPr lang="en-GB" altLang="en-US" sz="2000" dirty="0">
              <a:sym typeface="Symbol" panose="05050102010706020507" pitchFamily="18" charset="2"/>
            </a:endParaRPr>
          </a:p>
          <a:p>
            <a:pPr eaLnBrk="1" hangingPunct="1"/>
            <a:r>
              <a:rPr lang="en-GB" altLang="en-US" sz="2000" dirty="0">
                <a:sym typeface="Symbol" panose="05050102010706020507" pitchFamily="18" charset="2"/>
              </a:rPr>
              <a:t></a:t>
            </a:r>
            <a:r>
              <a:rPr lang="en-GB" altLang="en-US" sz="2000" dirty="0"/>
              <a:t>’ :  as </a:t>
            </a:r>
            <a:r>
              <a:rPr lang="en-GB" altLang="en-US" sz="2000" dirty="0">
                <a:sym typeface="Symbol" panose="05050102010706020507" pitchFamily="18" charset="2"/>
              </a:rPr>
              <a:t></a:t>
            </a:r>
            <a:r>
              <a:rPr lang="en-GB" altLang="en-US" sz="2000" dirty="0"/>
              <a:t>” disappear </a:t>
            </a:r>
            <a:r>
              <a:rPr lang="en-GB" altLang="en-US" sz="2000" dirty="0">
                <a:sym typeface="Symbol" panose="05050102010706020507" pitchFamily="18" charset="2"/>
              </a:rPr>
              <a:t></a:t>
            </a:r>
            <a:r>
              <a:rPr lang="en-GB" altLang="en-US" sz="2000" dirty="0"/>
              <a:t>’ form. Partially coherent, hardness reduces</a:t>
            </a:r>
            <a:endParaRPr lang="en-GB" altLang="en-US" sz="2000" dirty="0">
              <a:sym typeface="Symbol" panose="05050102010706020507" pitchFamily="18" charset="2"/>
            </a:endParaRPr>
          </a:p>
          <a:p>
            <a:pPr eaLnBrk="1" hangingPunct="1"/>
            <a:r>
              <a:rPr lang="en-GB" altLang="en-US" sz="2000" dirty="0">
                <a:sym typeface="Symbol" panose="05050102010706020507" pitchFamily="18" charset="2"/>
              </a:rPr>
              <a:t></a:t>
            </a:r>
            <a:r>
              <a:rPr lang="en-GB" altLang="en-US" sz="2000" dirty="0"/>
              <a:t> :  CuAl</a:t>
            </a:r>
            <a:r>
              <a:rPr lang="en-GB" altLang="en-US" sz="2000" baseline="-25000" dirty="0"/>
              <a:t>2</a:t>
            </a:r>
            <a:r>
              <a:rPr lang="en-GB" altLang="en-US" sz="2000" dirty="0"/>
              <a:t> precipitate, equilibrium phase.</a:t>
            </a:r>
            <a:r>
              <a:rPr lang="en-GB" altLang="en-US" dirty="0" smtClean="0"/>
              <a:t> </a:t>
            </a:r>
          </a:p>
        </p:txBody>
      </p:sp>
      <p:pic>
        <p:nvPicPr>
          <p:cNvPr id="6554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22809"/>
            <a:ext cx="7064764" cy="263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478982" y="6114473"/>
            <a:ext cx="3216586" cy="461665"/>
          </a:xfrm>
          <a:prstGeom prst="rect">
            <a:avLst/>
          </a:prstGeom>
          <a:noFill/>
        </p:spPr>
        <p:txBody>
          <a:bodyPr wrap="none" rtlCol="0">
            <a:spAutoFit/>
          </a:bodyPr>
          <a:lstStyle/>
          <a:p>
            <a:r>
              <a:rPr lang="en-US" sz="1200" dirty="0" smtClean="0"/>
              <a:t>Ref: Materials Science and Engineering, </a:t>
            </a:r>
          </a:p>
          <a:p>
            <a:r>
              <a:rPr lang="en-US" sz="1200" dirty="0" smtClean="0"/>
              <a:t>I version, William D. </a:t>
            </a:r>
            <a:r>
              <a:rPr lang="en-US" sz="1200" dirty="0" err="1" smtClean="0"/>
              <a:t>Callister</a:t>
            </a:r>
            <a:r>
              <a:rPr lang="en-US" sz="1200" dirty="0" smtClean="0"/>
              <a:t>, David G. </a:t>
            </a:r>
            <a:r>
              <a:rPr lang="en-US" sz="1200" dirty="0" err="1" smtClean="0"/>
              <a:t>Rethwisch</a:t>
            </a:r>
            <a:endParaRPr lang="en-GB" sz="1200" dirty="0"/>
          </a:p>
        </p:txBody>
      </p:sp>
    </p:spTree>
    <p:extLst>
      <p:ext uri="{BB962C8B-B14F-4D97-AF65-F5344CB8AC3E}">
        <p14:creationId xmlns:p14="http://schemas.microsoft.com/office/powerpoint/2010/main" val="3343547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88591" y="522143"/>
            <a:ext cx="5653591" cy="1325563"/>
          </a:xfrm>
        </p:spPr>
        <p:txBody>
          <a:bodyPr>
            <a:normAutofit/>
          </a:bodyPr>
          <a:lstStyle/>
          <a:p>
            <a:pPr eaLnBrk="1" hangingPunct="1"/>
            <a:r>
              <a:rPr lang="en-GB" altLang="en-US" sz="3600" dirty="0" smtClean="0"/>
              <a:t>Optimum heat treatment</a:t>
            </a:r>
          </a:p>
        </p:txBody>
      </p:sp>
      <p:sp>
        <p:nvSpPr>
          <p:cNvPr id="70659" name="Rectangle 32"/>
          <p:cNvSpPr>
            <a:spLocks noChangeArrowheads="1"/>
          </p:cNvSpPr>
          <p:nvPr/>
        </p:nvSpPr>
        <p:spPr bwMode="auto">
          <a:xfrm>
            <a:off x="838200" y="2453987"/>
            <a:ext cx="374332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GB" altLang="en-US" sz="1800" dirty="0">
                <a:cs typeface="Arial" panose="020B0604020202020204" pitchFamily="34" charset="0"/>
              </a:rPr>
              <a:t>A series of experiments should be done by tempering  the quenched samples at different temperatures and different duration. Then the yield strength or hardness of the samples should be measured and plotted as in the sketch. </a:t>
            </a:r>
          </a:p>
        </p:txBody>
      </p:sp>
      <p:pic>
        <p:nvPicPr>
          <p:cNvPr id="70660"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4" y="623743"/>
            <a:ext cx="5339645" cy="576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65019" y="5928023"/>
            <a:ext cx="3216586" cy="461665"/>
          </a:xfrm>
          <a:prstGeom prst="rect">
            <a:avLst/>
          </a:prstGeom>
          <a:noFill/>
        </p:spPr>
        <p:txBody>
          <a:bodyPr wrap="none" rtlCol="0">
            <a:spAutoFit/>
          </a:bodyPr>
          <a:lstStyle/>
          <a:p>
            <a:r>
              <a:rPr lang="en-US" sz="1200" dirty="0" smtClean="0"/>
              <a:t>Ref: Materials Science and Engineering, </a:t>
            </a:r>
          </a:p>
          <a:p>
            <a:r>
              <a:rPr lang="en-US" sz="1200" dirty="0" smtClean="0"/>
              <a:t>I version, William D. </a:t>
            </a:r>
            <a:r>
              <a:rPr lang="en-US" sz="1200" dirty="0" err="1" smtClean="0"/>
              <a:t>Callister</a:t>
            </a:r>
            <a:r>
              <a:rPr lang="en-US" sz="1200" dirty="0" smtClean="0"/>
              <a:t>, David G. </a:t>
            </a:r>
            <a:r>
              <a:rPr lang="en-US" sz="1200" dirty="0" err="1" smtClean="0"/>
              <a:t>Rethwisch</a:t>
            </a:r>
            <a:endParaRPr lang="en-GB" sz="1200" dirty="0"/>
          </a:p>
        </p:txBody>
      </p:sp>
    </p:spTree>
    <p:extLst>
      <p:ext uri="{BB962C8B-B14F-4D97-AF65-F5344CB8AC3E}">
        <p14:creationId xmlns:p14="http://schemas.microsoft.com/office/powerpoint/2010/main" val="4083350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GB" altLang="en-US" dirty="0" smtClean="0"/>
              <a:t>PBL</a:t>
            </a:r>
            <a:endParaRPr lang="en-GB" altLang="en-US" dirty="0" smtClean="0"/>
          </a:p>
        </p:txBody>
      </p:sp>
      <p:sp>
        <p:nvSpPr>
          <p:cNvPr id="71683" name="Rectangle 3"/>
          <p:cNvSpPr>
            <a:spLocks noGrp="1" noChangeArrowheads="1"/>
          </p:cNvSpPr>
          <p:nvPr>
            <p:ph type="body" idx="1"/>
          </p:nvPr>
        </p:nvSpPr>
        <p:spPr/>
        <p:txBody>
          <a:bodyPr/>
          <a:lstStyle/>
          <a:p>
            <a:pPr eaLnBrk="1" hangingPunct="1"/>
            <a:r>
              <a:rPr lang="en-GB" altLang="en-US" dirty="0" smtClean="0"/>
              <a:t>Describe, with the aid of sketches, the heat treatments, phase diagram, microstructure and mechanical properties for the precipitation hardening of Al-Cu alloys. Your answer should identify the important requirements to achieve good precipitation hardening. </a:t>
            </a:r>
          </a:p>
          <a:p>
            <a:pPr eaLnBrk="1" hangingPunct="1"/>
            <a:endParaRPr lang="en-GB" altLang="en-US" dirty="0" smtClean="0"/>
          </a:p>
        </p:txBody>
      </p:sp>
    </p:spTree>
    <p:extLst>
      <p:ext uri="{BB962C8B-B14F-4D97-AF65-F5344CB8AC3E}">
        <p14:creationId xmlns:p14="http://schemas.microsoft.com/office/powerpoint/2010/main" val="1911307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6082" y="624041"/>
            <a:ext cx="5056066" cy="3793981"/>
          </a:xfrm>
          <a:prstGeom prst="rect">
            <a:avLst/>
          </a:prstGeom>
        </p:spPr>
      </p:pic>
      <p:grpSp>
        <p:nvGrpSpPr>
          <p:cNvPr id="5" name="Group 198"/>
          <p:cNvGrpSpPr>
            <a:grpSpLocks/>
          </p:cNvGrpSpPr>
          <p:nvPr/>
        </p:nvGrpSpPr>
        <p:grpSpPr bwMode="auto">
          <a:xfrm>
            <a:off x="5398654" y="1024019"/>
            <a:ext cx="5938837" cy="4443413"/>
            <a:chOff x="1717" y="862"/>
            <a:chExt cx="3741" cy="2799"/>
          </a:xfrm>
        </p:grpSpPr>
        <p:sp>
          <p:nvSpPr>
            <p:cNvPr id="6" name="Freeform 95"/>
            <p:cNvSpPr>
              <a:spLocks/>
            </p:cNvSpPr>
            <p:nvPr/>
          </p:nvSpPr>
          <p:spPr bwMode="auto">
            <a:xfrm>
              <a:off x="2556" y="1102"/>
              <a:ext cx="2216" cy="836"/>
            </a:xfrm>
            <a:custGeom>
              <a:avLst/>
              <a:gdLst>
                <a:gd name="T0" fmla="*/ 0 w 2216"/>
                <a:gd name="T1" fmla="*/ 0 h 836"/>
                <a:gd name="T2" fmla="*/ 0 w 2216"/>
                <a:gd name="T3" fmla="*/ 124 h 836"/>
                <a:gd name="T4" fmla="*/ 92 w 2216"/>
                <a:gd name="T5" fmla="*/ 148 h 836"/>
                <a:gd name="T6" fmla="*/ 164 w 2216"/>
                <a:gd name="T7" fmla="*/ 176 h 836"/>
                <a:gd name="T8" fmla="*/ 216 w 2216"/>
                <a:gd name="T9" fmla="*/ 204 h 836"/>
                <a:gd name="T10" fmla="*/ 492 w 2216"/>
                <a:gd name="T11" fmla="*/ 292 h 836"/>
                <a:gd name="T12" fmla="*/ 772 w 2216"/>
                <a:gd name="T13" fmla="*/ 396 h 836"/>
                <a:gd name="T14" fmla="*/ 1112 w 2216"/>
                <a:gd name="T15" fmla="*/ 524 h 836"/>
                <a:gd name="T16" fmla="*/ 1536 w 2216"/>
                <a:gd name="T17" fmla="*/ 712 h 836"/>
                <a:gd name="T18" fmla="*/ 1760 w 2216"/>
                <a:gd name="T19" fmla="*/ 816 h 836"/>
                <a:gd name="T20" fmla="*/ 1784 w 2216"/>
                <a:gd name="T21" fmla="*/ 836 h 836"/>
                <a:gd name="T22" fmla="*/ 1952 w 2216"/>
                <a:gd name="T23" fmla="*/ 520 h 836"/>
                <a:gd name="T24" fmla="*/ 2088 w 2216"/>
                <a:gd name="T25" fmla="*/ 268 h 836"/>
                <a:gd name="T26" fmla="*/ 2168 w 2216"/>
                <a:gd name="T27" fmla="*/ 132 h 836"/>
                <a:gd name="T28" fmla="*/ 2216 w 2216"/>
                <a:gd name="T29" fmla="*/ 44 h 836"/>
                <a:gd name="T30" fmla="*/ 2216 w 2216"/>
                <a:gd name="T31" fmla="*/ 0 h 836"/>
                <a:gd name="T32" fmla="*/ 0 w 2216"/>
                <a:gd name="T33" fmla="*/ 0 h 8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16"/>
                <a:gd name="T52" fmla="*/ 0 h 836"/>
                <a:gd name="T53" fmla="*/ 2216 w 2216"/>
                <a:gd name="T54" fmla="*/ 836 h 8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16" h="836">
                  <a:moveTo>
                    <a:pt x="0" y="0"/>
                  </a:moveTo>
                  <a:lnTo>
                    <a:pt x="0" y="124"/>
                  </a:lnTo>
                  <a:lnTo>
                    <a:pt x="92" y="148"/>
                  </a:lnTo>
                  <a:lnTo>
                    <a:pt x="164" y="176"/>
                  </a:lnTo>
                  <a:lnTo>
                    <a:pt x="216" y="204"/>
                  </a:lnTo>
                  <a:lnTo>
                    <a:pt x="492" y="292"/>
                  </a:lnTo>
                  <a:lnTo>
                    <a:pt x="772" y="396"/>
                  </a:lnTo>
                  <a:lnTo>
                    <a:pt x="1112" y="524"/>
                  </a:lnTo>
                  <a:lnTo>
                    <a:pt x="1536" y="712"/>
                  </a:lnTo>
                  <a:lnTo>
                    <a:pt x="1760" y="816"/>
                  </a:lnTo>
                  <a:lnTo>
                    <a:pt x="1784" y="836"/>
                  </a:lnTo>
                  <a:lnTo>
                    <a:pt x="1952" y="520"/>
                  </a:lnTo>
                  <a:lnTo>
                    <a:pt x="2088" y="268"/>
                  </a:lnTo>
                  <a:lnTo>
                    <a:pt x="2168" y="132"/>
                  </a:lnTo>
                  <a:lnTo>
                    <a:pt x="2216" y="44"/>
                  </a:lnTo>
                  <a:lnTo>
                    <a:pt x="2216" y="0"/>
                  </a:lnTo>
                  <a:lnTo>
                    <a:pt x="0" y="0"/>
                  </a:lnTo>
                  <a:close/>
                </a:path>
              </a:pathLst>
            </a:custGeom>
            <a:solidFill>
              <a:srgbClr val="CCFFCC"/>
            </a:solidFill>
            <a:ln w="9525">
              <a:solidFill>
                <a:srgbClr val="CCFFCC"/>
              </a:solidFill>
              <a:round/>
              <a:headEnd/>
              <a:tailEnd/>
            </a:ln>
          </p:spPr>
          <p:txBody>
            <a:bodyPr/>
            <a:lstStyle/>
            <a:p>
              <a:endParaRPr lang="en-GB"/>
            </a:p>
          </p:txBody>
        </p:sp>
        <p:sp>
          <p:nvSpPr>
            <p:cNvPr id="7" name="Freeform 97"/>
            <p:cNvSpPr>
              <a:spLocks/>
            </p:cNvSpPr>
            <p:nvPr/>
          </p:nvSpPr>
          <p:spPr bwMode="auto">
            <a:xfrm>
              <a:off x="2559" y="2387"/>
              <a:ext cx="34" cy="978"/>
            </a:xfrm>
            <a:custGeom>
              <a:avLst/>
              <a:gdLst>
                <a:gd name="T0" fmla="*/ 0 w 33"/>
                <a:gd name="T1" fmla="*/ 0 h 878"/>
                <a:gd name="T2" fmla="*/ 50 w 33"/>
                <a:gd name="T3" fmla="*/ 2038 h 878"/>
                <a:gd name="T4" fmla="*/ 0 w 33"/>
                <a:gd name="T5" fmla="*/ 5492 h 878"/>
                <a:gd name="T6" fmla="*/ 0 w 33"/>
                <a:gd name="T7" fmla="*/ 0 h 878"/>
                <a:gd name="T8" fmla="*/ 0 60000 65536"/>
                <a:gd name="T9" fmla="*/ 0 60000 65536"/>
                <a:gd name="T10" fmla="*/ 0 60000 65536"/>
                <a:gd name="T11" fmla="*/ 0 60000 65536"/>
                <a:gd name="T12" fmla="*/ 0 w 33"/>
                <a:gd name="T13" fmla="*/ 0 h 878"/>
                <a:gd name="T14" fmla="*/ 33 w 33"/>
                <a:gd name="T15" fmla="*/ 878 h 878"/>
              </a:gdLst>
              <a:ahLst/>
              <a:cxnLst>
                <a:cxn ang="T8">
                  <a:pos x="T0" y="T1"/>
                </a:cxn>
                <a:cxn ang="T9">
                  <a:pos x="T2" y="T3"/>
                </a:cxn>
                <a:cxn ang="T10">
                  <a:pos x="T4" y="T5"/>
                </a:cxn>
                <a:cxn ang="T11">
                  <a:pos x="T6" y="T7"/>
                </a:cxn>
              </a:cxnLst>
              <a:rect l="T12" t="T13" r="T14" b="T15"/>
              <a:pathLst>
                <a:path w="33" h="878">
                  <a:moveTo>
                    <a:pt x="0" y="0"/>
                  </a:moveTo>
                  <a:lnTo>
                    <a:pt x="33" y="326"/>
                  </a:lnTo>
                  <a:lnTo>
                    <a:pt x="0" y="878"/>
                  </a:lnTo>
                  <a:lnTo>
                    <a:pt x="0" y="0"/>
                  </a:lnTo>
                  <a:close/>
                </a:path>
              </a:pathLst>
            </a:custGeom>
            <a:solidFill>
              <a:srgbClr val="00FFFF"/>
            </a:solidFill>
            <a:ln w="19050">
              <a:solidFill>
                <a:srgbClr val="000000"/>
              </a:solidFill>
              <a:round/>
              <a:headEnd/>
              <a:tailEnd/>
            </a:ln>
          </p:spPr>
          <p:txBody>
            <a:bodyPr/>
            <a:lstStyle/>
            <a:p>
              <a:endParaRPr lang="en-GB"/>
            </a:p>
          </p:txBody>
        </p:sp>
        <p:sp>
          <p:nvSpPr>
            <p:cNvPr id="8" name="Line 99"/>
            <p:cNvSpPr>
              <a:spLocks noChangeShapeType="1"/>
            </p:cNvSpPr>
            <p:nvPr/>
          </p:nvSpPr>
          <p:spPr bwMode="auto">
            <a:xfrm>
              <a:off x="2601" y="2725"/>
              <a:ext cx="2747" cy="2"/>
            </a:xfrm>
            <a:prstGeom prst="line">
              <a:avLst/>
            </a:prstGeom>
            <a:noFill/>
            <a:ln w="20701">
              <a:solidFill>
                <a:srgbClr val="CC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0"/>
            <p:cNvSpPr>
              <a:spLocks noChangeShapeType="1"/>
            </p:cNvSpPr>
            <p:nvPr/>
          </p:nvSpPr>
          <p:spPr bwMode="auto">
            <a:xfrm>
              <a:off x="3436" y="1941"/>
              <a:ext cx="1907"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01"/>
            <p:cNvSpPr>
              <a:spLocks noChangeShapeType="1"/>
            </p:cNvSpPr>
            <p:nvPr/>
          </p:nvSpPr>
          <p:spPr bwMode="auto">
            <a:xfrm>
              <a:off x="2585" y="1306"/>
              <a:ext cx="20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Rectangle 102"/>
            <p:cNvSpPr>
              <a:spLocks noChangeArrowheads="1"/>
            </p:cNvSpPr>
            <p:nvPr/>
          </p:nvSpPr>
          <p:spPr bwMode="auto">
            <a:xfrm>
              <a:off x="2235" y="1033"/>
              <a:ext cx="2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1600</a:t>
              </a:r>
              <a:endParaRPr lang="en-US" altLang="en-US" sz="1600">
                <a:latin typeface="Arial" panose="020B0604020202020204" pitchFamily="34" charset="0"/>
              </a:endParaRPr>
            </a:p>
          </p:txBody>
        </p:sp>
        <p:sp>
          <p:nvSpPr>
            <p:cNvPr id="12" name="Rectangle 103"/>
            <p:cNvSpPr>
              <a:spLocks noChangeArrowheads="1"/>
            </p:cNvSpPr>
            <p:nvPr/>
          </p:nvSpPr>
          <p:spPr bwMode="auto">
            <a:xfrm>
              <a:off x="2242" y="1398"/>
              <a:ext cx="2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1400</a:t>
              </a:r>
              <a:endParaRPr lang="en-US" altLang="en-US" sz="1600">
                <a:latin typeface="Arial" panose="020B0604020202020204" pitchFamily="34" charset="0"/>
              </a:endParaRPr>
            </a:p>
          </p:txBody>
        </p:sp>
        <p:sp>
          <p:nvSpPr>
            <p:cNvPr id="13" name="Line 104"/>
            <p:cNvSpPr>
              <a:spLocks noChangeShapeType="1"/>
            </p:cNvSpPr>
            <p:nvPr/>
          </p:nvSpPr>
          <p:spPr bwMode="auto">
            <a:xfrm>
              <a:off x="2559" y="1485"/>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Line 105"/>
            <p:cNvSpPr>
              <a:spLocks noChangeShapeType="1"/>
            </p:cNvSpPr>
            <p:nvPr/>
          </p:nvSpPr>
          <p:spPr bwMode="auto">
            <a:xfrm>
              <a:off x="2559" y="1862"/>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06"/>
            <p:cNvSpPr>
              <a:spLocks noChangeShapeType="1"/>
            </p:cNvSpPr>
            <p:nvPr/>
          </p:nvSpPr>
          <p:spPr bwMode="auto">
            <a:xfrm>
              <a:off x="2559" y="2232"/>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107"/>
            <p:cNvSpPr>
              <a:spLocks noChangeShapeType="1"/>
            </p:cNvSpPr>
            <p:nvPr/>
          </p:nvSpPr>
          <p:spPr bwMode="auto">
            <a:xfrm>
              <a:off x="2559" y="2610"/>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108"/>
            <p:cNvSpPr>
              <a:spLocks noChangeShapeType="1"/>
            </p:cNvSpPr>
            <p:nvPr/>
          </p:nvSpPr>
          <p:spPr bwMode="auto">
            <a:xfrm>
              <a:off x="2559" y="2987"/>
              <a:ext cx="69"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Rectangle 109"/>
            <p:cNvSpPr>
              <a:spLocks noChangeArrowheads="1"/>
            </p:cNvSpPr>
            <p:nvPr/>
          </p:nvSpPr>
          <p:spPr bwMode="auto">
            <a:xfrm>
              <a:off x="2235" y="1767"/>
              <a:ext cx="2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1200</a:t>
              </a:r>
              <a:endParaRPr lang="en-US" altLang="en-US" sz="1600">
                <a:latin typeface="Arial" panose="020B0604020202020204" pitchFamily="34" charset="0"/>
              </a:endParaRPr>
            </a:p>
          </p:txBody>
        </p:sp>
        <p:sp>
          <p:nvSpPr>
            <p:cNvPr id="19" name="Rectangle 110"/>
            <p:cNvSpPr>
              <a:spLocks noChangeArrowheads="1"/>
            </p:cNvSpPr>
            <p:nvPr/>
          </p:nvSpPr>
          <p:spPr bwMode="auto">
            <a:xfrm>
              <a:off x="2242" y="2150"/>
              <a:ext cx="2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1000</a:t>
              </a:r>
              <a:endParaRPr lang="en-US" altLang="en-US" sz="1600">
                <a:latin typeface="Arial" panose="020B0604020202020204" pitchFamily="34" charset="0"/>
              </a:endParaRPr>
            </a:p>
          </p:txBody>
        </p:sp>
        <p:sp>
          <p:nvSpPr>
            <p:cNvPr id="20" name="Rectangle 111"/>
            <p:cNvSpPr>
              <a:spLocks noChangeArrowheads="1"/>
            </p:cNvSpPr>
            <p:nvPr/>
          </p:nvSpPr>
          <p:spPr bwMode="auto">
            <a:xfrm>
              <a:off x="2296" y="2536"/>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800</a:t>
              </a:r>
              <a:endParaRPr lang="en-US" altLang="en-US" sz="1600">
                <a:latin typeface="Arial" panose="020B0604020202020204" pitchFamily="34" charset="0"/>
              </a:endParaRPr>
            </a:p>
          </p:txBody>
        </p:sp>
        <p:sp>
          <p:nvSpPr>
            <p:cNvPr id="21" name="Rectangle 112"/>
            <p:cNvSpPr>
              <a:spLocks noChangeArrowheads="1"/>
            </p:cNvSpPr>
            <p:nvPr/>
          </p:nvSpPr>
          <p:spPr bwMode="auto">
            <a:xfrm>
              <a:off x="2306" y="2907"/>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600</a:t>
              </a:r>
              <a:endParaRPr lang="en-US" altLang="en-US" sz="1600">
                <a:latin typeface="Arial" panose="020B0604020202020204" pitchFamily="34" charset="0"/>
              </a:endParaRPr>
            </a:p>
          </p:txBody>
        </p:sp>
        <p:sp>
          <p:nvSpPr>
            <p:cNvPr id="22" name="Rectangle 114"/>
            <p:cNvSpPr>
              <a:spLocks noChangeArrowheads="1"/>
            </p:cNvSpPr>
            <p:nvPr/>
          </p:nvSpPr>
          <p:spPr bwMode="auto">
            <a:xfrm>
              <a:off x="2306" y="3261"/>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400</a:t>
              </a:r>
              <a:endParaRPr lang="en-US" altLang="en-US" sz="1600">
                <a:latin typeface="Arial" panose="020B0604020202020204" pitchFamily="34" charset="0"/>
              </a:endParaRPr>
            </a:p>
          </p:txBody>
        </p:sp>
        <p:sp>
          <p:nvSpPr>
            <p:cNvPr id="23" name="Rectangle 116"/>
            <p:cNvSpPr>
              <a:spLocks noChangeArrowheads="1"/>
            </p:cNvSpPr>
            <p:nvPr/>
          </p:nvSpPr>
          <p:spPr bwMode="auto">
            <a:xfrm>
              <a:off x="2523" y="336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0</a:t>
              </a:r>
              <a:endParaRPr lang="en-US" altLang="en-US" sz="1600">
                <a:latin typeface="Arial" panose="020B0604020202020204" pitchFamily="34" charset="0"/>
              </a:endParaRPr>
            </a:p>
          </p:txBody>
        </p:sp>
        <p:sp>
          <p:nvSpPr>
            <p:cNvPr id="24" name="Rectangle 117"/>
            <p:cNvSpPr>
              <a:spLocks noChangeArrowheads="1"/>
            </p:cNvSpPr>
            <p:nvPr/>
          </p:nvSpPr>
          <p:spPr bwMode="auto">
            <a:xfrm>
              <a:off x="2945" y="337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a:t>
              </a:r>
              <a:endParaRPr lang="en-US" altLang="en-US" sz="1600">
                <a:latin typeface="Arial" panose="020B0604020202020204" pitchFamily="34" charset="0"/>
              </a:endParaRPr>
            </a:p>
          </p:txBody>
        </p:sp>
        <p:sp>
          <p:nvSpPr>
            <p:cNvPr id="25" name="Rectangle 118"/>
            <p:cNvSpPr>
              <a:spLocks noChangeArrowheads="1"/>
            </p:cNvSpPr>
            <p:nvPr/>
          </p:nvSpPr>
          <p:spPr bwMode="auto">
            <a:xfrm>
              <a:off x="3367" y="337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2</a:t>
              </a:r>
              <a:endParaRPr lang="en-US" altLang="en-US" sz="1600">
                <a:latin typeface="Arial" panose="020B0604020202020204" pitchFamily="34" charset="0"/>
              </a:endParaRPr>
            </a:p>
          </p:txBody>
        </p:sp>
        <p:sp>
          <p:nvSpPr>
            <p:cNvPr id="26" name="Rectangle 119"/>
            <p:cNvSpPr>
              <a:spLocks noChangeArrowheads="1"/>
            </p:cNvSpPr>
            <p:nvPr/>
          </p:nvSpPr>
          <p:spPr bwMode="auto">
            <a:xfrm>
              <a:off x="3789" y="337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3</a:t>
              </a:r>
              <a:endParaRPr lang="en-US" altLang="en-US" sz="1600">
                <a:latin typeface="Arial" panose="020B0604020202020204" pitchFamily="34" charset="0"/>
              </a:endParaRPr>
            </a:p>
          </p:txBody>
        </p:sp>
        <p:sp>
          <p:nvSpPr>
            <p:cNvPr id="27" name="Rectangle 120"/>
            <p:cNvSpPr>
              <a:spLocks noChangeArrowheads="1"/>
            </p:cNvSpPr>
            <p:nvPr/>
          </p:nvSpPr>
          <p:spPr bwMode="auto">
            <a:xfrm>
              <a:off x="4212" y="337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4</a:t>
              </a:r>
              <a:endParaRPr lang="en-US" altLang="en-US" sz="1600">
                <a:latin typeface="Arial" panose="020B0604020202020204" pitchFamily="34" charset="0"/>
              </a:endParaRPr>
            </a:p>
          </p:txBody>
        </p:sp>
        <p:sp>
          <p:nvSpPr>
            <p:cNvPr id="28" name="Rectangle 121"/>
            <p:cNvSpPr>
              <a:spLocks noChangeArrowheads="1"/>
            </p:cNvSpPr>
            <p:nvPr/>
          </p:nvSpPr>
          <p:spPr bwMode="auto">
            <a:xfrm>
              <a:off x="4870" y="3364"/>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90</a:t>
              </a:r>
              <a:endParaRPr lang="en-US" altLang="en-US" sz="1600">
                <a:latin typeface="Arial" panose="020B0604020202020204" pitchFamily="34" charset="0"/>
              </a:endParaRPr>
            </a:p>
          </p:txBody>
        </p:sp>
        <p:sp>
          <p:nvSpPr>
            <p:cNvPr id="29" name="Rectangle 122"/>
            <p:cNvSpPr>
              <a:spLocks noChangeArrowheads="1"/>
            </p:cNvSpPr>
            <p:nvPr/>
          </p:nvSpPr>
          <p:spPr bwMode="auto">
            <a:xfrm>
              <a:off x="4280" y="1367"/>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i="1">
                  <a:solidFill>
                    <a:srgbClr val="000000"/>
                  </a:solidFill>
                  <a:latin typeface="Arial" panose="020B0604020202020204" pitchFamily="34" charset="0"/>
                </a:rPr>
                <a:t>L</a:t>
              </a:r>
              <a:endParaRPr lang="en-US" altLang="en-US" sz="2000" i="1">
                <a:latin typeface="Arial" panose="020B0604020202020204" pitchFamily="34" charset="0"/>
              </a:endParaRPr>
            </a:p>
          </p:txBody>
        </p:sp>
        <p:sp>
          <p:nvSpPr>
            <p:cNvPr id="30" name="Rectangle 128"/>
            <p:cNvSpPr>
              <a:spLocks noChangeArrowheads="1"/>
            </p:cNvSpPr>
            <p:nvPr/>
          </p:nvSpPr>
          <p:spPr bwMode="auto">
            <a:xfrm>
              <a:off x="3325" y="1625"/>
              <a:ext cx="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Symbol" panose="05050102010706020507" pitchFamily="18" charset="2"/>
                </a:rPr>
                <a:t>g</a:t>
              </a:r>
              <a:endParaRPr lang="en-US" altLang="en-US" sz="2000"/>
            </a:p>
          </p:txBody>
        </p:sp>
        <p:sp>
          <p:nvSpPr>
            <p:cNvPr id="31" name="Rectangle 129"/>
            <p:cNvSpPr>
              <a:spLocks noChangeArrowheads="1"/>
            </p:cNvSpPr>
            <p:nvPr/>
          </p:nvSpPr>
          <p:spPr bwMode="auto">
            <a:xfrm>
              <a:off x="3394" y="1632"/>
              <a:ext cx="1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900">
                  <a:solidFill>
                    <a:srgbClr val="000000"/>
                  </a:solidFill>
                  <a:latin typeface="Arial" panose="020B0604020202020204" pitchFamily="34" charset="0"/>
                </a:rPr>
                <a:t> </a:t>
              </a:r>
              <a:r>
                <a:rPr lang="en-US" altLang="en-US" sz="1800">
                  <a:solidFill>
                    <a:srgbClr val="000000"/>
                  </a:solidFill>
                  <a:latin typeface="Arial" panose="020B0604020202020204" pitchFamily="34" charset="0"/>
                </a:rPr>
                <a:t>+</a:t>
              </a:r>
              <a:r>
                <a:rPr lang="en-US" altLang="en-US" sz="1800" i="1">
                  <a:solidFill>
                    <a:srgbClr val="000000"/>
                  </a:solidFill>
                  <a:latin typeface="Arial" panose="020B0604020202020204" pitchFamily="34" charset="0"/>
                </a:rPr>
                <a:t>L</a:t>
              </a:r>
              <a:endParaRPr lang="en-US" altLang="en-US" sz="2000" i="1">
                <a:latin typeface="Arial" panose="020B0604020202020204" pitchFamily="34" charset="0"/>
              </a:endParaRPr>
            </a:p>
          </p:txBody>
        </p:sp>
        <p:sp>
          <p:nvSpPr>
            <p:cNvPr id="32" name="Rectangle 130"/>
            <p:cNvSpPr>
              <a:spLocks noChangeArrowheads="1"/>
            </p:cNvSpPr>
            <p:nvPr/>
          </p:nvSpPr>
          <p:spPr bwMode="auto">
            <a:xfrm>
              <a:off x="3820" y="3032"/>
              <a:ext cx="8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Rounded MT Bold" panose="020F0704030504030204" pitchFamily="34" charset="0"/>
                  <a:sym typeface="Symbol" panose="05050102010706020507" pitchFamily="18" charset="2"/>
                </a:rPr>
                <a:t> </a:t>
              </a:r>
              <a:r>
                <a:rPr lang="en-US" altLang="en-US" sz="1800">
                  <a:solidFill>
                    <a:srgbClr val="000000"/>
                  </a:solidFill>
                  <a:latin typeface="Arial" panose="020B0604020202020204" pitchFamily="34" charset="0"/>
                </a:rPr>
                <a:t>+ Graphite</a:t>
              </a:r>
              <a:endParaRPr lang="en-US" altLang="en-US" sz="2000">
                <a:latin typeface="Arial" panose="020B0604020202020204" pitchFamily="34" charset="0"/>
              </a:endParaRPr>
            </a:p>
          </p:txBody>
        </p:sp>
        <p:sp>
          <p:nvSpPr>
            <p:cNvPr id="33" name="Rectangle 131"/>
            <p:cNvSpPr>
              <a:spLocks noChangeArrowheads="1"/>
            </p:cNvSpPr>
            <p:nvPr/>
          </p:nvSpPr>
          <p:spPr bwMode="auto">
            <a:xfrm>
              <a:off x="4688" y="1428"/>
              <a:ext cx="55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Liquid +</a:t>
              </a:r>
            </a:p>
            <a:p>
              <a:r>
                <a:rPr lang="en-US" altLang="en-US" sz="1800">
                  <a:solidFill>
                    <a:srgbClr val="000000"/>
                  </a:solidFill>
                  <a:latin typeface="Arial" panose="020B0604020202020204" pitchFamily="34" charset="0"/>
                </a:rPr>
                <a:t>Graphite</a:t>
              </a:r>
              <a:endParaRPr lang="en-US" altLang="en-US" sz="2000">
                <a:latin typeface="Arial" panose="020B0604020202020204" pitchFamily="34" charset="0"/>
              </a:endParaRPr>
            </a:p>
          </p:txBody>
        </p:sp>
        <p:sp>
          <p:nvSpPr>
            <p:cNvPr id="34" name="Rectangle 132"/>
            <p:cNvSpPr>
              <a:spLocks noChangeArrowheads="1"/>
            </p:cNvSpPr>
            <p:nvPr/>
          </p:nvSpPr>
          <p:spPr bwMode="auto">
            <a:xfrm>
              <a:off x="2297" y="3491"/>
              <a:ext cx="1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0000"/>
                  </a:solidFill>
                  <a:latin typeface="Arial" panose="020B0604020202020204" pitchFamily="34" charset="0"/>
                </a:rPr>
                <a:t>(Fe)</a:t>
              </a:r>
              <a:endParaRPr lang="en-US" altLang="en-US" sz="2000">
                <a:latin typeface="Arial" panose="020B0604020202020204" pitchFamily="34" charset="0"/>
              </a:endParaRPr>
            </a:p>
          </p:txBody>
        </p:sp>
        <p:sp>
          <p:nvSpPr>
            <p:cNvPr id="35" name="Rectangle 133"/>
            <p:cNvSpPr>
              <a:spLocks noChangeArrowheads="1"/>
            </p:cNvSpPr>
            <p:nvPr/>
          </p:nvSpPr>
          <p:spPr bwMode="auto">
            <a:xfrm>
              <a:off x="4542" y="3488"/>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i="1">
                  <a:solidFill>
                    <a:srgbClr val="000000"/>
                  </a:solidFill>
                  <a:latin typeface="Arial" panose="020B0604020202020204" pitchFamily="34" charset="0"/>
                </a:rPr>
                <a:t>C</a:t>
              </a:r>
              <a:r>
                <a:rPr lang="en-US" altLang="en-US" sz="1800">
                  <a:solidFill>
                    <a:srgbClr val="000000"/>
                  </a:solidFill>
                  <a:latin typeface="Arial" panose="020B0604020202020204" pitchFamily="34" charset="0"/>
                </a:rPr>
                <a:t>, wt% C</a:t>
              </a:r>
              <a:endParaRPr lang="en-US" altLang="en-US" sz="2000">
                <a:latin typeface="Arial" panose="020B0604020202020204" pitchFamily="34" charset="0"/>
              </a:endParaRPr>
            </a:p>
          </p:txBody>
        </p:sp>
        <p:sp>
          <p:nvSpPr>
            <p:cNvPr id="36" name="Rectangle 137"/>
            <p:cNvSpPr>
              <a:spLocks noChangeArrowheads="1"/>
            </p:cNvSpPr>
            <p:nvPr/>
          </p:nvSpPr>
          <p:spPr bwMode="auto">
            <a:xfrm rot="-5400000">
              <a:off x="2725" y="2853"/>
              <a:ext cx="20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CC6600"/>
                  </a:solidFill>
                  <a:latin typeface="Arial" panose="020B0604020202020204" pitchFamily="34" charset="0"/>
                </a:rPr>
                <a:t>0.65</a:t>
              </a:r>
              <a:endParaRPr lang="en-US" altLang="en-US" sz="2000">
                <a:latin typeface="Arial" panose="020B0604020202020204" pitchFamily="34" charset="0"/>
              </a:endParaRPr>
            </a:p>
          </p:txBody>
        </p:sp>
        <p:sp>
          <p:nvSpPr>
            <p:cNvPr id="37" name="Rectangle 138"/>
            <p:cNvSpPr>
              <a:spLocks noChangeArrowheads="1"/>
            </p:cNvSpPr>
            <p:nvPr/>
          </p:nvSpPr>
          <p:spPr bwMode="auto">
            <a:xfrm>
              <a:off x="4845" y="2668"/>
              <a:ext cx="393"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38" name="Rectangle 139"/>
            <p:cNvSpPr>
              <a:spLocks noChangeArrowheads="1"/>
            </p:cNvSpPr>
            <p:nvPr/>
          </p:nvSpPr>
          <p:spPr bwMode="auto">
            <a:xfrm>
              <a:off x="4859" y="2654"/>
              <a:ext cx="35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CC6600"/>
                  </a:solidFill>
                  <a:latin typeface="Arial" panose="020B0604020202020204" pitchFamily="34" charset="0"/>
                </a:rPr>
                <a:t>740ºC</a:t>
              </a:r>
              <a:endParaRPr lang="en-US" altLang="en-US" sz="1600">
                <a:latin typeface="Arial" panose="020B0604020202020204" pitchFamily="34" charset="0"/>
              </a:endParaRPr>
            </a:p>
          </p:txBody>
        </p:sp>
        <p:sp>
          <p:nvSpPr>
            <p:cNvPr id="39" name="Rectangle 140"/>
            <p:cNvSpPr>
              <a:spLocks noChangeArrowheads="1"/>
            </p:cNvSpPr>
            <p:nvPr/>
          </p:nvSpPr>
          <p:spPr bwMode="auto">
            <a:xfrm>
              <a:off x="2452" y="862"/>
              <a:ext cx="34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i="1">
                  <a:solidFill>
                    <a:srgbClr val="000000"/>
                  </a:solidFill>
                  <a:latin typeface="Arial" panose="020B0604020202020204" pitchFamily="34" charset="0"/>
                </a:rPr>
                <a:t>T</a:t>
              </a:r>
              <a:r>
                <a:rPr lang="en-US" altLang="en-US" sz="1800">
                  <a:solidFill>
                    <a:srgbClr val="000000"/>
                  </a:solidFill>
                  <a:latin typeface="Arial" panose="020B0604020202020204" pitchFamily="34" charset="0"/>
                </a:rPr>
                <a:t>(ºC)</a:t>
              </a:r>
              <a:endParaRPr lang="en-US" altLang="en-US" sz="2000">
                <a:latin typeface="Arial" panose="020B0604020202020204" pitchFamily="34" charset="0"/>
              </a:endParaRPr>
            </a:p>
          </p:txBody>
        </p:sp>
        <p:sp>
          <p:nvSpPr>
            <p:cNvPr id="40" name="Rectangle 142"/>
            <p:cNvSpPr>
              <a:spLocks noChangeArrowheads="1"/>
            </p:cNvSpPr>
            <p:nvPr/>
          </p:nvSpPr>
          <p:spPr bwMode="auto">
            <a:xfrm>
              <a:off x="3938" y="2330"/>
              <a:ext cx="7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Rounded MT Bold" panose="020F0704030504030204" pitchFamily="34" charset="0"/>
                  <a:sym typeface="Symbol" panose="05050102010706020507" pitchFamily="18" charset="2"/>
                </a:rPr>
                <a:t> </a:t>
              </a:r>
              <a:r>
                <a:rPr lang="en-US" altLang="en-US" sz="1800">
                  <a:solidFill>
                    <a:srgbClr val="000000"/>
                  </a:solidFill>
                  <a:latin typeface="Arial" panose="020B0604020202020204" pitchFamily="34" charset="0"/>
                </a:rPr>
                <a:t>+ Graphite</a:t>
              </a:r>
              <a:endParaRPr lang="en-US" altLang="en-US" sz="2000">
                <a:latin typeface="Arial" panose="020B0604020202020204" pitchFamily="34" charset="0"/>
              </a:endParaRPr>
            </a:p>
          </p:txBody>
        </p:sp>
        <p:sp>
          <p:nvSpPr>
            <p:cNvPr id="41" name="Rectangle 143"/>
            <p:cNvSpPr>
              <a:spLocks noChangeArrowheads="1"/>
            </p:cNvSpPr>
            <p:nvPr/>
          </p:nvSpPr>
          <p:spPr bwMode="auto">
            <a:xfrm>
              <a:off x="5244" y="3369"/>
              <a:ext cx="2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100</a:t>
              </a:r>
              <a:endParaRPr lang="en-US" altLang="en-US" sz="1600">
                <a:latin typeface="Arial" panose="020B0604020202020204" pitchFamily="34" charset="0"/>
              </a:endParaRPr>
            </a:p>
          </p:txBody>
        </p:sp>
        <p:sp>
          <p:nvSpPr>
            <p:cNvPr id="42" name="Rectangle 144"/>
            <p:cNvSpPr>
              <a:spLocks noChangeArrowheads="1"/>
            </p:cNvSpPr>
            <p:nvPr/>
          </p:nvSpPr>
          <p:spPr bwMode="auto">
            <a:xfrm>
              <a:off x="3634" y="1822"/>
              <a:ext cx="34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dirty="0">
                  <a:solidFill>
                    <a:srgbClr val="CC6600"/>
                  </a:solidFill>
                  <a:latin typeface="Arial" panose="020B0604020202020204" pitchFamily="34" charset="0"/>
                </a:rPr>
                <a:t>1153ºC</a:t>
              </a:r>
              <a:endParaRPr lang="en-US" altLang="en-US" sz="2000" dirty="0">
                <a:latin typeface="Arial" panose="020B0604020202020204" pitchFamily="34" charset="0"/>
              </a:endParaRPr>
            </a:p>
          </p:txBody>
        </p:sp>
        <p:sp>
          <p:nvSpPr>
            <p:cNvPr id="43" name="Freeform 145"/>
            <p:cNvSpPr>
              <a:spLocks/>
            </p:cNvSpPr>
            <p:nvPr/>
          </p:nvSpPr>
          <p:spPr bwMode="auto">
            <a:xfrm>
              <a:off x="2556" y="1230"/>
              <a:ext cx="260" cy="92"/>
            </a:xfrm>
            <a:custGeom>
              <a:avLst/>
              <a:gdLst>
                <a:gd name="T0" fmla="*/ 0 w 260"/>
                <a:gd name="T1" fmla="*/ 0 h 92"/>
                <a:gd name="T2" fmla="*/ 80 w 260"/>
                <a:gd name="T3" fmla="*/ 20 h 92"/>
                <a:gd name="T4" fmla="*/ 148 w 260"/>
                <a:gd name="T5" fmla="*/ 44 h 92"/>
                <a:gd name="T6" fmla="*/ 204 w 260"/>
                <a:gd name="T7" fmla="*/ 68 h 92"/>
                <a:gd name="T8" fmla="*/ 260 w 260"/>
                <a:gd name="T9" fmla="*/ 92 h 92"/>
                <a:gd name="T10" fmla="*/ 0 60000 65536"/>
                <a:gd name="T11" fmla="*/ 0 60000 65536"/>
                <a:gd name="T12" fmla="*/ 0 60000 65536"/>
                <a:gd name="T13" fmla="*/ 0 60000 65536"/>
                <a:gd name="T14" fmla="*/ 0 60000 65536"/>
                <a:gd name="T15" fmla="*/ 0 w 260"/>
                <a:gd name="T16" fmla="*/ 0 h 92"/>
                <a:gd name="T17" fmla="*/ 260 w 260"/>
                <a:gd name="T18" fmla="*/ 92 h 92"/>
              </a:gdLst>
              <a:ahLst/>
              <a:cxnLst>
                <a:cxn ang="T10">
                  <a:pos x="T0" y="T1"/>
                </a:cxn>
                <a:cxn ang="T11">
                  <a:pos x="T2" y="T3"/>
                </a:cxn>
                <a:cxn ang="T12">
                  <a:pos x="T4" y="T5"/>
                </a:cxn>
                <a:cxn ang="T13">
                  <a:pos x="T6" y="T7"/>
                </a:cxn>
                <a:cxn ang="T14">
                  <a:pos x="T8" y="T9"/>
                </a:cxn>
              </a:cxnLst>
              <a:rect l="T15" t="T16" r="T17" b="T18"/>
              <a:pathLst>
                <a:path w="260" h="92">
                  <a:moveTo>
                    <a:pt x="0" y="0"/>
                  </a:moveTo>
                  <a:cubicBezTo>
                    <a:pt x="27" y="6"/>
                    <a:pt x="55" y="13"/>
                    <a:pt x="80" y="20"/>
                  </a:cubicBezTo>
                  <a:cubicBezTo>
                    <a:pt x="105" y="27"/>
                    <a:pt x="127" y="36"/>
                    <a:pt x="148" y="44"/>
                  </a:cubicBezTo>
                  <a:cubicBezTo>
                    <a:pt x="169" y="52"/>
                    <a:pt x="185" y="60"/>
                    <a:pt x="204" y="68"/>
                  </a:cubicBezTo>
                  <a:cubicBezTo>
                    <a:pt x="223" y="76"/>
                    <a:pt x="241" y="84"/>
                    <a:pt x="260" y="9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 name="Freeform 146"/>
            <p:cNvSpPr>
              <a:spLocks/>
            </p:cNvSpPr>
            <p:nvPr/>
          </p:nvSpPr>
          <p:spPr bwMode="auto">
            <a:xfrm>
              <a:off x="4336" y="1370"/>
              <a:ext cx="312" cy="572"/>
            </a:xfrm>
            <a:custGeom>
              <a:avLst/>
              <a:gdLst>
                <a:gd name="T0" fmla="*/ 0 w 312"/>
                <a:gd name="T1" fmla="*/ 572 h 572"/>
                <a:gd name="T2" fmla="*/ 48 w 312"/>
                <a:gd name="T3" fmla="*/ 480 h 572"/>
                <a:gd name="T4" fmla="*/ 132 w 312"/>
                <a:gd name="T5" fmla="*/ 320 h 572"/>
                <a:gd name="T6" fmla="*/ 232 w 312"/>
                <a:gd name="T7" fmla="*/ 136 h 572"/>
                <a:gd name="T8" fmla="*/ 312 w 312"/>
                <a:gd name="T9" fmla="*/ 0 h 572"/>
                <a:gd name="T10" fmla="*/ 0 60000 65536"/>
                <a:gd name="T11" fmla="*/ 0 60000 65536"/>
                <a:gd name="T12" fmla="*/ 0 60000 65536"/>
                <a:gd name="T13" fmla="*/ 0 60000 65536"/>
                <a:gd name="T14" fmla="*/ 0 60000 65536"/>
                <a:gd name="T15" fmla="*/ 0 w 312"/>
                <a:gd name="T16" fmla="*/ 0 h 572"/>
                <a:gd name="T17" fmla="*/ 312 w 312"/>
                <a:gd name="T18" fmla="*/ 572 h 572"/>
              </a:gdLst>
              <a:ahLst/>
              <a:cxnLst>
                <a:cxn ang="T10">
                  <a:pos x="T0" y="T1"/>
                </a:cxn>
                <a:cxn ang="T11">
                  <a:pos x="T2" y="T3"/>
                </a:cxn>
                <a:cxn ang="T12">
                  <a:pos x="T4" y="T5"/>
                </a:cxn>
                <a:cxn ang="T13">
                  <a:pos x="T6" y="T7"/>
                </a:cxn>
                <a:cxn ang="T14">
                  <a:pos x="T8" y="T9"/>
                </a:cxn>
              </a:cxnLst>
              <a:rect l="T15" t="T16" r="T17" b="T18"/>
              <a:pathLst>
                <a:path w="312" h="572">
                  <a:moveTo>
                    <a:pt x="0" y="572"/>
                  </a:moveTo>
                  <a:cubicBezTo>
                    <a:pt x="13" y="547"/>
                    <a:pt x="26" y="522"/>
                    <a:pt x="48" y="480"/>
                  </a:cubicBezTo>
                  <a:cubicBezTo>
                    <a:pt x="70" y="438"/>
                    <a:pt x="101" y="377"/>
                    <a:pt x="132" y="320"/>
                  </a:cubicBezTo>
                  <a:cubicBezTo>
                    <a:pt x="163" y="263"/>
                    <a:pt x="202" y="189"/>
                    <a:pt x="232" y="136"/>
                  </a:cubicBezTo>
                  <a:cubicBezTo>
                    <a:pt x="262" y="83"/>
                    <a:pt x="287" y="41"/>
                    <a:pt x="312"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 name="Freeform 147"/>
            <p:cNvSpPr>
              <a:spLocks/>
            </p:cNvSpPr>
            <p:nvPr/>
          </p:nvSpPr>
          <p:spPr bwMode="auto">
            <a:xfrm>
              <a:off x="2784" y="1310"/>
              <a:ext cx="1560" cy="628"/>
            </a:xfrm>
            <a:custGeom>
              <a:avLst/>
              <a:gdLst>
                <a:gd name="T0" fmla="*/ 0 w 1560"/>
                <a:gd name="T1" fmla="*/ 0 h 628"/>
                <a:gd name="T2" fmla="*/ 200 w 1560"/>
                <a:gd name="T3" fmla="*/ 68 h 628"/>
                <a:gd name="T4" fmla="*/ 540 w 1560"/>
                <a:gd name="T5" fmla="*/ 192 h 628"/>
                <a:gd name="T6" fmla="*/ 940 w 1560"/>
                <a:gd name="T7" fmla="*/ 344 h 628"/>
                <a:gd name="T8" fmla="*/ 1308 w 1560"/>
                <a:gd name="T9" fmla="*/ 504 h 628"/>
                <a:gd name="T10" fmla="*/ 1560 w 1560"/>
                <a:gd name="T11" fmla="*/ 628 h 628"/>
                <a:gd name="T12" fmla="*/ 0 60000 65536"/>
                <a:gd name="T13" fmla="*/ 0 60000 65536"/>
                <a:gd name="T14" fmla="*/ 0 60000 65536"/>
                <a:gd name="T15" fmla="*/ 0 60000 65536"/>
                <a:gd name="T16" fmla="*/ 0 60000 65536"/>
                <a:gd name="T17" fmla="*/ 0 60000 65536"/>
                <a:gd name="T18" fmla="*/ 0 w 1560"/>
                <a:gd name="T19" fmla="*/ 0 h 628"/>
                <a:gd name="T20" fmla="*/ 1560 w 1560"/>
                <a:gd name="T21" fmla="*/ 628 h 628"/>
              </a:gdLst>
              <a:ahLst/>
              <a:cxnLst>
                <a:cxn ang="T12">
                  <a:pos x="T0" y="T1"/>
                </a:cxn>
                <a:cxn ang="T13">
                  <a:pos x="T2" y="T3"/>
                </a:cxn>
                <a:cxn ang="T14">
                  <a:pos x="T4" y="T5"/>
                </a:cxn>
                <a:cxn ang="T15">
                  <a:pos x="T6" y="T7"/>
                </a:cxn>
                <a:cxn ang="T16">
                  <a:pos x="T8" y="T9"/>
                </a:cxn>
                <a:cxn ang="T17">
                  <a:pos x="T10" y="T11"/>
                </a:cxn>
              </a:cxnLst>
              <a:rect l="T18" t="T19" r="T20" b="T21"/>
              <a:pathLst>
                <a:path w="1560" h="628">
                  <a:moveTo>
                    <a:pt x="0" y="0"/>
                  </a:moveTo>
                  <a:cubicBezTo>
                    <a:pt x="55" y="18"/>
                    <a:pt x="110" y="36"/>
                    <a:pt x="200" y="68"/>
                  </a:cubicBezTo>
                  <a:cubicBezTo>
                    <a:pt x="290" y="100"/>
                    <a:pt x="417" y="146"/>
                    <a:pt x="540" y="192"/>
                  </a:cubicBezTo>
                  <a:cubicBezTo>
                    <a:pt x="663" y="238"/>
                    <a:pt x="812" y="292"/>
                    <a:pt x="940" y="344"/>
                  </a:cubicBezTo>
                  <a:cubicBezTo>
                    <a:pt x="1068" y="396"/>
                    <a:pt x="1205" y="457"/>
                    <a:pt x="1308" y="504"/>
                  </a:cubicBezTo>
                  <a:cubicBezTo>
                    <a:pt x="1411" y="551"/>
                    <a:pt x="1485" y="589"/>
                    <a:pt x="156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 name="Line 148"/>
            <p:cNvSpPr>
              <a:spLocks noChangeShapeType="1"/>
            </p:cNvSpPr>
            <p:nvPr/>
          </p:nvSpPr>
          <p:spPr bwMode="auto">
            <a:xfrm flipH="1">
              <a:off x="2560" y="1310"/>
              <a:ext cx="60" cy="1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 name="Freeform 149"/>
            <p:cNvSpPr>
              <a:spLocks/>
            </p:cNvSpPr>
            <p:nvPr/>
          </p:nvSpPr>
          <p:spPr bwMode="auto">
            <a:xfrm>
              <a:off x="2556" y="1222"/>
              <a:ext cx="32" cy="276"/>
            </a:xfrm>
            <a:custGeom>
              <a:avLst/>
              <a:gdLst>
                <a:gd name="T0" fmla="*/ 0 w 32"/>
                <a:gd name="T1" fmla="*/ 0 h 276"/>
                <a:gd name="T2" fmla="*/ 0 w 32"/>
                <a:gd name="T3" fmla="*/ 276 h 276"/>
                <a:gd name="T4" fmla="*/ 32 w 32"/>
                <a:gd name="T5" fmla="*/ 80 h 276"/>
                <a:gd name="T6" fmla="*/ 0 w 32"/>
                <a:gd name="T7" fmla="*/ 0 h 276"/>
                <a:gd name="T8" fmla="*/ 0 60000 65536"/>
                <a:gd name="T9" fmla="*/ 0 60000 65536"/>
                <a:gd name="T10" fmla="*/ 0 60000 65536"/>
                <a:gd name="T11" fmla="*/ 0 60000 65536"/>
                <a:gd name="T12" fmla="*/ 0 w 32"/>
                <a:gd name="T13" fmla="*/ 0 h 276"/>
                <a:gd name="T14" fmla="*/ 32 w 32"/>
                <a:gd name="T15" fmla="*/ 276 h 276"/>
              </a:gdLst>
              <a:ahLst/>
              <a:cxnLst>
                <a:cxn ang="T8">
                  <a:pos x="T0" y="T1"/>
                </a:cxn>
                <a:cxn ang="T9">
                  <a:pos x="T2" y="T3"/>
                </a:cxn>
                <a:cxn ang="T10">
                  <a:pos x="T4" y="T5"/>
                </a:cxn>
                <a:cxn ang="T11">
                  <a:pos x="T6" y="T7"/>
                </a:cxn>
              </a:cxnLst>
              <a:rect l="T12" t="T13" r="T14" b="T15"/>
              <a:pathLst>
                <a:path w="32" h="276">
                  <a:moveTo>
                    <a:pt x="0" y="0"/>
                  </a:moveTo>
                  <a:lnTo>
                    <a:pt x="0" y="276"/>
                  </a:lnTo>
                  <a:lnTo>
                    <a:pt x="32" y="80"/>
                  </a:lnTo>
                  <a:lnTo>
                    <a:pt x="0" y="0"/>
                  </a:lnTo>
                  <a:close/>
                </a:path>
              </a:pathLst>
            </a:custGeom>
            <a:solidFill>
              <a:srgbClr val="99FF03"/>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p>
              <a:endParaRPr lang="en-GB"/>
            </a:p>
          </p:txBody>
        </p:sp>
        <p:sp>
          <p:nvSpPr>
            <p:cNvPr id="48" name="Line 150"/>
            <p:cNvSpPr>
              <a:spLocks noChangeShapeType="1"/>
            </p:cNvSpPr>
            <p:nvPr/>
          </p:nvSpPr>
          <p:spPr bwMode="auto">
            <a:xfrm>
              <a:off x="2560" y="1226"/>
              <a:ext cx="28" cy="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 name="Line 151"/>
            <p:cNvSpPr>
              <a:spLocks noChangeShapeType="1"/>
            </p:cNvSpPr>
            <p:nvPr/>
          </p:nvSpPr>
          <p:spPr bwMode="auto">
            <a:xfrm flipV="1">
              <a:off x="2560" y="1302"/>
              <a:ext cx="28" cy="1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 name="Freeform 152"/>
            <p:cNvSpPr>
              <a:spLocks/>
            </p:cNvSpPr>
            <p:nvPr/>
          </p:nvSpPr>
          <p:spPr bwMode="auto">
            <a:xfrm>
              <a:off x="2560" y="1314"/>
              <a:ext cx="876" cy="1428"/>
            </a:xfrm>
            <a:custGeom>
              <a:avLst/>
              <a:gdLst>
                <a:gd name="T0" fmla="*/ 360 w 860"/>
                <a:gd name="T1" fmla="*/ 1476 h 1424"/>
                <a:gd name="T2" fmla="*/ 1178 w 860"/>
                <a:gd name="T3" fmla="*/ 658 h 1424"/>
                <a:gd name="T4" fmla="*/ 89 w 860"/>
                <a:gd name="T5" fmla="*/ 0 h 1424"/>
                <a:gd name="T6" fmla="*/ 0 w 860"/>
                <a:gd name="T7" fmla="*/ 217 h 1424"/>
                <a:gd name="T8" fmla="*/ 0 w 860"/>
                <a:gd name="T9" fmla="*/ 1135 h 1424"/>
                <a:gd name="T10" fmla="*/ 24 w 860"/>
                <a:gd name="T11" fmla="*/ 1199 h 1424"/>
                <a:gd name="T12" fmla="*/ 73 w 860"/>
                <a:gd name="T13" fmla="*/ 1252 h 1424"/>
                <a:gd name="T14" fmla="*/ 97 w 860"/>
                <a:gd name="T15" fmla="*/ 1274 h 1424"/>
                <a:gd name="T16" fmla="*/ 134 w 860"/>
                <a:gd name="T17" fmla="*/ 1324 h 1424"/>
                <a:gd name="T18" fmla="*/ 157 w 860"/>
                <a:gd name="T19" fmla="*/ 1340 h 1424"/>
                <a:gd name="T20" fmla="*/ 169 w 860"/>
                <a:gd name="T21" fmla="*/ 1352 h 1424"/>
                <a:gd name="T22" fmla="*/ 202 w 860"/>
                <a:gd name="T23" fmla="*/ 1368 h 1424"/>
                <a:gd name="T24" fmla="*/ 229 w 860"/>
                <a:gd name="T25" fmla="*/ 1404 h 1424"/>
                <a:gd name="T26" fmla="*/ 264 w 860"/>
                <a:gd name="T27" fmla="*/ 1420 h 1424"/>
                <a:gd name="T28" fmla="*/ 340 w 860"/>
                <a:gd name="T29" fmla="*/ 1460 h 1424"/>
                <a:gd name="T30" fmla="*/ 350 w 860"/>
                <a:gd name="T31" fmla="*/ 1472 h 1424"/>
                <a:gd name="T32" fmla="*/ 366 w 860"/>
                <a:gd name="T33" fmla="*/ 1476 h 1424"/>
                <a:gd name="T34" fmla="*/ 378 w 860"/>
                <a:gd name="T35" fmla="*/ 1488 h 1424"/>
                <a:gd name="T36" fmla="*/ 394 w 860"/>
                <a:gd name="T37" fmla="*/ 1492 h 1424"/>
                <a:gd name="T38" fmla="*/ 360 w 860"/>
                <a:gd name="T39" fmla="*/ 1476 h 14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0"/>
                <a:gd name="T61" fmla="*/ 0 h 1424"/>
                <a:gd name="T62" fmla="*/ 860 w 860"/>
                <a:gd name="T63" fmla="*/ 1424 h 14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0" h="1424">
                  <a:moveTo>
                    <a:pt x="264" y="1408"/>
                  </a:moveTo>
                  <a:lnTo>
                    <a:pt x="860" y="624"/>
                  </a:lnTo>
                  <a:lnTo>
                    <a:pt x="68" y="0"/>
                  </a:lnTo>
                  <a:lnTo>
                    <a:pt x="0" y="200"/>
                  </a:lnTo>
                  <a:lnTo>
                    <a:pt x="0" y="1084"/>
                  </a:lnTo>
                  <a:cubicBezTo>
                    <a:pt x="6" y="1107"/>
                    <a:pt x="15" y="1127"/>
                    <a:pt x="24" y="1148"/>
                  </a:cubicBezTo>
                  <a:cubicBezTo>
                    <a:pt x="33" y="1167"/>
                    <a:pt x="35" y="1193"/>
                    <a:pt x="56" y="1200"/>
                  </a:cubicBezTo>
                  <a:cubicBezTo>
                    <a:pt x="65" y="1226"/>
                    <a:pt x="53" y="1200"/>
                    <a:pt x="72" y="1216"/>
                  </a:cubicBezTo>
                  <a:cubicBezTo>
                    <a:pt x="89" y="1230"/>
                    <a:pt x="78" y="1249"/>
                    <a:pt x="100" y="1256"/>
                  </a:cubicBezTo>
                  <a:cubicBezTo>
                    <a:pt x="109" y="1282"/>
                    <a:pt x="97" y="1256"/>
                    <a:pt x="116" y="1272"/>
                  </a:cubicBezTo>
                  <a:cubicBezTo>
                    <a:pt x="120" y="1275"/>
                    <a:pt x="120" y="1281"/>
                    <a:pt x="124" y="1284"/>
                  </a:cubicBezTo>
                  <a:cubicBezTo>
                    <a:pt x="131" y="1290"/>
                    <a:pt x="148" y="1300"/>
                    <a:pt x="148" y="1300"/>
                  </a:cubicBezTo>
                  <a:cubicBezTo>
                    <a:pt x="155" y="1321"/>
                    <a:pt x="150" y="1308"/>
                    <a:pt x="168" y="1336"/>
                  </a:cubicBezTo>
                  <a:cubicBezTo>
                    <a:pt x="173" y="1344"/>
                    <a:pt x="192" y="1352"/>
                    <a:pt x="192" y="1352"/>
                  </a:cubicBezTo>
                  <a:cubicBezTo>
                    <a:pt x="202" y="1367"/>
                    <a:pt x="231" y="1386"/>
                    <a:pt x="248" y="1392"/>
                  </a:cubicBezTo>
                  <a:cubicBezTo>
                    <a:pt x="251" y="1396"/>
                    <a:pt x="252" y="1401"/>
                    <a:pt x="256" y="1404"/>
                  </a:cubicBezTo>
                  <a:cubicBezTo>
                    <a:pt x="259" y="1407"/>
                    <a:pt x="265" y="1405"/>
                    <a:pt x="268" y="1408"/>
                  </a:cubicBezTo>
                  <a:cubicBezTo>
                    <a:pt x="272" y="1411"/>
                    <a:pt x="272" y="1417"/>
                    <a:pt x="276" y="1420"/>
                  </a:cubicBezTo>
                  <a:cubicBezTo>
                    <a:pt x="279" y="1423"/>
                    <a:pt x="288" y="1424"/>
                    <a:pt x="288" y="1424"/>
                  </a:cubicBezTo>
                  <a:lnTo>
                    <a:pt x="264" y="1408"/>
                  </a:lnTo>
                  <a:close/>
                </a:path>
              </a:pathLst>
            </a:custGeom>
            <a:solidFill>
              <a:srgbClr val="CCCCFF"/>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p>
              <a:endParaRPr lang="en-GB"/>
            </a:p>
          </p:txBody>
        </p:sp>
        <p:sp>
          <p:nvSpPr>
            <p:cNvPr id="51" name="Rectangle 153"/>
            <p:cNvSpPr>
              <a:spLocks noChangeArrowheads="1"/>
            </p:cNvSpPr>
            <p:nvPr/>
          </p:nvSpPr>
          <p:spPr bwMode="auto">
            <a:xfrm>
              <a:off x="2834" y="1781"/>
              <a:ext cx="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Symbol" panose="05050102010706020507" pitchFamily="18" charset="2"/>
                </a:rPr>
                <a:t>g</a:t>
              </a:r>
              <a:endParaRPr lang="en-US" altLang="en-US" sz="2000"/>
            </a:p>
          </p:txBody>
        </p:sp>
        <p:sp>
          <p:nvSpPr>
            <p:cNvPr id="52" name="Rectangle 154"/>
            <p:cNvSpPr>
              <a:spLocks noChangeArrowheads="1"/>
            </p:cNvSpPr>
            <p:nvPr/>
          </p:nvSpPr>
          <p:spPr bwMode="auto">
            <a:xfrm>
              <a:off x="2613" y="1951"/>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Austenite</a:t>
              </a:r>
              <a:endParaRPr lang="en-US" altLang="en-US" sz="2000">
                <a:latin typeface="Arial" panose="020B0604020202020204" pitchFamily="34" charset="0"/>
              </a:endParaRPr>
            </a:p>
          </p:txBody>
        </p:sp>
        <p:sp>
          <p:nvSpPr>
            <p:cNvPr id="53" name="Line 155"/>
            <p:cNvSpPr>
              <a:spLocks noChangeShapeType="1"/>
            </p:cNvSpPr>
            <p:nvPr/>
          </p:nvSpPr>
          <p:spPr bwMode="auto">
            <a:xfrm flipV="1">
              <a:off x="2832" y="1938"/>
              <a:ext cx="600" cy="7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 name="Line 156"/>
            <p:cNvSpPr>
              <a:spLocks noChangeShapeType="1"/>
            </p:cNvSpPr>
            <p:nvPr/>
          </p:nvSpPr>
          <p:spPr bwMode="auto">
            <a:xfrm>
              <a:off x="2628" y="1310"/>
              <a:ext cx="804" cy="6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 name="Rectangle 157"/>
            <p:cNvSpPr>
              <a:spLocks noChangeArrowheads="1"/>
            </p:cNvSpPr>
            <p:nvPr/>
          </p:nvSpPr>
          <p:spPr bwMode="auto">
            <a:xfrm>
              <a:off x="2554" y="1103"/>
              <a:ext cx="2794" cy="22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56" name="Freeform 158"/>
            <p:cNvSpPr>
              <a:spLocks/>
            </p:cNvSpPr>
            <p:nvPr/>
          </p:nvSpPr>
          <p:spPr bwMode="auto">
            <a:xfrm>
              <a:off x="2560" y="2414"/>
              <a:ext cx="272" cy="316"/>
            </a:xfrm>
            <a:custGeom>
              <a:avLst/>
              <a:gdLst>
                <a:gd name="T0" fmla="*/ 0 w 272"/>
                <a:gd name="T1" fmla="*/ 0 h 316"/>
                <a:gd name="T2" fmla="*/ 28 w 272"/>
                <a:gd name="T3" fmla="*/ 72 h 316"/>
                <a:gd name="T4" fmla="*/ 96 w 272"/>
                <a:gd name="T5" fmla="*/ 156 h 316"/>
                <a:gd name="T6" fmla="*/ 188 w 272"/>
                <a:gd name="T7" fmla="*/ 256 h 316"/>
                <a:gd name="T8" fmla="*/ 272 w 272"/>
                <a:gd name="T9" fmla="*/ 316 h 316"/>
                <a:gd name="T10" fmla="*/ 0 60000 65536"/>
                <a:gd name="T11" fmla="*/ 0 60000 65536"/>
                <a:gd name="T12" fmla="*/ 0 60000 65536"/>
                <a:gd name="T13" fmla="*/ 0 60000 65536"/>
                <a:gd name="T14" fmla="*/ 0 60000 65536"/>
                <a:gd name="T15" fmla="*/ 0 w 272"/>
                <a:gd name="T16" fmla="*/ 0 h 316"/>
                <a:gd name="T17" fmla="*/ 272 w 272"/>
                <a:gd name="T18" fmla="*/ 316 h 316"/>
              </a:gdLst>
              <a:ahLst/>
              <a:cxnLst>
                <a:cxn ang="T10">
                  <a:pos x="T0" y="T1"/>
                </a:cxn>
                <a:cxn ang="T11">
                  <a:pos x="T2" y="T3"/>
                </a:cxn>
                <a:cxn ang="T12">
                  <a:pos x="T4" y="T5"/>
                </a:cxn>
                <a:cxn ang="T13">
                  <a:pos x="T6" y="T7"/>
                </a:cxn>
                <a:cxn ang="T14">
                  <a:pos x="T8" y="T9"/>
                </a:cxn>
              </a:cxnLst>
              <a:rect l="T15" t="T16" r="T17" b="T18"/>
              <a:pathLst>
                <a:path w="272" h="316">
                  <a:moveTo>
                    <a:pt x="0" y="0"/>
                  </a:moveTo>
                  <a:cubicBezTo>
                    <a:pt x="6" y="23"/>
                    <a:pt x="12" y="46"/>
                    <a:pt x="28" y="72"/>
                  </a:cubicBezTo>
                  <a:cubicBezTo>
                    <a:pt x="44" y="98"/>
                    <a:pt x="69" y="125"/>
                    <a:pt x="96" y="156"/>
                  </a:cubicBezTo>
                  <a:cubicBezTo>
                    <a:pt x="123" y="187"/>
                    <a:pt x="159" y="229"/>
                    <a:pt x="188" y="256"/>
                  </a:cubicBezTo>
                  <a:cubicBezTo>
                    <a:pt x="217" y="283"/>
                    <a:pt x="244" y="299"/>
                    <a:pt x="272" y="3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 name="Rectangle 162"/>
            <p:cNvSpPr>
              <a:spLocks noChangeArrowheads="1"/>
            </p:cNvSpPr>
            <p:nvPr/>
          </p:nvSpPr>
          <p:spPr bwMode="auto">
            <a:xfrm>
              <a:off x="4142" y="1978"/>
              <a:ext cx="4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latin typeface="Arial" panose="020B0604020202020204" pitchFamily="34" charset="0"/>
                </a:rPr>
                <a:t>4.2 wt% C</a:t>
              </a:r>
              <a:endParaRPr lang="en-US" altLang="en-US" sz="2000">
                <a:latin typeface="Arial" panose="020B0604020202020204" pitchFamily="34" charset="0"/>
              </a:endParaRPr>
            </a:p>
          </p:txBody>
        </p:sp>
        <p:grpSp>
          <p:nvGrpSpPr>
            <p:cNvPr id="58" name="Group 163"/>
            <p:cNvGrpSpPr>
              <a:grpSpLocks/>
            </p:cNvGrpSpPr>
            <p:nvPr/>
          </p:nvGrpSpPr>
          <p:grpSpPr bwMode="auto">
            <a:xfrm>
              <a:off x="4742" y="3326"/>
              <a:ext cx="54" cy="92"/>
              <a:chOff x="3754" y="3408"/>
              <a:chExt cx="54" cy="92"/>
            </a:xfrm>
          </p:grpSpPr>
          <p:sp>
            <p:nvSpPr>
              <p:cNvPr id="79" name="Rectangle 164"/>
              <p:cNvSpPr>
                <a:spLocks noChangeArrowheads="1"/>
              </p:cNvSpPr>
              <p:nvPr/>
            </p:nvSpPr>
            <p:spPr bwMode="auto">
              <a:xfrm>
                <a:off x="3764" y="3436"/>
                <a:ext cx="32" cy="27"/>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80" name="Freeform 165"/>
              <p:cNvSpPr>
                <a:spLocks/>
              </p:cNvSpPr>
              <p:nvPr/>
            </p:nvSpPr>
            <p:spPr bwMode="auto">
              <a:xfrm>
                <a:off x="3754" y="3408"/>
                <a:ext cx="18" cy="92"/>
              </a:xfrm>
              <a:custGeom>
                <a:avLst/>
                <a:gdLst>
                  <a:gd name="T0" fmla="*/ 14 w 18"/>
                  <a:gd name="T1" fmla="*/ 0 h 92"/>
                  <a:gd name="T2" fmla="*/ 10 w 18"/>
                  <a:gd name="T3" fmla="*/ 48 h 92"/>
                  <a:gd name="T4" fmla="*/ 18 w 18"/>
                  <a:gd name="T5" fmla="*/ 72 h 92"/>
                  <a:gd name="T6" fmla="*/ 6 w 18"/>
                  <a:gd name="T7" fmla="*/ 92 h 92"/>
                  <a:gd name="T8" fmla="*/ 0 60000 65536"/>
                  <a:gd name="T9" fmla="*/ 0 60000 65536"/>
                  <a:gd name="T10" fmla="*/ 0 60000 65536"/>
                  <a:gd name="T11" fmla="*/ 0 60000 65536"/>
                  <a:gd name="T12" fmla="*/ 0 w 18"/>
                  <a:gd name="T13" fmla="*/ 0 h 92"/>
                  <a:gd name="T14" fmla="*/ 18 w 18"/>
                  <a:gd name="T15" fmla="*/ 92 h 92"/>
                </a:gdLst>
                <a:ahLst/>
                <a:cxnLst>
                  <a:cxn ang="T8">
                    <a:pos x="T0" y="T1"/>
                  </a:cxn>
                  <a:cxn ang="T9">
                    <a:pos x="T2" y="T3"/>
                  </a:cxn>
                  <a:cxn ang="T10">
                    <a:pos x="T4" y="T5"/>
                  </a:cxn>
                  <a:cxn ang="T11">
                    <a:pos x="T6" y="T7"/>
                  </a:cxn>
                </a:cxnLst>
                <a:rect l="T12" t="T13" r="T14" b="T15"/>
                <a:pathLst>
                  <a:path w="18" h="92">
                    <a:moveTo>
                      <a:pt x="14" y="0"/>
                    </a:moveTo>
                    <a:cubicBezTo>
                      <a:pt x="0" y="21"/>
                      <a:pt x="1" y="22"/>
                      <a:pt x="10" y="48"/>
                    </a:cubicBezTo>
                    <a:cubicBezTo>
                      <a:pt x="13" y="56"/>
                      <a:pt x="18" y="72"/>
                      <a:pt x="18" y="72"/>
                    </a:cubicBezTo>
                    <a:cubicBezTo>
                      <a:pt x="13" y="88"/>
                      <a:pt x="17" y="81"/>
                      <a:pt x="6" y="9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1" name="Freeform 166"/>
              <p:cNvSpPr>
                <a:spLocks/>
              </p:cNvSpPr>
              <p:nvPr/>
            </p:nvSpPr>
            <p:spPr bwMode="auto">
              <a:xfrm>
                <a:off x="3790" y="3408"/>
                <a:ext cx="18" cy="92"/>
              </a:xfrm>
              <a:custGeom>
                <a:avLst/>
                <a:gdLst>
                  <a:gd name="T0" fmla="*/ 14 w 18"/>
                  <a:gd name="T1" fmla="*/ 0 h 92"/>
                  <a:gd name="T2" fmla="*/ 10 w 18"/>
                  <a:gd name="T3" fmla="*/ 48 h 92"/>
                  <a:gd name="T4" fmla="*/ 18 w 18"/>
                  <a:gd name="T5" fmla="*/ 72 h 92"/>
                  <a:gd name="T6" fmla="*/ 6 w 18"/>
                  <a:gd name="T7" fmla="*/ 92 h 92"/>
                  <a:gd name="T8" fmla="*/ 0 60000 65536"/>
                  <a:gd name="T9" fmla="*/ 0 60000 65536"/>
                  <a:gd name="T10" fmla="*/ 0 60000 65536"/>
                  <a:gd name="T11" fmla="*/ 0 60000 65536"/>
                  <a:gd name="T12" fmla="*/ 0 w 18"/>
                  <a:gd name="T13" fmla="*/ 0 h 92"/>
                  <a:gd name="T14" fmla="*/ 18 w 18"/>
                  <a:gd name="T15" fmla="*/ 92 h 92"/>
                </a:gdLst>
                <a:ahLst/>
                <a:cxnLst>
                  <a:cxn ang="T8">
                    <a:pos x="T0" y="T1"/>
                  </a:cxn>
                  <a:cxn ang="T9">
                    <a:pos x="T2" y="T3"/>
                  </a:cxn>
                  <a:cxn ang="T10">
                    <a:pos x="T4" y="T5"/>
                  </a:cxn>
                  <a:cxn ang="T11">
                    <a:pos x="T6" y="T7"/>
                  </a:cxn>
                </a:cxnLst>
                <a:rect l="T12" t="T13" r="T14" b="T15"/>
                <a:pathLst>
                  <a:path w="18" h="92">
                    <a:moveTo>
                      <a:pt x="14" y="0"/>
                    </a:moveTo>
                    <a:cubicBezTo>
                      <a:pt x="0" y="21"/>
                      <a:pt x="1" y="22"/>
                      <a:pt x="10" y="48"/>
                    </a:cubicBezTo>
                    <a:cubicBezTo>
                      <a:pt x="13" y="56"/>
                      <a:pt x="18" y="72"/>
                      <a:pt x="18" y="72"/>
                    </a:cubicBezTo>
                    <a:cubicBezTo>
                      <a:pt x="13" y="88"/>
                      <a:pt x="17" y="81"/>
                      <a:pt x="6" y="9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59" name="Group 167"/>
            <p:cNvGrpSpPr>
              <a:grpSpLocks/>
            </p:cNvGrpSpPr>
            <p:nvPr/>
          </p:nvGrpSpPr>
          <p:grpSpPr bwMode="auto">
            <a:xfrm>
              <a:off x="4742" y="2682"/>
              <a:ext cx="54" cy="92"/>
              <a:chOff x="3754" y="2764"/>
              <a:chExt cx="54" cy="92"/>
            </a:xfrm>
          </p:grpSpPr>
          <p:sp>
            <p:nvSpPr>
              <p:cNvPr id="76" name="Rectangle 168"/>
              <p:cNvSpPr>
                <a:spLocks noChangeArrowheads="1"/>
              </p:cNvSpPr>
              <p:nvPr/>
            </p:nvSpPr>
            <p:spPr bwMode="auto">
              <a:xfrm>
                <a:off x="3764" y="2792"/>
                <a:ext cx="32" cy="27"/>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77" name="Freeform 169"/>
              <p:cNvSpPr>
                <a:spLocks/>
              </p:cNvSpPr>
              <p:nvPr/>
            </p:nvSpPr>
            <p:spPr bwMode="auto">
              <a:xfrm>
                <a:off x="3754" y="2764"/>
                <a:ext cx="18" cy="92"/>
              </a:xfrm>
              <a:custGeom>
                <a:avLst/>
                <a:gdLst>
                  <a:gd name="T0" fmla="*/ 14 w 18"/>
                  <a:gd name="T1" fmla="*/ 0 h 92"/>
                  <a:gd name="T2" fmla="*/ 10 w 18"/>
                  <a:gd name="T3" fmla="*/ 48 h 92"/>
                  <a:gd name="T4" fmla="*/ 18 w 18"/>
                  <a:gd name="T5" fmla="*/ 72 h 92"/>
                  <a:gd name="T6" fmla="*/ 6 w 18"/>
                  <a:gd name="T7" fmla="*/ 92 h 92"/>
                  <a:gd name="T8" fmla="*/ 0 60000 65536"/>
                  <a:gd name="T9" fmla="*/ 0 60000 65536"/>
                  <a:gd name="T10" fmla="*/ 0 60000 65536"/>
                  <a:gd name="T11" fmla="*/ 0 60000 65536"/>
                  <a:gd name="T12" fmla="*/ 0 w 18"/>
                  <a:gd name="T13" fmla="*/ 0 h 92"/>
                  <a:gd name="T14" fmla="*/ 18 w 18"/>
                  <a:gd name="T15" fmla="*/ 92 h 92"/>
                </a:gdLst>
                <a:ahLst/>
                <a:cxnLst>
                  <a:cxn ang="T8">
                    <a:pos x="T0" y="T1"/>
                  </a:cxn>
                  <a:cxn ang="T9">
                    <a:pos x="T2" y="T3"/>
                  </a:cxn>
                  <a:cxn ang="T10">
                    <a:pos x="T4" y="T5"/>
                  </a:cxn>
                  <a:cxn ang="T11">
                    <a:pos x="T6" y="T7"/>
                  </a:cxn>
                </a:cxnLst>
                <a:rect l="T12" t="T13" r="T14" b="T15"/>
                <a:pathLst>
                  <a:path w="18" h="92">
                    <a:moveTo>
                      <a:pt x="14" y="0"/>
                    </a:moveTo>
                    <a:cubicBezTo>
                      <a:pt x="0" y="21"/>
                      <a:pt x="1" y="22"/>
                      <a:pt x="10" y="48"/>
                    </a:cubicBezTo>
                    <a:cubicBezTo>
                      <a:pt x="13" y="56"/>
                      <a:pt x="18" y="72"/>
                      <a:pt x="18" y="72"/>
                    </a:cubicBezTo>
                    <a:cubicBezTo>
                      <a:pt x="13" y="88"/>
                      <a:pt x="17" y="81"/>
                      <a:pt x="6" y="92"/>
                    </a:cubicBezTo>
                  </a:path>
                </a:pathLst>
              </a:custGeom>
              <a:noFill/>
              <a:ln w="19050">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 name="Freeform 170"/>
              <p:cNvSpPr>
                <a:spLocks/>
              </p:cNvSpPr>
              <p:nvPr/>
            </p:nvSpPr>
            <p:spPr bwMode="auto">
              <a:xfrm>
                <a:off x="3790" y="2764"/>
                <a:ext cx="18" cy="92"/>
              </a:xfrm>
              <a:custGeom>
                <a:avLst/>
                <a:gdLst>
                  <a:gd name="T0" fmla="*/ 14 w 18"/>
                  <a:gd name="T1" fmla="*/ 0 h 92"/>
                  <a:gd name="T2" fmla="*/ 10 w 18"/>
                  <a:gd name="T3" fmla="*/ 48 h 92"/>
                  <a:gd name="T4" fmla="*/ 18 w 18"/>
                  <a:gd name="T5" fmla="*/ 72 h 92"/>
                  <a:gd name="T6" fmla="*/ 6 w 18"/>
                  <a:gd name="T7" fmla="*/ 92 h 92"/>
                  <a:gd name="T8" fmla="*/ 0 60000 65536"/>
                  <a:gd name="T9" fmla="*/ 0 60000 65536"/>
                  <a:gd name="T10" fmla="*/ 0 60000 65536"/>
                  <a:gd name="T11" fmla="*/ 0 60000 65536"/>
                  <a:gd name="T12" fmla="*/ 0 w 18"/>
                  <a:gd name="T13" fmla="*/ 0 h 92"/>
                  <a:gd name="T14" fmla="*/ 18 w 18"/>
                  <a:gd name="T15" fmla="*/ 92 h 92"/>
                </a:gdLst>
                <a:ahLst/>
                <a:cxnLst>
                  <a:cxn ang="T8">
                    <a:pos x="T0" y="T1"/>
                  </a:cxn>
                  <a:cxn ang="T9">
                    <a:pos x="T2" y="T3"/>
                  </a:cxn>
                  <a:cxn ang="T10">
                    <a:pos x="T4" y="T5"/>
                  </a:cxn>
                  <a:cxn ang="T11">
                    <a:pos x="T6" y="T7"/>
                  </a:cxn>
                </a:cxnLst>
                <a:rect l="T12" t="T13" r="T14" b="T15"/>
                <a:pathLst>
                  <a:path w="18" h="92">
                    <a:moveTo>
                      <a:pt x="14" y="0"/>
                    </a:moveTo>
                    <a:cubicBezTo>
                      <a:pt x="0" y="21"/>
                      <a:pt x="1" y="22"/>
                      <a:pt x="10" y="48"/>
                    </a:cubicBezTo>
                    <a:cubicBezTo>
                      <a:pt x="13" y="56"/>
                      <a:pt x="18" y="72"/>
                      <a:pt x="18" y="72"/>
                    </a:cubicBezTo>
                    <a:cubicBezTo>
                      <a:pt x="13" y="88"/>
                      <a:pt x="17" y="81"/>
                      <a:pt x="6" y="92"/>
                    </a:cubicBezTo>
                  </a:path>
                </a:pathLst>
              </a:custGeom>
              <a:noFill/>
              <a:ln w="19050">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0" name="Group 171"/>
            <p:cNvGrpSpPr>
              <a:grpSpLocks/>
            </p:cNvGrpSpPr>
            <p:nvPr/>
          </p:nvGrpSpPr>
          <p:grpSpPr bwMode="auto">
            <a:xfrm>
              <a:off x="4742" y="1898"/>
              <a:ext cx="54" cy="92"/>
              <a:chOff x="3754" y="3408"/>
              <a:chExt cx="54" cy="92"/>
            </a:xfrm>
          </p:grpSpPr>
          <p:sp>
            <p:nvSpPr>
              <p:cNvPr id="73" name="Rectangle 172"/>
              <p:cNvSpPr>
                <a:spLocks noChangeArrowheads="1"/>
              </p:cNvSpPr>
              <p:nvPr/>
            </p:nvSpPr>
            <p:spPr bwMode="auto">
              <a:xfrm>
                <a:off x="3764" y="3436"/>
                <a:ext cx="32" cy="27"/>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74" name="Freeform 173"/>
              <p:cNvSpPr>
                <a:spLocks/>
              </p:cNvSpPr>
              <p:nvPr/>
            </p:nvSpPr>
            <p:spPr bwMode="auto">
              <a:xfrm>
                <a:off x="3754" y="3408"/>
                <a:ext cx="18" cy="92"/>
              </a:xfrm>
              <a:custGeom>
                <a:avLst/>
                <a:gdLst>
                  <a:gd name="T0" fmla="*/ 14 w 18"/>
                  <a:gd name="T1" fmla="*/ 0 h 92"/>
                  <a:gd name="T2" fmla="*/ 10 w 18"/>
                  <a:gd name="T3" fmla="*/ 48 h 92"/>
                  <a:gd name="T4" fmla="*/ 18 w 18"/>
                  <a:gd name="T5" fmla="*/ 72 h 92"/>
                  <a:gd name="T6" fmla="*/ 6 w 18"/>
                  <a:gd name="T7" fmla="*/ 92 h 92"/>
                  <a:gd name="T8" fmla="*/ 0 60000 65536"/>
                  <a:gd name="T9" fmla="*/ 0 60000 65536"/>
                  <a:gd name="T10" fmla="*/ 0 60000 65536"/>
                  <a:gd name="T11" fmla="*/ 0 60000 65536"/>
                  <a:gd name="T12" fmla="*/ 0 w 18"/>
                  <a:gd name="T13" fmla="*/ 0 h 92"/>
                  <a:gd name="T14" fmla="*/ 18 w 18"/>
                  <a:gd name="T15" fmla="*/ 92 h 92"/>
                </a:gdLst>
                <a:ahLst/>
                <a:cxnLst>
                  <a:cxn ang="T8">
                    <a:pos x="T0" y="T1"/>
                  </a:cxn>
                  <a:cxn ang="T9">
                    <a:pos x="T2" y="T3"/>
                  </a:cxn>
                  <a:cxn ang="T10">
                    <a:pos x="T4" y="T5"/>
                  </a:cxn>
                  <a:cxn ang="T11">
                    <a:pos x="T6" y="T7"/>
                  </a:cxn>
                </a:cxnLst>
                <a:rect l="T12" t="T13" r="T14" b="T15"/>
                <a:pathLst>
                  <a:path w="18" h="92">
                    <a:moveTo>
                      <a:pt x="14" y="0"/>
                    </a:moveTo>
                    <a:cubicBezTo>
                      <a:pt x="0" y="21"/>
                      <a:pt x="1" y="22"/>
                      <a:pt x="10" y="48"/>
                    </a:cubicBezTo>
                    <a:cubicBezTo>
                      <a:pt x="13" y="56"/>
                      <a:pt x="18" y="72"/>
                      <a:pt x="18" y="72"/>
                    </a:cubicBezTo>
                    <a:cubicBezTo>
                      <a:pt x="13" y="88"/>
                      <a:pt x="17" y="81"/>
                      <a:pt x="6" y="9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5" name="Freeform 174"/>
              <p:cNvSpPr>
                <a:spLocks/>
              </p:cNvSpPr>
              <p:nvPr/>
            </p:nvSpPr>
            <p:spPr bwMode="auto">
              <a:xfrm>
                <a:off x="3790" y="3408"/>
                <a:ext cx="18" cy="92"/>
              </a:xfrm>
              <a:custGeom>
                <a:avLst/>
                <a:gdLst>
                  <a:gd name="T0" fmla="*/ 14 w 18"/>
                  <a:gd name="T1" fmla="*/ 0 h 92"/>
                  <a:gd name="T2" fmla="*/ 10 w 18"/>
                  <a:gd name="T3" fmla="*/ 48 h 92"/>
                  <a:gd name="T4" fmla="*/ 18 w 18"/>
                  <a:gd name="T5" fmla="*/ 72 h 92"/>
                  <a:gd name="T6" fmla="*/ 6 w 18"/>
                  <a:gd name="T7" fmla="*/ 92 h 92"/>
                  <a:gd name="T8" fmla="*/ 0 60000 65536"/>
                  <a:gd name="T9" fmla="*/ 0 60000 65536"/>
                  <a:gd name="T10" fmla="*/ 0 60000 65536"/>
                  <a:gd name="T11" fmla="*/ 0 60000 65536"/>
                  <a:gd name="T12" fmla="*/ 0 w 18"/>
                  <a:gd name="T13" fmla="*/ 0 h 92"/>
                  <a:gd name="T14" fmla="*/ 18 w 18"/>
                  <a:gd name="T15" fmla="*/ 92 h 92"/>
                </a:gdLst>
                <a:ahLst/>
                <a:cxnLst>
                  <a:cxn ang="T8">
                    <a:pos x="T0" y="T1"/>
                  </a:cxn>
                  <a:cxn ang="T9">
                    <a:pos x="T2" y="T3"/>
                  </a:cxn>
                  <a:cxn ang="T10">
                    <a:pos x="T4" y="T5"/>
                  </a:cxn>
                  <a:cxn ang="T11">
                    <a:pos x="T6" y="T7"/>
                  </a:cxn>
                </a:cxnLst>
                <a:rect l="T12" t="T13" r="T14" b="T15"/>
                <a:pathLst>
                  <a:path w="18" h="92">
                    <a:moveTo>
                      <a:pt x="14" y="0"/>
                    </a:moveTo>
                    <a:cubicBezTo>
                      <a:pt x="0" y="21"/>
                      <a:pt x="1" y="22"/>
                      <a:pt x="10" y="48"/>
                    </a:cubicBezTo>
                    <a:cubicBezTo>
                      <a:pt x="13" y="56"/>
                      <a:pt x="18" y="72"/>
                      <a:pt x="18" y="72"/>
                    </a:cubicBezTo>
                    <a:cubicBezTo>
                      <a:pt x="13" y="88"/>
                      <a:pt x="17" y="81"/>
                      <a:pt x="6" y="9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1" name="Group 175"/>
            <p:cNvGrpSpPr>
              <a:grpSpLocks/>
            </p:cNvGrpSpPr>
            <p:nvPr/>
          </p:nvGrpSpPr>
          <p:grpSpPr bwMode="auto">
            <a:xfrm>
              <a:off x="4742" y="1058"/>
              <a:ext cx="54" cy="92"/>
              <a:chOff x="3754" y="3408"/>
              <a:chExt cx="54" cy="92"/>
            </a:xfrm>
          </p:grpSpPr>
          <p:sp>
            <p:nvSpPr>
              <p:cNvPr id="70" name="Rectangle 176"/>
              <p:cNvSpPr>
                <a:spLocks noChangeArrowheads="1"/>
              </p:cNvSpPr>
              <p:nvPr/>
            </p:nvSpPr>
            <p:spPr bwMode="auto">
              <a:xfrm>
                <a:off x="3764" y="3436"/>
                <a:ext cx="32" cy="27"/>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71" name="Freeform 177"/>
              <p:cNvSpPr>
                <a:spLocks/>
              </p:cNvSpPr>
              <p:nvPr/>
            </p:nvSpPr>
            <p:spPr bwMode="auto">
              <a:xfrm>
                <a:off x="3754" y="3408"/>
                <a:ext cx="18" cy="92"/>
              </a:xfrm>
              <a:custGeom>
                <a:avLst/>
                <a:gdLst>
                  <a:gd name="T0" fmla="*/ 14 w 18"/>
                  <a:gd name="T1" fmla="*/ 0 h 92"/>
                  <a:gd name="T2" fmla="*/ 10 w 18"/>
                  <a:gd name="T3" fmla="*/ 48 h 92"/>
                  <a:gd name="T4" fmla="*/ 18 w 18"/>
                  <a:gd name="T5" fmla="*/ 72 h 92"/>
                  <a:gd name="T6" fmla="*/ 6 w 18"/>
                  <a:gd name="T7" fmla="*/ 92 h 92"/>
                  <a:gd name="T8" fmla="*/ 0 60000 65536"/>
                  <a:gd name="T9" fmla="*/ 0 60000 65536"/>
                  <a:gd name="T10" fmla="*/ 0 60000 65536"/>
                  <a:gd name="T11" fmla="*/ 0 60000 65536"/>
                  <a:gd name="T12" fmla="*/ 0 w 18"/>
                  <a:gd name="T13" fmla="*/ 0 h 92"/>
                  <a:gd name="T14" fmla="*/ 18 w 18"/>
                  <a:gd name="T15" fmla="*/ 92 h 92"/>
                </a:gdLst>
                <a:ahLst/>
                <a:cxnLst>
                  <a:cxn ang="T8">
                    <a:pos x="T0" y="T1"/>
                  </a:cxn>
                  <a:cxn ang="T9">
                    <a:pos x="T2" y="T3"/>
                  </a:cxn>
                  <a:cxn ang="T10">
                    <a:pos x="T4" y="T5"/>
                  </a:cxn>
                  <a:cxn ang="T11">
                    <a:pos x="T6" y="T7"/>
                  </a:cxn>
                </a:cxnLst>
                <a:rect l="T12" t="T13" r="T14" b="T15"/>
                <a:pathLst>
                  <a:path w="18" h="92">
                    <a:moveTo>
                      <a:pt x="14" y="0"/>
                    </a:moveTo>
                    <a:cubicBezTo>
                      <a:pt x="0" y="21"/>
                      <a:pt x="1" y="22"/>
                      <a:pt x="10" y="48"/>
                    </a:cubicBezTo>
                    <a:cubicBezTo>
                      <a:pt x="13" y="56"/>
                      <a:pt x="18" y="72"/>
                      <a:pt x="18" y="72"/>
                    </a:cubicBezTo>
                    <a:cubicBezTo>
                      <a:pt x="13" y="88"/>
                      <a:pt x="17" y="81"/>
                      <a:pt x="6" y="9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 name="Freeform 178"/>
              <p:cNvSpPr>
                <a:spLocks/>
              </p:cNvSpPr>
              <p:nvPr/>
            </p:nvSpPr>
            <p:spPr bwMode="auto">
              <a:xfrm>
                <a:off x="3790" y="3408"/>
                <a:ext cx="18" cy="92"/>
              </a:xfrm>
              <a:custGeom>
                <a:avLst/>
                <a:gdLst>
                  <a:gd name="T0" fmla="*/ 14 w 18"/>
                  <a:gd name="T1" fmla="*/ 0 h 92"/>
                  <a:gd name="T2" fmla="*/ 10 w 18"/>
                  <a:gd name="T3" fmla="*/ 48 h 92"/>
                  <a:gd name="T4" fmla="*/ 18 w 18"/>
                  <a:gd name="T5" fmla="*/ 72 h 92"/>
                  <a:gd name="T6" fmla="*/ 6 w 18"/>
                  <a:gd name="T7" fmla="*/ 92 h 92"/>
                  <a:gd name="T8" fmla="*/ 0 60000 65536"/>
                  <a:gd name="T9" fmla="*/ 0 60000 65536"/>
                  <a:gd name="T10" fmla="*/ 0 60000 65536"/>
                  <a:gd name="T11" fmla="*/ 0 60000 65536"/>
                  <a:gd name="T12" fmla="*/ 0 w 18"/>
                  <a:gd name="T13" fmla="*/ 0 h 92"/>
                  <a:gd name="T14" fmla="*/ 18 w 18"/>
                  <a:gd name="T15" fmla="*/ 92 h 92"/>
                </a:gdLst>
                <a:ahLst/>
                <a:cxnLst>
                  <a:cxn ang="T8">
                    <a:pos x="T0" y="T1"/>
                  </a:cxn>
                  <a:cxn ang="T9">
                    <a:pos x="T2" y="T3"/>
                  </a:cxn>
                  <a:cxn ang="T10">
                    <a:pos x="T4" y="T5"/>
                  </a:cxn>
                  <a:cxn ang="T11">
                    <a:pos x="T6" y="T7"/>
                  </a:cxn>
                </a:cxnLst>
                <a:rect l="T12" t="T13" r="T14" b="T15"/>
                <a:pathLst>
                  <a:path w="18" h="92">
                    <a:moveTo>
                      <a:pt x="14" y="0"/>
                    </a:moveTo>
                    <a:cubicBezTo>
                      <a:pt x="0" y="21"/>
                      <a:pt x="1" y="22"/>
                      <a:pt x="10" y="48"/>
                    </a:cubicBezTo>
                    <a:cubicBezTo>
                      <a:pt x="13" y="56"/>
                      <a:pt x="18" y="72"/>
                      <a:pt x="18" y="72"/>
                    </a:cubicBezTo>
                    <a:cubicBezTo>
                      <a:pt x="13" y="88"/>
                      <a:pt x="17" y="81"/>
                      <a:pt x="6" y="9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2" name="Oval 141"/>
            <p:cNvSpPr>
              <a:spLocks noChangeArrowheads="1"/>
            </p:cNvSpPr>
            <p:nvPr/>
          </p:nvSpPr>
          <p:spPr bwMode="auto">
            <a:xfrm>
              <a:off x="2800" y="2702"/>
              <a:ext cx="50" cy="52"/>
            </a:xfrm>
            <a:prstGeom prst="ellipse">
              <a:avLst/>
            </a:prstGeom>
            <a:solidFill>
              <a:srgbClr val="006600"/>
            </a:solidFill>
            <a:ln w="11113">
              <a:solidFill>
                <a:srgbClr val="0066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63" name="Line 189"/>
            <p:cNvSpPr>
              <a:spLocks noChangeShapeType="1"/>
            </p:cNvSpPr>
            <p:nvPr/>
          </p:nvSpPr>
          <p:spPr bwMode="auto">
            <a:xfrm>
              <a:off x="2982" y="3286"/>
              <a:ext cx="0" cy="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 name="Line 190"/>
            <p:cNvSpPr>
              <a:spLocks noChangeShapeType="1"/>
            </p:cNvSpPr>
            <p:nvPr/>
          </p:nvSpPr>
          <p:spPr bwMode="auto">
            <a:xfrm>
              <a:off x="3402" y="3286"/>
              <a:ext cx="0" cy="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5" name="Line 191"/>
            <p:cNvSpPr>
              <a:spLocks noChangeShapeType="1"/>
            </p:cNvSpPr>
            <p:nvPr/>
          </p:nvSpPr>
          <p:spPr bwMode="auto">
            <a:xfrm>
              <a:off x="3822" y="3286"/>
              <a:ext cx="0" cy="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 name="Line 192"/>
            <p:cNvSpPr>
              <a:spLocks noChangeShapeType="1"/>
            </p:cNvSpPr>
            <p:nvPr/>
          </p:nvSpPr>
          <p:spPr bwMode="auto">
            <a:xfrm>
              <a:off x="4242" y="3286"/>
              <a:ext cx="0" cy="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 name="Line 194"/>
            <p:cNvSpPr>
              <a:spLocks noChangeShapeType="1"/>
            </p:cNvSpPr>
            <p:nvPr/>
          </p:nvSpPr>
          <p:spPr bwMode="auto">
            <a:xfrm>
              <a:off x="4934" y="3286"/>
              <a:ext cx="0" cy="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 name="Line 196"/>
            <p:cNvSpPr>
              <a:spLocks noChangeShapeType="1"/>
            </p:cNvSpPr>
            <p:nvPr/>
          </p:nvSpPr>
          <p:spPr bwMode="auto">
            <a:xfrm>
              <a:off x="2189" y="2521"/>
              <a:ext cx="461" cy="11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9" name="Text Box 197"/>
            <p:cNvSpPr txBox="1">
              <a:spLocks noChangeArrowheads="1"/>
            </p:cNvSpPr>
            <p:nvPr/>
          </p:nvSpPr>
          <p:spPr bwMode="auto">
            <a:xfrm>
              <a:off x="1717" y="2341"/>
              <a:ext cx="4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latin typeface="Symbol" panose="05050102010706020507" pitchFamily="18" charset="2"/>
                </a:rPr>
                <a:t>a + g</a:t>
              </a:r>
            </a:p>
          </p:txBody>
        </p:sp>
      </p:grpSp>
      <p:sp>
        <p:nvSpPr>
          <p:cNvPr id="82" name="Rectangle 5"/>
          <p:cNvSpPr>
            <a:spLocks noChangeArrowheads="1"/>
          </p:cNvSpPr>
          <p:nvPr/>
        </p:nvSpPr>
        <p:spPr bwMode="auto">
          <a:xfrm>
            <a:off x="6441352" y="5983306"/>
            <a:ext cx="5866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dirty="0">
                <a:solidFill>
                  <a:srgbClr val="000000"/>
                </a:solidFill>
                <a:latin typeface="Arial" panose="020B0604020202020204" pitchFamily="34" charset="0"/>
              </a:rPr>
              <a:t>Adapted from Fig. 11.2, </a:t>
            </a:r>
            <a:r>
              <a:rPr lang="en-US" altLang="en-US" sz="1200" i="1" dirty="0" err="1">
                <a:solidFill>
                  <a:srgbClr val="000000"/>
                </a:solidFill>
                <a:latin typeface="Arial" panose="020B0604020202020204" pitchFamily="34" charset="0"/>
              </a:rPr>
              <a:t>Callister</a:t>
            </a:r>
            <a:r>
              <a:rPr lang="en-US" altLang="en-US" sz="1200" i="1" dirty="0">
                <a:solidFill>
                  <a:srgbClr val="000000"/>
                </a:solidFill>
                <a:latin typeface="Arial" panose="020B0604020202020204" pitchFamily="34" charset="0"/>
              </a:rPr>
              <a:t> &amp; </a:t>
            </a:r>
            <a:r>
              <a:rPr lang="en-US" altLang="en-US" sz="1200" i="1" dirty="0" err="1">
                <a:solidFill>
                  <a:srgbClr val="000000"/>
                </a:solidFill>
                <a:latin typeface="Arial" panose="020B0604020202020204" pitchFamily="34" charset="0"/>
              </a:rPr>
              <a:t>Rethwisch</a:t>
            </a:r>
            <a:r>
              <a:rPr lang="en-US" altLang="en-US" sz="1200" i="1" dirty="0">
                <a:solidFill>
                  <a:srgbClr val="000000"/>
                </a:solidFill>
                <a:latin typeface="Arial" panose="020B0604020202020204" pitchFamily="34" charset="0"/>
              </a:rPr>
              <a:t> 8e.</a:t>
            </a:r>
            <a:r>
              <a:rPr lang="en-US" altLang="en-US" sz="1200" dirty="0">
                <a:solidFill>
                  <a:srgbClr val="000000"/>
                </a:solidFill>
                <a:latin typeface="Arial" panose="020B0604020202020204" pitchFamily="34" charset="0"/>
              </a:rPr>
              <a:t> </a:t>
            </a:r>
          </a:p>
          <a:p>
            <a:r>
              <a:rPr lang="en-US" altLang="en-US" sz="1200" dirty="0">
                <a:solidFill>
                  <a:srgbClr val="000000"/>
                </a:solidFill>
                <a:latin typeface="Arial" panose="020B0604020202020204" pitchFamily="34" charset="0"/>
              </a:rPr>
              <a:t>[Fig. 11.2 adapted from </a:t>
            </a:r>
            <a:r>
              <a:rPr lang="en-US" altLang="en-US" sz="1200" i="1" dirty="0">
                <a:solidFill>
                  <a:srgbClr val="000000"/>
                </a:solidFill>
                <a:latin typeface="Arial" panose="020B0604020202020204" pitchFamily="34" charset="0"/>
              </a:rPr>
              <a:t>Binary Alloy Phase Diagrams</a:t>
            </a:r>
            <a:r>
              <a:rPr lang="en-US" altLang="en-US" sz="1200" dirty="0">
                <a:solidFill>
                  <a:srgbClr val="000000"/>
                </a:solidFill>
                <a:latin typeface="Arial" panose="020B0604020202020204" pitchFamily="34" charset="0"/>
              </a:rPr>
              <a:t>, 2nd ed.,</a:t>
            </a:r>
          </a:p>
          <a:p>
            <a:r>
              <a:rPr lang="en-US" altLang="en-US" sz="1200" dirty="0">
                <a:solidFill>
                  <a:srgbClr val="000000"/>
                </a:solidFill>
                <a:latin typeface="Arial" panose="020B0604020202020204" pitchFamily="34" charset="0"/>
              </a:rPr>
              <a:t>Vol. 1, T.B. </a:t>
            </a:r>
            <a:r>
              <a:rPr lang="en-US" altLang="en-US" sz="1200" dirty="0" err="1">
                <a:solidFill>
                  <a:srgbClr val="000000"/>
                </a:solidFill>
                <a:latin typeface="Arial" panose="020B0604020202020204" pitchFamily="34" charset="0"/>
              </a:rPr>
              <a:t>Massalski</a:t>
            </a:r>
            <a:r>
              <a:rPr lang="en-US" altLang="en-US" sz="1200" dirty="0">
                <a:solidFill>
                  <a:srgbClr val="000000"/>
                </a:solidFill>
                <a:latin typeface="Arial" panose="020B0604020202020204" pitchFamily="34" charset="0"/>
              </a:rPr>
              <a:t> (Ed.-in-Chief), ASM International, Materials Park, OH, 1990.]</a:t>
            </a:r>
          </a:p>
        </p:txBody>
      </p:sp>
      <p:sp>
        <p:nvSpPr>
          <p:cNvPr id="84" name="Rectangle 2"/>
          <p:cNvSpPr>
            <a:spLocks noGrp="1" noChangeArrowheads="1"/>
          </p:cNvSpPr>
          <p:nvPr>
            <p:ph type="title"/>
          </p:nvPr>
        </p:nvSpPr>
        <p:spPr>
          <a:xfrm>
            <a:off x="5326133" y="252875"/>
            <a:ext cx="7772400" cy="533400"/>
          </a:xfrm>
        </p:spPr>
        <p:txBody>
          <a:bodyPr>
            <a:normAutofit fontScale="90000"/>
          </a:bodyPr>
          <a:lstStyle/>
          <a:p>
            <a:r>
              <a:rPr lang="en-US" altLang="en-US" dirty="0" smtClean="0">
                <a:ea typeface="ＭＳ Ｐゴシック" panose="020B0600070205080204" pitchFamily="34" charset="-128"/>
              </a:rPr>
              <a:t>Fe-C True Equilibrium Diagram</a:t>
            </a:r>
          </a:p>
        </p:txBody>
      </p:sp>
      <p:sp>
        <p:nvSpPr>
          <p:cNvPr id="83" name="Text Box 4"/>
          <p:cNvSpPr txBox="1">
            <a:spLocks noChangeArrowheads="1"/>
          </p:cNvSpPr>
          <p:nvPr/>
        </p:nvSpPr>
        <p:spPr bwMode="auto">
          <a:xfrm>
            <a:off x="612703" y="5418220"/>
            <a:ext cx="58583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Bef>
                <a:spcPct val="50000"/>
              </a:spcBef>
            </a:pPr>
            <a:r>
              <a:rPr lang="en-US" altLang="en-US" sz="2000" dirty="0">
                <a:latin typeface="Arial" panose="020B0604020202020204" pitchFamily="34" charset="0"/>
              </a:rPr>
              <a:t>Graphite formation promoted by </a:t>
            </a:r>
          </a:p>
          <a:p>
            <a:pPr eaLnBrk="1" hangingPunct="1">
              <a:spcBef>
                <a:spcPct val="50000"/>
              </a:spcBef>
              <a:buFontTx/>
              <a:buChar char="•"/>
            </a:pPr>
            <a:r>
              <a:rPr lang="en-US" altLang="en-US" sz="2000" dirty="0">
                <a:latin typeface="Arial" panose="020B0604020202020204" pitchFamily="34" charset="0"/>
              </a:rPr>
              <a:t>  Si &gt; 1 </a:t>
            </a:r>
            <a:r>
              <a:rPr lang="en-US" altLang="en-US" sz="2000" dirty="0" err="1">
                <a:latin typeface="Arial" panose="020B0604020202020204" pitchFamily="34" charset="0"/>
              </a:rPr>
              <a:t>wt</a:t>
            </a:r>
            <a:r>
              <a:rPr lang="en-US" altLang="en-US" sz="2000" dirty="0" smtClean="0">
                <a:latin typeface="Arial" panose="020B0604020202020204" pitchFamily="34" charset="0"/>
              </a:rPr>
              <a:t>%   </a:t>
            </a:r>
          </a:p>
          <a:p>
            <a:pPr eaLnBrk="1" hangingPunct="1">
              <a:spcBef>
                <a:spcPct val="50000"/>
              </a:spcBef>
              <a:buFontTx/>
              <a:buChar char="•"/>
            </a:pPr>
            <a:r>
              <a:rPr lang="en-US" altLang="en-US" sz="2000" dirty="0" smtClean="0">
                <a:latin typeface="Arial" panose="020B0604020202020204" pitchFamily="34" charset="0"/>
              </a:rPr>
              <a:t>  slow cooling</a:t>
            </a:r>
            <a:endParaRPr lang="en-US" altLang="en-US" sz="2000" dirty="0">
              <a:latin typeface="Arial" panose="020B0604020202020204" pitchFamily="34" charset="0"/>
            </a:endParaRPr>
          </a:p>
        </p:txBody>
      </p:sp>
      <p:sp>
        <p:nvSpPr>
          <p:cNvPr id="2" name="TextBox 1"/>
          <p:cNvSpPr txBox="1"/>
          <p:nvPr/>
        </p:nvSpPr>
        <p:spPr>
          <a:xfrm>
            <a:off x="1164368" y="4980069"/>
            <a:ext cx="3640420" cy="369332"/>
          </a:xfrm>
          <a:prstGeom prst="rect">
            <a:avLst/>
          </a:prstGeom>
          <a:noFill/>
        </p:spPr>
        <p:txBody>
          <a:bodyPr wrap="none" rtlCol="0">
            <a:spAutoFit/>
          </a:bodyPr>
          <a:lstStyle/>
          <a:p>
            <a:r>
              <a:rPr lang="en-US" dirty="0" smtClean="0"/>
              <a:t>Fe</a:t>
            </a:r>
            <a:r>
              <a:rPr lang="en-US" baseline="-25000" dirty="0" smtClean="0"/>
              <a:t>3</a:t>
            </a:r>
            <a:r>
              <a:rPr lang="en-US" dirty="0" smtClean="0"/>
              <a:t>C </a:t>
            </a:r>
            <a:r>
              <a:rPr lang="en-US" dirty="0" smtClean="0">
                <a:sym typeface="Symbol" panose="05050102010706020507" pitchFamily="18" charset="2"/>
              </a:rPr>
              <a:t> 3Fe (-ferrite) + C (graphite) </a:t>
            </a:r>
            <a:endParaRPr lang="en-GB" dirty="0"/>
          </a:p>
        </p:txBody>
      </p:sp>
      <p:sp>
        <p:nvSpPr>
          <p:cNvPr id="3" name="Rectangle 2"/>
          <p:cNvSpPr/>
          <p:nvPr/>
        </p:nvSpPr>
        <p:spPr>
          <a:xfrm>
            <a:off x="498583" y="4514379"/>
            <a:ext cx="4320285" cy="369332"/>
          </a:xfrm>
          <a:prstGeom prst="rect">
            <a:avLst/>
          </a:prstGeom>
        </p:spPr>
        <p:txBody>
          <a:bodyPr wrap="none">
            <a:spAutoFit/>
          </a:bodyPr>
          <a:lstStyle/>
          <a:p>
            <a:r>
              <a:rPr lang="en-US" dirty="0" smtClean="0">
                <a:solidFill>
                  <a:srgbClr val="FF0000"/>
                </a:solidFill>
              </a:rPr>
              <a:t>Cementite Fe</a:t>
            </a:r>
            <a:r>
              <a:rPr lang="en-US" baseline="-25000" dirty="0" smtClean="0">
                <a:solidFill>
                  <a:srgbClr val="FF0000"/>
                </a:solidFill>
              </a:rPr>
              <a:t>3</a:t>
            </a:r>
            <a:r>
              <a:rPr lang="en-US" dirty="0" smtClean="0">
                <a:solidFill>
                  <a:srgbClr val="FF0000"/>
                </a:solidFill>
              </a:rPr>
              <a:t>C is a metastable compound</a:t>
            </a:r>
            <a:r>
              <a:rPr lang="en-US" dirty="0" smtClean="0"/>
              <a:t>.  </a:t>
            </a:r>
            <a:endParaRPr lang="en-GB" dirty="0"/>
          </a:p>
        </p:txBody>
      </p:sp>
    </p:spTree>
    <p:extLst>
      <p:ext uri="{BB962C8B-B14F-4D97-AF65-F5344CB8AC3E}">
        <p14:creationId xmlns:p14="http://schemas.microsoft.com/office/powerpoint/2010/main" val="980895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F8C29EBF-15EB-4A32-9038-A3015597DB6F}"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16387" name="Rectangle 2"/>
          <p:cNvSpPr>
            <a:spLocks noGrp="1" noChangeArrowheads="1"/>
          </p:cNvSpPr>
          <p:nvPr>
            <p:ph type="title"/>
          </p:nvPr>
        </p:nvSpPr>
        <p:spPr>
          <a:xfrm>
            <a:off x="774700" y="-76993"/>
            <a:ext cx="10515600" cy="1325563"/>
          </a:xfrm>
        </p:spPr>
        <p:txBody>
          <a:bodyPr/>
          <a:lstStyle/>
          <a:p>
            <a:r>
              <a:rPr lang="en-US" altLang="en-US" sz="3000" dirty="0">
                <a:ea typeface="ＭＳ Ｐゴシック" panose="020B0600070205080204" pitchFamily="34" charset="-128"/>
              </a:rPr>
              <a:t>Transformations &amp; Undercooling</a:t>
            </a:r>
          </a:p>
        </p:txBody>
      </p:sp>
      <p:sp>
        <p:nvSpPr>
          <p:cNvPr id="16388" name="Rectangle 126"/>
          <p:cNvSpPr>
            <a:spLocks noChangeArrowheads="1"/>
          </p:cNvSpPr>
          <p:nvPr/>
        </p:nvSpPr>
        <p:spPr bwMode="auto">
          <a:xfrm>
            <a:off x="2073276" y="1376364"/>
            <a:ext cx="1762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300">
                <a:solidFill>
                  <a:srgbClr val="000000"/>
                </a:solidFill>
                <a:latin typeface="Arial Rounded MT Bold" panose="020F0704030504030204" pitchFamily="34" charset="0"/>
              </a:rPr>
              <a:t>• </a:t>
            </a:r>
            <a:endParaRPr lang="en-US" altLang="en-US"/>
          </a:p>
        </p:txBody>
      </p:sp>
      <p:sp>
        <p:nvSpPr>
          <p:cNvPr id="16389" name="Rectangle 127"/>
          <p:cNvSpPr>
            <a:spLocks noChangeArrowheads="1"/>
          </p:cNvSpPr>
          <p:nvPr/>
        </p:nvSpPr>
        <p:spPr bwMode="auto">
          <a:xfrm>
            <a:off x="2252663" y="1376363"/>
            <a:ext cx="28940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dirty="0">
                <a:latin typeface="Arial" panose="020B0604020202020204" pitchFamily="34" charset="0"/>
              </a:rPr>
              <a:t>For transf. to occur, must </a:t>
            </a:r>
          </a:p>
          <a:p>
            <a:r>
              <a:rPr lang="en-US" altLang="en-US" sz="2000" dirty="0">
                <a:latin typeface="Arial" panose="020B0604020202020204" pitchFamily="34" charset="0"/>
              </a:rPr>
              <a:t>cool to below 727ºC </a:t>
            </a:r>
          </a:p>
          <a:p>
            <a:r>
              <a:rPr lang="en-US" altLang="en-US" sz="2000" dirty="0">
                <a:latin typeface="Arial" panose="020B0604020202020204" pitchFamily="34" charset="0"/>
              </a:rPr>
              <a:t>(i.e., must “undercool”)</a:t>
            </a:r>
            <a:r>
              <a:rPr lang="en-US" altLang="en-US" sz="2000" dirty="0"/>
              <a:t> </a:t>
            </a:r>
          </a:p>
        </p:txBody>
      </p:sp>
      <p:sp>
        <p:nvSpPr>
          <p:cNvPr id="16390" name="Rectangle 129"/>
          <p:cNvSpPr>
            <a:spLocks noChangeArrowheads="1"/>
          </p:cNvSpPr>
          <p:nvPr/>
        </p:nvSpPr>
        <p:spPr bwMode="auto">
          <a:xfrm>
            <a:off x="5326063" y="1674813"/>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990066"/>
                </a:solidFill>
                <a:latin typeface="Arial Rounded MT Bold" panose="020F0704030504030204" pitchFamily="34" charset="0"/>
              </a:rPr>
              <a:t> </a:t>
            </a:r>
            <a:endParaRPr lang="en-US" altLang="en-US"/>
          </a:p>
        </p:txBody>
      </p:sp>
      <p:sp>
        <p:nvSpPr>
          <p:cNvPr id="16391" name="Rectangle 131"/>
          <p:cNvSpPr>
            <a:spLocks noChangeArrowheads="1"/>
          </p:cNvSpPr>
          <p:nvPr/>
        </p:nvSpPr>
        <p:spPr bwMode="auto">
          <a:xfrm>
            <a:off x="2084388" y="1041401"/>
            <a:ext cx="177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300">
                <a:solidFill>
                  <a:srgbClr val="000000"/>
                </a:solidFill>
                <a:latin typeface="Arial Rounded MT Bold" panose="020F0704030504030204" pitchFamily="34" charset="0"/>
              </a:rPr>
              <a:t>• </a:t>
            </a:r>
            <a:endParaRPr lang="en-US" altLang="en-US"/>
          </a:p>
        </p:txBody>
      </p:sp>
      <p:sp>
        <p:nvSpPr>
          <p:cNvPr id="16392" name="Rectangle 132"/>
          <p:cNvSpPr>
            <a:spLocks noChangeArrowheads="1"/>
          </p:cNvSpPr>
          <p:nvPr/>
        </p:nvSpPr>
        <p:spPr bwMode="auto">
          <a:xfrm>
            <a:off x="2263776" y="1041400"/>
            <a:ext cx="3973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CC6600"/>
                </a:solidFill>
                <a:latin typeface="Arial" panose="020B0604020202020204" pitchFamily="34" charset="0"/>
              </a:rPr>
              <a:t>Eutectoid</a:t>
            </a:r>
            <a:r>
              <a:rPr lang="en-US" altLang="en-US" sz="2000">
                <a:latin typeface="Arial" panose="020B0604020202020204" pitchFamily="34" charset="0"/>
              </a:rPr>
              <a:t> transf. (Fe-Fe</a:t>
            </a:r>
            <a:r>
              <a:rPr lang="en-US" altLang="en-US" sz="2000" baseline="-25000">
                <a:latin typeface="Arial" panose="020B0604020202020204" pitchFamily="34" charset="0"/>
              </a:rPr>
              <a:t>3</a:t>
            </a:r>
            <a:r>
              <a:rPr lang="en-US" altLang="en-US" sz="2000">
                <a:latin typeface="Arial" panose="020B0604020202020204" pitchFamily="34" charset="0"/>
              </a:rPr>
              <a:t>C system):</a:t>
            </a:r>
          </a:p>
        </p:txBody>
      </p:sp>
      <p:sp>
        <p:nvSpPr>
          <p:cNvPr id="16393" name="Rectangle 134"/>
          <p:cNvSpPr>
            <a:spLocks noChangeArrowheads="1"/>
          </p:cNvSpPr>
          <p:nvPr/>
        </p:nvSpPr>
        <p:spPr bwMode="auto">
          <a:xfrm>
            <a:off x="7142164" y="1041400"/>
            <a:ext cx="104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00DD"/>
                </a:solidFill>
                <a:latin typeface="Symbol" panose="05050102010706020507" pitchFamily="18" charset="2"/>
              </a:rPr>
              <a:t>g</a:t>
            </a:r>
            <a:endParaRPr lang="en-US" altLang="en-US"/>
          </a:p>
        </p:txBody>
      </p:sp>
      <p:sp>
        <p:nvSpPr>
          <p:cNvPr id="16394" name="Rectangle 135"/>
          <p:cNvSpPr>
            <a:spLocks noChangeArrowheads="1"/>
          </p:cNvSpPr>
          <p:nvPr/>
        </p:nvSpPr>
        <p:spPr bwMode="auto">
          <a:xfrm>
            <a:off x="7331076" y="1041400"/>
            <a:ext cx="250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0000"/>
                </a:solidFill>
                <a:latin typeface="Symbol" panose="05050102010706020507" pitchFamily="18" charset="2"/>
              </a:rPr>
              <a:t>Þ</a:t>
            </a:r>
            <a:endParaRPr lang="en-US" altLang="en-US"/>
          </a:p>
        </p:txBody>
      </p:sp>
      <p:sp>
        <p:nvSpPr>
          <p:cNvPr id="16395" name="Rectangle 136"/>
          <p:cNvSpPr>
            <a:spLocks noChangeArrowheads="1"/>
          </p:cNvSpPr>
          <p:nvPr/>
        </p:nvSpPr>
        <p:spPr bwMode="auto">
          <a:xfrm>
            <a:off x="7637463" y="1041401"/>
            <a:ext cx="16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CCCC"/>
                </a:solidFill>
                <a:latin typeface="Symbol" panose="05050102010706020507" pitchFamily="18" charset="2"/>
              </a:rPr>
              <a:t>a</a:t>
            </a:r>
            <a:endParaRPr lang="en-US" altLang="en-US"/>
          </a:p>
        </p:txBody>
      </p:sp>
      <p:sp>
        <p:nvSpPr>
          <p:cNvPr id="16396" name="Rectangle 137"/>
          <p:cNvSpPr>
            <a:spLocks noChangeArrowheads="1"/>
          </p:cNvSpPr>
          <p:nvPr/>
        </p:nvSpPr>
        <p:spPr bwMode="auto">
          <a:xfrm>
            <a:off x="7859713" y="1041401"/>
            <a:ext cx="149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0000"/>
                </a:solidFill>
                <a:latin typeface="Arial" panose="020B0604020202020204" pitchFamily="34" charset="0"/>
              </a:rPr>
              <a:t>+</a:t>
            </a:r>
            <a:endParaRPr lang="en-US" altLang="en-US">
              <a:latin typeface="Arial" panose="020B0604020202020204" pitchFamily="34" charset="0"/>
            </a:endParaRPr>
          </a:p>
        </p:txBody>
      </p:sp>
      <p:sp>
        <p:nvSpPr>
          <p:cNvPr id="16397" name="Rectangle 138"/>
          <p:cNvSpPr>
            <a:spLocks noChangeArrowheads="1"/>
          </p:cNvSpPr>
          <p:nvPr/>
        </p:nvSpPr>
        <p:spPr bwMode="auto">
          <a:xfrm>
            <a:off x="8070851" y="1058864"/>
            <a:ext cx="5802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FF0000"/>
                </a:solidFill>
                <a:latin typeface="Arial" panose="020B0604020202020204" pitchFamily="34" charset="0"/>
              </a:rPr>
              <a:t>Fe</a:t>
            </a:r>
            <a:r>
              <a:rPr lang="en-US" altLang="en-US" sz="2000" baseline="-25000">
                <a:solidFill>
                  <a:srgbClr val="FF0000"/>
                </a:solidFill>
                <a:latin typeface="Arial" panose="020B0604020202020204" pitchFamily="34" charset="0"/>
              </a:rPr>
              <a:t>3</a:t>
            </a:r>
            <a:r>
              <a:rPr lang="en-US" altLang="en-US" sz="2000">
                <a:solidFill>
                  <a:srgbClr val="FF0000"/>
                </a:solidFill>
                <a:latin typeface="Arial" panose="020B0604020202020204" pitchFamily="34" charset="0"/>
              </a:rPr>
              <a:t>C</a:t>
            </a:r>
            <a:endParaRPr lang="en-US" altLang="en-US">
              <a:latin typeface="Arial" panose="020B0604020202020204" pitchFamily="34" charset="0"/>
            </a:endParaRPr>
          </a:p>
        </p:txBody>
      </p:sp>
      <p:sp>
        <p:nvSpPr>
          <p:cNvPr id="16398" name="Rectangle 139"/>
          <p:cNvSpPr>
            <a:spLocks noChangeArrowheads="1"/>
          </p:cNvSpPr>
          <p:nvPr/>
        </p:nvSpPr>
        <p:spPr bwMode="auto">
          <a:xfrm>
            <a:off x="6032500" y="1422400"/>
            <a:ext cx="1117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CC6600"/>
                </a:solidFill>
                <a:latin typeface="Arial" panose="020B0604020202020204" pitchFamily="34" charset="0"/>
              </a:rPr>
              <a:t>0.76 wt% C</a:t>
            </a:r>
            <a:endParaRPr lang="en-US" altLang="en-US">
              <a:latin typeface="Arial" panose="020B0604020202020204" pitchFamily="34" charset="0"/>
            </a:endParaRPr>
          </a:p>
        </p:txBody>
      </p:sp>
      <p:sp>
        <p:nvSpPr>
          <p:cNvPr id="16399" name="Rectangle 140"/>
          <p:cNvSpPr>
            <a:spLocks noChangeArrowheads="1"/>
          </p:cNvSpPr>
          <p:nvPr/>
        </p:nvSpPr>
        <p:spPr bwMode="auto">
          <a:xfrm>
            <a:off x="7056438" y="1644650"/>
            <a:ext cx="1239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CCCC"/>
                </a:solidFill>
                <a:latin typeface="Arial" panose="020B0604020202020204" pitchFamily="34" charset="0"/>
              </a:rPr>
              <a:t>0.022 wt% C</a:t>
            </a:r>
            <a:endParaRPr lang="en-US" altLang="en-US">
              <a:latin typeface="Arial" panose="020B0604020202020204" pitchFamily="34" charset="0"/>
            </a:endParaRPr>
          </a:p>
        </p:txBody>
      </p:sp>
      <p:grpSp>
        <p:nvGrpSpPr>
          <p:cNvPr id="16400" name="Group 141"/>
          <p:cNvGrpSpPr>
            <a:grpSpLocks/>
          </p:cNvGrpSpPr>
          <p:nvPr/>
        </p:nvGrpSpPr>
        <p:grpSpPr bwMode="auto">
          <a:xfrm>
            <a:off x="7626351" y="1401763"/>
            <a:ext cx="106363" cy="315912"/>
            <a:chOff x="3844" y="883"/>
            <a:chExt cx="67" cy="199"/>
          </a:xfrm>
        </p:grpSpPr>
        <p:sp>
          <p:nvSpPr>
            <p:cNvPr id="16485" name="Freeform 142"/>
            <p:cNvSpPr>
              <a:spLocks/>
            </p:cNvSpPr>
            <p:nvPr/>
          </p:nvSpPr>
          <p:spPr bwMode="auto">
            <a:xfrm>
              <a:off x="3844" y="883"/>
              <a:ext cx="67" cy="79"/>
            </a:xfrm>
            <a:custGeom>
              <a:avLst/>
              <a:gdLst>
                <a:gd name="T0" fmla="*/ 47 w 67"/>
                <a:gd name="T1" fmla="*/ 0 h 79"/>
                <a:gd name="T2" fmla="*/ 67 w 67"/>
                <a:gd name="T3" fmla="*/ 79 h 79"/>
                <a:gd name="T4" fmla="*/ 40 w 67"/>
                <a:gd name="T5" fmla="*/ 46 h 79"/>
                <a:gd name="T6" fmla="*/ 0 w 67"/>
                <a:gd name="T7" fmla="*/ 66 h 79"/>
                <a:gd name="T8" fmla="*/ 47 w 67"/>
                <a:gd name="T9" fmla="*/ 0 h 79"/>
                <a:gd name="T10" fmla="*/ 0 60000 65536"/>
                <a:gd name="T11" fmla="*/ 0 60000 65536"/>
                <a:gd name="T12" fmla="*/ 0 60000 65536"/>
                <a:gd name="T13" fmla="*/ 0 60000 65536"/>
                <a:gd name="T14" fmla="*/ 0 60000 65536"/>
                <a:gd name="T15" fmla="*/ 0 w 67"/>
                <a:gd name="T16" fmla="*/ 0 h 79"/>
                <a:gd name="T17" fmla="*/ 67 w 67"/>
                <a:gd name="T18" fmla="*/ 79 h 79"/>
              </a:gdLst>
              <a:ahLst/>
              <a:cxnLst>
                <a:cxn ang="T10">
                  <a:pos x="T0" y="T1"/>
                </a:cxn>
                <a:cxn ang="T11">
                  <a:pos x="T2" y="T3"/>
                </a:cxn>
                <a:cxn ang="T12">
                  <a:pos x="T4" y="T5"/>
                </a:cxn>
                <a:cxn ang="T13">
                  <a:pos x="T6" y="T7"/>
                </a:cxn>
                <a:cxn ang="T14">
                  <a:pos x="T8" y="T9"/>
                </a:cxn>
              </a:cxnLst>
              <a:rect l="T15" t="T16" r="T17" b="T18"/>
              <a:pathLst>
                <a:path w="67" h="79">
                  <a:moveTo>
                    <a:pt x="47" y="0"/>
                  </a:moveTo>
                  <a:lnTo>
                    <a:pt x="67" y="79"/>
                  </a:lnTo>
                  <a:lnTo>
                    <a:pt x="40" y="46"/>
                  </a:lnTo>
                  <a:lnTo>
                    <a:pt x="0" y="66"/>
                  </a:lnTo>
                  <a:lnTo>
                    <a:pt x="47" y="0"/>
                  </a:lnTo>
                  <a:close/>
                </a:path>
              </a:pathLst>
            </a:custGeom>
            <a:solidFill>
              <a:srgbClr val="000000"/>
            </a:solidFill>
            <a:ln w="11113">
              <a:solidFill>
                <a:srgbClr val="000000"/>
              </a:solidFill>
              <a:round/>
              <a:headEnd/>
              <a:tailEnd/>
            </a:ln>
          </p:spPr>
          <p:txBody>
            <a:bodyPr/>
            <a:lstStyle/>
            <a:p>
              <a:endParaRPr lang="en-GB"/>
            </a:p>
          </p:txBody>
        </p:sp>
        <p:sp>
          <p:nvSpPr>
            <p:cNvPr id="16486" name="Line 143"/>
            <p:cNvSpPr>
              <a:spLocks noChangeShapeType="1"/>
            </p:cNvSpPr>
            <p:nvPr/>
          </p:nvSpPr>
          <p:spPr bwMode="auto">
            <a:xfrm flipV="1">
              <a:off x="3851" y="929"/>
              <a:ext cx="33" cy="15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6401" name="Rectangle 144"/>
          <p:cNvSpPr>
            <a:spLocks noChangeArrowheads="1"/>
          </p:cNvSpPr>
          <p:nvPr/>
        </p:nvSpPr>
        <p:spPr bwMode="auto">
          <a:xfrm>
            <a:off x="8175626" y="1433513"/>
            <a:ext cx="9954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FF0000"/>
                </a:solidFill>
                <a:latin typeface="Arial" panose="020B0604020202020204" pitchFamily="34" charset="0"/>
              </a:rPr>
              <a:t>6.7 wt% C</a:t>
            </a:r>
            <a:endParaRPr lang="en-US" altLang="en-US"/>
          </a:p>
        </p:txBody>
      </p:sp>
      <p:grpSp>
        <p:nvGrpSpPr>
          <p:cNvPr id="16402" name="Group 146"/>
          <p:cNvGrpSpPr>
            <a:grpSpLocks/>
          </p:cNvGrpSpPr>
          <p:nvPr/>
        </p:nvGrpSpPr>
        <p:grpSpPr bwMode="auto">
          <a:xfrm>
            <a:off x="8513763" y="1338264"/>
            <a:ext cx="158750" cy="147637"/>
            <a:chOff x="4403" y="843"/>
            <a:chExt cx="100" cy="93"/>
          </a:xfrm>
        </p:grpSpPr>
        <p:sp>
          <p:nvSpPr>
            <p:cNvPr id="16483" name="Freeform 147"/>
            <p:cNvSpPr>
              <a:spLocks/>
            </p:cNvSpPr>
            <p:nvPr/>
          </p:nvSpPr>
          <p:spPr bwMode="auto">
            <a:xfrm>
              <a:off x="4403" y="843"/>
              <a:ext cx="73" cy="73"/>
            </a:xfrm>
            <a:custGeom>
              <a:avLst/>
              <a:gdLst>
                <a:gd name="T0" fmla="*/ 0 w 73"/>
                <a:gd name="T1" fmla="*/ 0 h 73"/>
                <a:gd name="T2" fmla="*/ 73 w 73"/>
                <a:gd name="T3" fmla="*/ 26 h 73"/>
                <a:gd name="T4" fmla="*/ 33 w 73"/>
                <a:gd name="T5" fmla="*/ 33 h 73"/>
                <a:gd name="T6" fmla="*/ 33 w 73"/>
                <a:gd name="T7" fmla="*/ 73 h 73"/>
                <a:gd name="T8" fmla="*/ 0 w 73"/>
                <a:gd name="T9" fmla="*/ 0 h 73"/>
                <a:gd name="T10" fmla="*/ 0 60000 65536"/>
                <a:gd name="T11" fmla="*/ 0 60000 65536"/>
                <a:gd name="T12" fmla="*/ 0 60000 65536"/>
                <a:gd name="T13" fmla="*/ 0 60000 65536"/>
                <a:gd name="T14" fmla="*/ 0 60000 65536"/>
                <a:gd name="T15" fmla="*/ 0 w 73"/>
                <a:gd name="T16" fmla="*/ 0 h 73"/>
                <a:gd name="T17" fmla="*/ 73 w 73"/>
                <a:gd name="T18" fmla="*/ 73 h 73"/>
              </a:gdLst>
              <a:ahLst/>
              <a:cxnLst>
                <a:cxn ang="T10">
                  <a:pos x="T0" y="T1"/>
                </a:cxn>
                <a:cxn ang="T11">
                  <a:pos x="T2" y="T3"/>
                </a:cxn>
                <a:cxn ang="T12">
                  <a:pos x="T4" y="T5"/>
                </a:cxn>
                <a:cxn ang="T13">
                  <a:pos x="T6" y="T7"/>
                </a:cxn>
                <a:cxn ang="T14">
                  <a:pos x="T8" y="T9"/>
                </a:cxn>
              </a:cxnLst>
              <a:rect l="T15" t="T16" r="T17" b="T18"/>
              <a:pathLst>
                <a:path w="73" h="73">
                  <a:moveTo>
                    <a:pt x="0" y="0"/>
                  </a:moveTo>
                  <a:lnTo>
                    <a:pt x="73" y="26"/>
                  </a:lnTo>
                  <a:lnTo>
                    <a:pt x="33" y="33"/>
                  </a:lnTo>
                  <a:lnTo>
                    <a:pt x="33" y="73"/>
                  </a:lnTo>
                  <a:lnTo>
                    <a:pt x="0" y="0"/>
                  </a:lnTo>
                  <a:close/>
                </a:path>
              </a:pathLst>
            </a:custGeom>
            <a:solidFill>
              <a:srgbClr val="000000"/>
            </a:solidFill>
            <a:ln w="11113">
              <a:solidFill>
                <a:srgbClr val="000000"/>
              </a:solidFill>
              <a:round/>
              <a:headEnd/>
              <a:tailEnd/>
            </a:ln>
          </p:spPr>
          <p:txBody>
            <a:bodyPr/>
            <a:lstStyle/>
            <a:p>
              <a:endParaRPr lang="en-GB"/>
            </a:p>
          </p:txBody>
        </p:sp>
        <p:sp>
          <p:nvSpPr>
            <p:cNvPr id="16484" name="Line 148"/>
            <p:cNvSpPr>
              <a:spLocks noChangeShapeType="1"/>
            </p:cNvSpPr>
            <p:nvPr/>
          </p:nvSpPr>
          <p:spPr bwMode="auto">
            <a:xfrm>
              <a:off x="4436" y="876"/>
              <a:ext cx="67" cy="6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6403" name="Group 149"/>
          <p:cNvGrpSpPr>
            <a:grpSpLocks/>
          </p:cNvGrpSpPr>
          <p:nvPr/>
        </p:nvGrpSpPr>
        <p:grpSpPr bwMode="auto">
          <a:xfrm>
            <a:off x="6961188" y="1306514"/>
            <a:ext cx="169862" cy="147637"/>
            <a:chOff x="3425" y="823"/>
            <a:chExt cx="107" cy="93"/>
          </a:xfrm>
        </p:grpSpPr>
        <p:sp>
          <p:nvSpPr>
            <p:cNvPr id="16481" name="Freeform 150"/>
            <p:cNvSpPr>
              <a:spLocks/>
            </p:cNvSpPr>
            <p:nvPr/>
          </p:nvSpPr>
          <p:spPr bwMode="auto">
            <a:xfrm>
              <a:off x="3459" y="823"/>
              <a:ext cx="73" cy="73"/>
            </a:xfrm>
            <a:custGeom>
              <a:avLst/>
              <a:gdLst>
                <a:gd name="T0" fmla="*/ 73 w 73"/>
                <a:gd name="T1" fmla="*/ 0 h 73"/>
                <a:gd name="T2" fmla="*/ 40 w 73"/>
                <a:gd name="T3" fmla="*/ 73 h 73"/>
                <a:gd name="T4" fmla="*/ 40 w 73"/>
                <a:gd name="T5" fmla="*/ 33 h 73"/>
                <a:gd name="T6" fmla="*/ 0 w 73"/>
                <a:gd name="T7" fmla="*/ 26 h 73"/>
                <a:gd name="T8" fmla="*/ 73 w 73"/>
                <a:gd name="T9" fmla="*/ 0 h 73"/>
                <a:gd name="T10" fmla="*/ 0 60000 65536"/>
                <a:gd name="T11" fmla="*/ 0 60000 65536"/>
                <a:gd name="T12" fmla="*/ 0 60000 65536"/>
                <a:gd name="T13" fmla="*/ 0 60000 65536"/>
                <a:gd name="T14" fmla="*/ 0 60000 65536"/>
                <a:gd name="T15" fmla="*/ 0 w 73"/>
                <a:gd name="T16" fmla="*/ 0 h 73"/>
                <a:gd name="T17" fmla="*/ 73 w 73"/>
                <a:gd name="T18" fmla="*/ 73 h 73"/>
              </a:gdLst>
              <a:ahLst/>
              <a:cxnLst>
                <a:cxn ang="T10">
                  <a:pos x="T0" y="T1"/>
                </a:cxn>
                <a:cxn ang="T11">
                  <a:pos x="T2" y="T3"/>
                </a:cxn>
                <a:cxn ang="T12">
                  <a:pos x="T4" y="T5"/>
                </a:cxn>
                <a:cxn ang="T13">
                  <a:pos x="T6" y="T7"/>
                </a:cxn>
                <a:cxn ang="T14">
                  <a:pos x="T8" y="T9"/>
                </a:cxn>
              </a:cxnLst>
              <a:rect l="T15" t="T16" r="T17" b="T18"/>
              <a:pathLst>
                <a:path w="73" h="73">
                  <a:moveTo>
                    <a:pt x="73" y="0"/>
                  </a:moveTo>
                  <a:lnTo>
                    <a:pt x="40" y="73"/>
                  </a:lnTo>
                  <a:lnTo>
                    <a:pt x="40" y="33"/>
                  </a:lnTo>
                  <a:lnTo>
                    <a:pt x="0" y="26"/>
                  </a:lnTo>
                  <a:lnTo>
                    <a:pt x="73" y="0"/>
                  </a:lnTo>
                  <a:close/>
                </a:path>
              </a:pathLst>
            </a:custGeom>
            <a:solidFill>
              <a:srgbClr val="000000"/>
            </a:solidFill>
            <a:ln w="11113">
              <a:solidFill>
                <a:srgbClr val="000000"/>
              </a:solidFill>
              <a:round/>
              <a:headEnd/>
              <a:tailEnd/>
            </a:ln>
          </p:spPr>
          <p:txBody>
            <a:bodyPr/>
            <a:lstStyle/>
            <a:p>
              <a:endParaRPr lang="en-GB"/>
            </a:p>
          </p:txBody>
        </p:sp>
        <p:sp>
          <p:nvSpPr>
            <p:cNvPr id="16482" name="Line 151"/>
            <p:cNvSpPr>
              <a:spLocks noChangeShapeType="1"/>
            </p:cNvSpPr>
            <p:nvPr/>
          </p:nvSpPr>
          <p:spPr bwMode="auto">
            <a:xfrm flipV="1">
              <a:off x="3425" y="856"/>
              <a:ext cx="74" cy="6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6404" name="Rectangle 123"/>
          <p:cNvSpPr>
            <a:spLocks noChangeArrowheads="1"/>
          </p:cNvSpPr>
          <p:nvPr/>
        </p:nvSpPr>
        <p:spPr bwMode="auto">
          <a:xfrm>
            <a:off x="3394076" y="493871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i="1">
              <a:latin typeface="Arial" panose="020B0604020202020204" pitchFamily="34" charset="0"/>
            </a:endParaRPr>
          </a:p>
        </p:txBody>
      </p:sp>
      <p:sp>
        <p:nvSpPr>
          <p:cNvPr id="16405" name="Rectangle 125"/>
          <p:cNvSpPr>
            <a:spLocks noChangeArrowheads="1"/>
          </p:cNvSpPr>
          <p:nvPr/>
        </p:nvSpPr>
        <p:spPr bwMode="auto">
          <a:xfrm>
            <a:off x="4843464" y="47529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i="1">
              <a:latin typeface="Arial" panose="020B0604020202020204" pitchFamily="34" charset="0"/>
            </a:endParaRPr>
          </a:p>
        </p:txBody>
      </p:sp>
      <p:grpSp>
        <p:nvGrpSpPr>
          <p:cNvPr id="16406" name="Group 174"/>
          <p:cNvGrpSpPr>
            <a:grpSpLocks/>
          </p:cNvGrpSpPr>
          <p:nvPr/>
        </p:nvGrpSpPr>
        <p:grpSpPr bwMode="auto">
          <a:xfrm>
            <a:off x="2338388" y="2439989"/>
            <a:ext cx="5938838" cy="4021137"/>
            <a:chOff x="513" y="1425"/>
            <a:chExt cx="3741" cy="2533"/>
          </a:xfrm>
        </p:grpSpPr>
        <p:sp>
          <p:nvSpPr>
            <p:cNvPr id="16408" name="Rectangle 66"/>
            <p:cNvSpPr>
              <a:spLocks noChangeArrowheads="1"/>
            </p:cNvSpPr>
            <p:nvPr/>
          </p:nvSpPr>
          <p:spPr bwMode="auto">
            <a:xfrm rot="16200000">
              <a:off x="3548" y="2814"/>
              <a:ext cx="12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CC0000"/>
                  </a:solidFill>
                  <a:latin typeface="Arial" panose="020B0604020202020204" pitchFamily="34" charset="0"/>
                </a:rPr>
                <a:t>Fe</a:t>
              </a:r>
              <a:r>
                <a:rPr lang="en-US" altLang="en-US" sz="2000" baseline="-25000">
                  <a:solidFill>
                    <a:srgbClr val="CC0000"/>
                  </a:solidFill>
                  <a:latin typeface="Arial" panose="020B0604020202020204" pitchFamily="34" charset="0"/>
                </a:rPr>
                <a:t>3</a:t>
              </a:r>
              <a:r>
                <a:rPr lang="en-US" altLang="en-US" sz="2000">
                  <a:solidFill>
                    <a:srgbClr val="CC0000"/>
                  </a:solidFill>
                  <a:latin typeface="Arial" panose="020B0604020202020204" pitchFamily="34" charset="0"/>
                </a:rPr>
                <a:t>C (cementite)</a:t>
              </a:r>
              <a:endParaRPr lang="en-US" altLang="en-US" i="1">
                <a:latin typeface="Arial" panose="020B0604020202020204" pitchFamily="34" charset="0"/>
              </a:endParaRPr>
            </a:p>
          </p:txBody>
        </p:sp>
        <p:sp>
          <p:nvSpPr>
            <p:cNvPr id="16409" name="Line 67"/>
            <p:cNvSpPr>
              <a:spLocks noChangeShapeType="1"/>
            </p:cNvSpPr>
            <p:nvPr/>
          </p:nvSpPr>
          <p:spPr bwMode="auto">
            <a:xfrm>
              <a:off x="1352" y="3121"/>
              <a:ext cx="2668" cy="1"/>
            </a:xfrm>
            <a:prstGeom prst="line">
              <a:avLst/>
            </a:prstGeom>
            <a:noFill/>
            <a:ln w="20638">
              <a:solidFill>
                <a:srgbClr val="CC99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0" name="Rectangle 68"/>
            <p:cNvSpPr>
              <a:spLocks noChangeArrowheads="1"/>
            </p:cNvSpPr>
            <p:nvPr/>
          </p:nvSpPr>
          <p:spPr bwMode="auto">
            <a:xfrm>
              <a:off x="1312" y="1644"/>
              <a:ext cx="2710" cy="202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6411" name="Freeform 69"/>
            <p:cNvSpPr>
              <a:spLocks/>
            </p:cNvSpPr>
            <p:nvPr/>
          </p:nvSpPr>
          <p:spPr bwMode="auto">
            <a:xfrm>
              <a:off x="1309" y="1838"/>
              <a:ext cx="861" cy="1277"/>
            </a:xfrm>
            <a:custGeom>
              <a:avLst/>
              <a:gdLst>
                <a:gd name="T0" fmla="*/ 6 w 934"/>
                <a:gd name="T1" fmla="*/ 84 h 1398"/>
                <a:gd name="T2" fmla="*/ 48 w 934"/>
                <a:gd name="T3" fmla="*/ 0 h 1398"/>
                <a:gd name="T4" fmla="*/ 396 w 934"/>
                <a:gd name="T5" fmla="*/ 242 h 1398"/>
                <a:gd name="T6" fmla="*/ 414 w 934"/>
                <a:gd name="T7" fmla="*/ 255 h 1398"/>
                <a:gd name="T8" fmla="*/ 250 w 934"/>
                <a:gd name="T9" fmla="*/ 449 h 1398"/>
                <a:gd name="T10" fmla="*/ 197 w 934"/>
                <a:gd name="T11" fmla="*/ 511 h 1398"/>
                <a:gd name="T12" fmla="*/ 148 w 934"/>
                <a:gd name="T13" fmla="*/ 565 h 1398"/>
                <a:gd name="T14" fmla="*/ 127 w 934"/>
                <a:gd name="T15" fmla="*/ 560 h 1398"/>
                <a:gd name="T16" fmla="*/ 106 w 934"/>
                <a:gd name="T17" fmla="*/ 544 h 1398"/>
                <a:gd name="T18" fmla="*/ 87 w 934"/>
                <a:gd name="T19" fmla="*/ 524 h 1398"/>
                <a:gd name="T20" fmla="*/ 60 w 934"/>
                <a:gd name="T21" fmla="*/ 500 h 1398"/>
                <a:gd name="T22" fmla="*/ 41 w 934"/>
                <a:gd name="T23" fmla="*/ 475 h 1398"/>
                <a:gd name="T24" fmla="*/ 18 w 934"/>
                <a:gd name="T25" fmla="*/ 446 h 1398"/>
                <a:gd name="T26" fmla="*/ 0 w 934"/>
                <a:gd name="T27" fmla="*/ 416 h 1398"/>
                <a:gd name="T28" fmla="*/ 6 w 934"/>
                <a:gd name="T29" fmla="*/ 84 h 1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4"/>
                <a:gd name="T46" fmla="*/ 0 h 1398"/>
                <a:gd name="T47" fmla="*/ 934 w 934"/>
                <a:gd name="T48" fmla="*/ 1398 h 1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4" h="1398">
                  <a:moveTo>
                    <a:pt x="7" y="208"/>
                  </a:moveTo>
                  <a:lnTo>
                    <a:pt x="108" y="0"/>
                  </a:lnTo>
                  <a:lnTo>
                    <a:pt x="894" y="598"/>
                  </a:lnTo>
                  <a:lnTo>
                    <a:pt x="934" y="632"/>
                  </a:lnTo>
                  <a:lnTo>
                    <a:pt x="565" y="1109"/>
                  </a:lnTo>
                  <a:lnTo>
                    <a:pt x="444" y="1263"/>
                  </a:lnTo>
                  <a:lnTo>
                    <a:pt x="336" y="1398"/>
                  </a:lnTo>
                  <a:lnTo>
                    <a:pt x="289" y="1384"/>
                  </a:lnTo>
                  <a:lnTo>
                    <a:pt x="242" y="1344"/>
                  </a:lnTo>
                  <a:lnTo>
                    <a:pt x="195" y="1297"/>
                  </a:lnTo>
                  <a:lnTo>
                    <a:pt x="135" y="1236"/>
                  </a:lnTo>
                  <a:lnTo>
                    <a:pt x="94" y="1176"/>
                  </a:lnTo>
                  <a:lnTo>
                    <a:pt x="40" y="1102"/>
                  </a:lnTo>
                  <a:lnTo>
                    <a:pt x="0" y="1028"/>
                  </a:lnTo>
                  <a:lnTo>
                    <a:pt x="7" y="208"/>
                  </a:lnTo>
                  <a:close/>
                </a:path>
              </a:pathLst>
            </a:custGeom>
            <a:solidFill>
              <a:srgbClr val="CCCCFF"/>
            </a:solidFill>
            <a:ln w="19050">
              <a:solidFill>
                <a:srgbClr val="000000"/>
              </a:solidFill>
              <a:round/>
              <a:headEnd/>
              <a:tailEnd/>
            </a:ln>
          </p:spPr>
          <p:txBody>
            <a:bodyPr/>
            <a:lstStyle/>
            <a:p>
              <a:endParaRPr lang="en-GB"/>
            </a:p>
          </p:txBody>
        </p:sp>
        <p:sp>
          <p:nvSpPr>
            <p:cNvPr id="16412" name="Freeform 71"/>
            <p:cNvSpPr>
              <a:spLocks/>
            </p:cNvSpPr>
            <p:nvPr/>
          </p:nvSpPr>
          <p:spPr bwMode="auto">
            <a:xfrm>
              <a:off x="1309" y="1646"/>
              <a:ext cx="2711" cy="763"/>
            </a:xfrm>
            <a:custGeom>
              <a:avLst/>
              <a:gdLst>
                <a:gd name="T0" fmla="*/ 6 w 2937"/>
                <a:gd name="T1" fmla="*/ 0 h 834"/>
                <a:gd name="T2" fmla="*/ 0 w 2937"/>
                <a:gd name="T3" fmla="*/ 41 h 834"/>
                <a:gd name="T4" fmla="*/ 82 w 2937"/>
                <a:gd name="T5" fmla="*/ 64 h 834"/>
                <a:gd name="T6" fmla="*/ 127 w 2937"/>
                <a:gd name="T7" fmla="*/ 83 h 834"/>
                <a:gd name="T8" fmla="*/ 181 w 2937"/>
                <a:gd name="T9" fmla="*/ 100 h 834"/>
                <a:gd name="T10" fmla="*/ 347 w 2937"/>
                <a:gd name="T11" fmla="*/ 153 h 834"/>
                <a:gd name="T12" fmla="*/ 537 w 2937"/>
                <a:gd name="T13" fmla="*/ 219 h 834"/>
                <a:gd name="T14" fmla="*/ 733 w 2937"/>
                <a:gd name="T15" fmla="*/ 290 h 834"/>
                <a:gd name="T16" fmla="*/ 850 w 2937"/>
                <a:gd name="T17" fmla="*/ 342 h 834"/>
                <a:gd name="T18" fmla="*/ 930 w 2937"/>
                <a:gd name="T19" fmla="*/ 318 h 834"/>
                <a:gd name="T20" fmla="*/ 1058 w 2937"/>
                <a:gd name="T21" fmla="*/ 296 h 834"/>
                <a:gd name="T22" fmla="*/ 1189 w 2937"/>
                <a:gd name="T23" fmla="*/ 274 h 834"/>
                <a:gd name="T24" fmla="*/ 1277 w 2937"/>
                <a:gd name="T25" fmla="*/ 265 h 834"/>
                <a:gd name="T26" fmla="*/ 1318 w 2937"/>
                <a:gd name="T27" fmla="*/ 262 h 834"/>
                <a:gd name="T28" fmla="*/ 1318 w 2937"/>
                <a:gd name="T29" fmla="*/ 0 h 834"/>
                <a:gd name="T30" fmla="*/ 6 w 2937"/>
                <a:gd name="T31" fmla="*/ 0 h 8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37"/>
                <a:gd name="T49" fmla="*/ 0 h 834"/>
                <a:gd name="T50" fmla="*/ 2937 w 2937"/>
                <a:gd name="T51" fmla="*/ 834 h 8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37" h="834">
                  <a:moveTo>
                    <a:pt x="7" y="0"/>
                  </a:moveTo>
                  <a:lnTo>
                    <a:pt x="0" y="101"/>
                  </a:lnTo>
                  <a:lnTo>
                    <a:pt x="182" y="155"/>
                  </a:lnTo>
                  <a:lnTo>
                    <a:pt x="282" y="202"/>
                  </a:lnTo>
                  <a:lnTo>
                    <a:pt x="403" y="242"/>
                  </a:lnTo>
                  <a:lnTo>
                    <a:pt x="773" y="370"/>
                  </a:lnTo>
                  <a:lnTo>
                    <a:pt x="1196" y="531"/>
                  </a:lnTo>
                  <a:lnTo>
                    <a:pt x="1633" y="706"/>
                  </a:lnTo>
                  <a:lnTo>
                    <a:pt x="1895" y="834"/>
                  </a:lnTo>
                  <a:lnTo>
                    <a:pt x="2070" y="773"/>
                  </a:lnTo>
                  <a:lnTo>
                    <a:pt x="2352" y="720"/>
                  </a:lnTo>
                  <a:lnTo>
                    <a:pt x="2648" y="666"/>
                  </a:lnTo>
                  <a:lnTo>
                    <a:pt x="2843" y="646"/>
                  </a:lnTo>
                  <a:lnTo>
                    <a:pt x="2937" y="639"/>
                  </a:lnTo>
                  <a:lnTo>
                    <a:pt x="2937" y="0"/>
                  </a:lnTo>
                  <a:lnTo>
                    <a:pt x="7" y="0"/>
                  </a:lnTo>
                  <a:close/>
                </a:path>
              </a:pathLst>
            </a:custGeom>
            <a:solidFill>
              <a:srgbClr val="CCFFCC"/>
            </a:solidFill>
            <a:ln w="19050">
              <a:solidFill>
                <a:srgbClr val="000000"/>
              </a:solidFill>
              <a:round/>
              <a:headEnd/>
              <a:tailEnd/>
            </a:ln>
          </p:spPr>
          <p:txBody>
            <a:bodyPr/>
            <a:lstStyle/>
            <a:p>
              <a:endParaRPr lang="en-GB"/>
            </a:p>
          </p:txBody>
        </p:sp>
        <p:sp>
          <p:nvSpPr>
            <p:cNvPr id="16413" name="Freeform 73"/>
            <p:cNvSpPr>
              <a:spLocks/>
            </p:cNvSpPr>
            <p:nvPr/>
          </p:nvSpPr>
          <p:spPr bwMode="auto">
            <a:xfrm>
              <a:off x="1310" y="2796"/>
              <a:ext cx="38" cy="878"/>
            </a:xfrm>
            <a:custGeom>
              <a:avLst/>
              <a:gdLst>
                <a:gd name="T0" fmla="*/ 0 w 41"/>
                <a:gd name="T1" fmla="*/ 0 h 961"/>
                <a:gd name="T2" fmla="*/ 19 w 41"/>
                <a:gd name="T3" fmla="*/ 144 h 961"/>
                <a:gd name="T4" fmla="*/ 0 w 41"/>
                <a:gd name="T5" fmla="*/ 390 h 961"/>
                <a:gd name="T6" fmla="*/ 0 w 41"/>
                <a:gd name="T7" fmla="*/ 0 h 961"/>
                <a:gd name="T8" fmla="*/ 0 60000 65536"/>
                <a:gd name="T9" fmla="*/ 0 60000 65536"/>
                <a:gd name="T10" fmla="*/ 0 60000 65536"/>
                <a:gd name="T11" fmla="*/ 0 60000 65536"/>
                <a:gd name="T12" fmla="*/ 0 w 41"/>
                <a:gd name="T13" fmla="*/ 0 h 961"/>
                <a:gd name="T14" fmla="*/ 41 w 41"/>
                <a:gd name="T15" fmla="*/ 961 h 961"/>
              </a:gdLst>
              <a:ahLst/>
              <a:cxnLst>
                <a:cxn ang="T8">
                  <a:pos x="T0" y="T1"/>
                </a:cxn>
                <a:cxn ang="T9">
                  <a:pos x="T2" y="T3"/>
                </a:cxn>
                <a:cxn ang="T10">
                  <a:pos x="T4" y="T5"/>
                </a:cxn>
                <a:cxn ang="T11">
                  <a:pos x="T6" y="T7"/>
                </a:cxn>
              </a:cxnLst>
              <a:rect l="T12" t="T13" r="T14" b="T15"/>
              <a:pathLst>
                <a:path w="41" h="961">
                  <a:moveTo>
                    <a:pt x="0" y="0"/>
                  </a:moveTo>
                  <a:lnTo>
                    <a:pt x="41" y="356"/>
                  </a:lnTo>
                  <a:lnTo>
                    <a:pt x="0" y="961"/>
                  </a:lnTo>
                  <a:lnTo>
                    <a:pt x="0" y="0"/>
                  </a:lnTo>
                  <a:close/>
                </a:path>
              </a:pathLst>
            </a:custGeom>
            <a:solidFill>
              <a:srgbClr val="66FFFF"/>
            </a:solidFill>
            <a:ln w="19050">
              <a:solidFill>
                <a:srgbClr val="000000"/>
              </a:solidFill>
              <a:round/>
              <a:headEnd/>
              <a:tailEnd/>
            </a:ln>
          </p:spPr>
          <p:txBody>
            <a:bodyPr/>
            <a:lstStyle/>
            <a:p>
              <a:endParaRPr lang="en-GB"/>
            </a:p>
          </p:txBody>
        </p:sp>
        <p:sp>
          <p:nvSpPr>
            <p:cNvPr id="16414" name="Line 75"/>
            <p:cNvSpPr>
              <a:spLocks noChangeShapeType="1"/>
            </p:cNvSpPr>
            <p:nvPr/>
          </p:nvSpPr>
          <p:spPr bwMode="auto">
            <a:xfrm>
              <a:off x="2167" y="2421"/>
              <a:ext cx="1857" cy="1"/>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5" name="Line 76"/>
            <p:cNvSpPr>
              <a:spLocks noChangeShapeType="1"/>
            </p:cNvSpPr>
            <p:nvPr/>
          </p:nvSpPr>
          <p:spPr bwMode="auto">
            <a:xfrm>
              <a:off x="1365" y="1838"/>
              <a:ext cx="20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6" name="Freeform 77"/>
            <p:cNvSpPr>
              <a:spLocks/>
            </p:cNvSpPr>
            <p:nvPr/>
          </p:nvSpPr>
          <p:spPr bwMode="auto">
            <a:xfrm>
              <a:off x="1310" y="1751"/>
              <a:ext cx="56" cy="246"/>
            </a:xfrm>
            <a:custGeom>
              <a:avLst/>
              <a:gdLst>
                <a:gd name="T0" fmla="*/ 0 w 61"/>
                <a:gd name="T1" fmla="*/ 0 h 269"/>
                <a:gd name="T2" fmla="*/ 26 w 61"/>
                <a:gd name="T3" fmla="*/ 38 h 269"/>
                <a:gd name="T4" fmla="*/ 6 w 61"/>
                <a:gd name="T5" fmla="*/ 111 h 269"/>
                <a:gd name="T6" fmla="*/ 0 w 61"/>
                <a:gd name="T7" fmla="*/ 0 h 269"/>
                <a:gd name="T8" fmla="*/ 0 60000 65536"/>
                <a:gd name="T9" fmla="*/ 0 60000 65536"/>
                <a:gd name="T10" fmla="*/ 0 60000 65536"/>
                <a:gd name="T11" fmla="*/ 0 60000 65536"/>
                <a:gd name="T12" fmla="*/ 0 w 61"/>
                <a:gd name="T13" fmla="*/ 0 h 269"/>
                <a:gd name="T14" fmla="*/ 61 w 61"/>
                <a:gd name="T15" fmla="*/ 269 h 269"/>
              </a:gdLst>
              <a:ahLst/>
              <a:cxnLst>
                <a:cxn ang="T8">
                  <a:pos x="T0" y="T1"/>
                </a:cxn>
                <a:cxn ang="T9">
                  <a:pos x="T2" y="T3"/>
                </a:cxn>
                <a:cxn ang="T10">
                  <a:pos x="T4" y="T5"/>
                </a:cxn>
                <a:cxn ang="T11">
                  <a:pos x="T6" y="T7"/>
                </a:cxn>
              </a:cxnLst>
              <a:rect l="T12" t="T13" r="T14" b="T15"/>
              <a:pathLst>
                <a:path w="61" h="269">
                  <a:moveTo>
                    <a:pt x="0" y="0"/>
                  </a:moveTo>
                  <a:lnTo>
                    <a:pt x="61" y="94"/>
                  </a:lnTo>
                  <a:lnTo>
                    <a:pt x="7" y="269"/>
                  </a:lnTo>
                  <a:lnTo>
                    <a:pt x="0" y="0"/>
                  </a:lnTo>
                  <a:close/>
                </a:path>
              </a:pathLst>
            </a:custGeom>
            <a:solidFill>
              <a:srgbClr val="99FF00"/>
            </a:solidFill>
            <a:ln w="19050">
              <a:solidFill>
                <a:srgbClr val="000000"/>
              </a:solidFill>
              <a:round/>
              <a:headEnd/>
              <a:tailEnd/>
            </a:ln>
          </p:spPr>
          <p:txBody>
            <a:bodyPr/>
            <a:lstStyle/>
            <a:p>
              <a:endParaRPr lang="en-GB"/>
            </a:p>
          </p:txBody>
        </p:sp>
        <p:sp>
          <p:nvSpPr>
            <p:cNvPr id="16417" name="Rectangle 79"/>
            <p:cNvSpPr>
              <a:spLocks noChangeArrowheads="1"/>
            </p:cNvSpPr>
            <p:nvPr/>
          </p:nvSpPr>
          <p:spPr bwMode="auto">
            <a:xfrm>
              <a:off x="1030" y="1598"/>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1600</a:t>
              </a:r>
              <a:endParaRPr lang="en-US" altLang="en-US" i="1">
                <a:latin typeface="Arial" panose="020B0604020202020204" pitchFamily="34" charset="0"/>
              </a:endParaRPr>
            </a:p>
          </p:txBody>
        </p:sp>
        <p:sp>
          <p:nvSpPr>
            <p:cNvPr id="16418" name="Rectangle 80"/>
            <p:cNvSpPr>
              <a:spLocks noChangeArrowheads="1"/>
            </p:cNvSpPr>
            <p:nvPr/>
          </p:nvSpPr>
          <p:spPr bwMode="auto">
            <a:xfrm>
              <a:off x="1041" y="1930"/>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1400</a:t>
              </a:r>
              <a:endParaRPr lang="en-US" altLang="en-US" i="1">
                <a:latin typeface="Arial" panose="020B0604020202020204" pitchFamily="34" charset="0"/>
              </a:endParaRPr>
            </a:p>
          </p:txBody>
        </p:sp>
        <p:sp>
          <p:nvSpPr>
            <p:cNvPr id="16419" name="Line 81"/>
            <p:cNvSpPr>
              <a:spLocks noChangeShapeType="1"/>
            </p:cNvSpPr>
            <p:nvPr/>
          </p:nvSpPr>
          <p:spPr bwMode="auto">
            <a:xfrm>
              <a:off x="1302" y="1985"/>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0" name="Line 82"/>
            <p:cNvSpPr>
              <a:spLocks noChangeShapeType="1"/>
            </p:cNvSpPr>
            <p:nvPr/>
          </p:nvSpPr>
          <p:spPr bwMode="auto">
            <a:xfrm>
              <a:off x="1302" y="2323"/>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1" name="Line 83"/>
            <p:cNvSpPr>
              <a:spLocks noChangeShapeType="1"/>
            </p:cNvSpPr>
            <p:nvPr/>
          </p:nvSpPr>
          <p:spPr bwMode="auto">
            <a:xfrm>
              <a:off x="1302" y="2660"/>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2" name="Line 84"/>
            <p:cNvSpPr>
              <a:spLocks noChangeShapeType="1"/>
            </p:cNvSpPr>
            <p:nvPr/>
          </p:nvSpPr>
          <p:spPr bwMode="auto">
            <a:xfrm>
              <a:off x="1302" y="2998"/>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3" name="Line 85"/>
            <p:cNvSpPr>
              <a:spLocks noChangeShapeType="1"/>
            </p:cNvSpPr>
            <p:nvPr/>
          </p:nvSpPr>
          <p:spPr bwMode="auto">
            <a:xfrm>
              <a:off x="1302" y="3337"/>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4" name="Rectangle 86"/>
            <p:cNvSpPr>
              <a:spLocks noChangeArrowheads="1"/>
            </p:cNvSpPr>
            <p:nvPr/>
          </p:nvSpPr>
          <p:spPr bwMode="auto">
            <a:xfrm>
              <a:off x="1036" y="2262"/>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1200</a:t>
              </a:r>
              <a:endParaRPr lang="en-US" altLang="en-US" i="1">
                <a:latin typeface="Arial" panose="020B0604020202020204" pitchFamily="34" charset="0"/>
              </a:endParaRPr>
            </a:p>
          </p:txBody>
        </p:sp>
        <p:sp>
          <p:nvSpPr>
            <p:cNvPr id="16425" name="Rectangle 87"/>
            <p:cNvSpPr>
              <a:spLocks noChangeArrowheads="1"/>
            </p:cNvSpPr>
            <p:nvPr/>
          </p:nvSpPr>
          <p:spPr bwMode="auto">
            <a:xfrm>
              <a:off x="1041" y="2606"/>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1000</a:t>
              </a:r>
              <a:endParaRPr lang="en-US" altLang="en-US" i="1">
                <a:latin typeface="Arial" panose="020B0604020202020204" pitchFamily="34" charset="0"/>
              </a:endParaRPr>
            </a:p>
          </p:txBody>
        </p:sp>
        <p:sp>
          <p:nvSpPr>
            <p:cNvPr id="16426" name="Rectangle 88"/>
            <p:cNvSpPr>
              <a:spLocks noChangeArrowheads="1"/>
            </p:cNvSpPr>
            <p:nvPr/>
          </p:nvSpPr>
          <p:spPr bwMode="auto">
            <a:xfrm>
              <a:off x="1098" y="2950"/>
              <a:ext cx="2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800</a:t>
              </a:r>
              <a:endParaRPr lang="en-US" altLang="en-US" i="1">
                <a:latin typeface="Arial" panose="020B0604020202020204" pitchFamily="34" charset="0"/>
              </a:endParaRPr>
            </a:p>
          </p:txBody>
        </p:sp>
        <p:sp>
          <p:nvSpPr>
            <p:cNvPr id="16427" name="Rectangle 89"/>
            <p:cNvSpPr>
              <a:spLocks noChangeArrowheads="1"/>
            </p:cNvSpPr>
            <p:nvPr/>
          </p:nvSpPr>
          <p:spPr bwMode="auto">
            <a:xfrm>
              <a:off x="1098" y="3288"/>
              <a:ext cx="2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600</a:t>
              </a:r>
              <a:endParaRPr lang="en-US" altLang="en-US" i="1">
                <a:latin typeface="Arial" panose="020B0604020202020204" pitchFamily="34" charset="0"/>
              </a:endParaRPr>
            </a:p>
          </p:txBody>
        </p:sp>
        <p:sp>
          <p:nvSpPr>
            <p:cNvPr id="16428" name="Rectangle 90"/>
            <p:cNvSpPr>
              <a:spLocks noChangeArrowheads="1"/>
            </p:cNvSpPr>
            <p:nvPr/>
          </p:nvSpPr>
          <p:spPr bwMode="auto">
            <a:xfrm>
              <a:off x="1104" y="3603"/>
              <a:ext cx="2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400</a:t>
              </a:r>
              <a:endParaRPr lang="en-US" altLang="en-US" i="1">
                <a:latin typeface="Arial" panose="020B0604020202020204" pitchFamily="34" charset="0"/>
              </a:endParaRPr>
            </a:p>
          </p:txBody>
        </p:sp>
        <p:sp>
          <p:nvSpPr>
            <p:cNvPr id="16429" name="Rectangle 91"/>
            <p:cNvSpPr>
              <a:spLocks noChangeArrowheads="1"/>
            </p:cNvSpPr>
            <p:nvPr/>
          </p:nvSpPr>
          <p:spPr bwMode="auto">
            <a:xfrm>
              <a:off x="1278" y="3675"/>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0</a:t>
              </a:r>
              <a:endParaRPr lang="en-US" altLang="en-US" i="1">
                <a:latin typeface="Arial" panose="020B0604020202020204" pitchFamily="34" charset="0"/>
              </a:endParaRPr>
            </a:p>
          </p:txBody>
        </p:sp>
        <p:sp>
          <p:nvSpPr>
            <p:cNvPr id="16430" name="Rectangle 92"/>
            <p:cNvSpPr>
              <a:spLocks noChangeArrowheads="1"/>
            </p:cNvSpPr>
            <p:nvPr/>
          </p:nvSpPr>
          <p:spPr bwMode="auto">
            <a:xfrm>
              <a:off x="1687" y="368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1</a:t>
              </a:r>
              <a:endParaRPr lang="en-US" altLang="en-US" i="1">
                <a:latin typeface="Arial" panose="020B0604020202020204" pitchFamily="34" charset="0"/>
              </a:endParaRPr>
            </a:p>
          </p:txBody>
        </p:sp>
        <p:sp>
          <p:nvSpPr>
            <p:cNvPr id="16431" name="Rectangle 93"/>
            <p:cNvSpPr>
              <a:spLocks noChangeArrowheads="1"/>
            </p:cNvSpPr>
            <p:nvPr/>
          </p:nvSpPr>
          <p:spPr bwMode="auto">
            <a:xfrm>
              <a:off x="2097" y="368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2</a:t>
              </a:r>
              <a:endParaRPr lang="en-US" altLang="en-US" i="1">
                <a:latin typeface="Arial" panose="020B0604020202020204" pitchFamily="34" charset="0"/>
              </a:endParaRPr>
            </a:p>
          </p:txBody>
        </p:sp>
        <p:sp>
          <p:nvSpPr>
            <p:cNvPr id="16432" name="Rectangle 94"/>
            <p:cNvSpPr>
              <a:spLocks noChangeArrowheads="1"/>
            </p:cNvSpPr>
            <p:nvPr/>
          </p:nvSpPr>
          <p:spPr bwMode="auto">
            <a:xfrm>
              <a:off x="2499" y="368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3</a:t>
              </a:r>
              <a:endParaRPr lang="en-US" altLang="en-US" i="1">
                <a:latin typeface="Arial" panose="020B0604020202020204" pitchFamily="34" charset="0"/>
              </a:endParaRPr>
            </a:p>
          </p:txBody>
        </p:sp>
        <p:sp>
          <p:nvSpPr>
            <p:cNvPr id="16433" name="Rectangle 95"/>
            <p:cNvSpPr>
              <a:spLocks noChangeArrowheads="1"/>
            </p:cNvSpPr>
            <p:nvPr/>
          </p:nvSpPr>
          <p:spPr bwMode="auto">
            <a:xfrm>
              <a:off x="2902" y="368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4</a:t>
              </a:r>
              <a:endParaRPr lang="en-US" altLang="en-US" i="1">
                <a:latin typeface="Arial" panose="020B0604020202020204" pitchFamily="34" charset="0"/>
              </a:endParaRPr>
            </a:p>
          </p:txBody>
        </p:sp>
        <p:sp>
          <p:nvSpPr>
            <p:cNvPr id="16434" name="Rectangle 96"/>
            <p:cNvSpPr>
              <a:spLocks noChangeArrowheads="1"/>
            </p:cNvSpPr>
            <p:nvPr/>
          </p:nvSpPr>
          <p:spPr bwMode="auto">
            <a:xfrm>
              <a:off x="3306" y="368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5</a:t>
              </a:r>
              <a:endParaRPr lang="en-US" altLang="en-US" i="1">
                <a:latin typeface="Arial" panose="020B0604020202020204" pitchFamily="34" charset="0"/>
              </a:endParaRPr>
            </a:p>
          </p:txBody>
        </p:sp>
        <p:sp>
          <p:nvSpPr>
            <p:cNvPr id="16435" name="Rectangle 97"/>
            <p:cNvSpPr>
              <a:spLocks noChangeArrowheads="1"/>
            </p:cNvSpPr>
            <p:nvPr/>
          </p:nvSpPr>
          <p:spPr bwMode="auto">
            <a:xfrm>
              <a:off x="3714" y="368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6</a:t>
              </a:r>
              <a:endParaRPr lang="en-US" altLang="en-US" i="1">
                <a:latin typeface="Arial" panose="020B0604020202020204" pitchFamily="34" charset="0"/>
              </a:endParaRPr>
            </a:p>
          </p:txBody>
        </p:sp>
        <p:sp>
          <p:nvSpPr>
            <p:cNvPr id="16436" name="Rectangle 98"/>
            <p:cNvSpPr>
              <a:spLocks noChangeArrowheads="1"/>
            </p:cNvSpPr>
            <p:nvPr/>
          </p:nvSpPr>
          <p:spPr bwMode="auto">
            <a:xfrm>
              <a:off x="3944" y="3681"/>
              <a:ext cx="1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6.7</a:t>
              </a:r>
              <a:endParaRPr lang="en-US" altLang="en-US" i="1">
                <a:latin typeface="Arial" panose="020B0604020202020204" pitchFamily="34" charset="0"/>
              </a:endParaRPr>
            </a:p>
          </p:txBody>
        </p:sp>
        <p:sp>
          <p:nvSpPr>
            <p:cNvPr id="16437" name="Rectangle 99"/>
            <p:cNvSpPr>
              <a:spLocks noChangeArrowheads="1"/>
            </p:cNvSpPr>
            <p:nvPr/>
          </p:nvSpPr>
          <p:spPr bwMode="auto">
            <a:xfrm>
              <a:off x="2766" y="1873"/>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i="1">
                  <a:solidFill>
                    <a:srgbClr val="000000"/>
                  </a:solidFill>
                  <a:latin typeface="Arial" panose="020B0604020202020204" pitchFamily="34" charset="0"/>
                </a:rPr>
                <a:t>L</a:t>
              </a:r>
              <a:endParaRPr lang="en-US" altLang="en-US" i="1">
                <a:latin typeface="Arial" panose="020B0604020202020204" pitchFamily="34" charset="0"/>
              </a:endParaRPr>
            </a:p>
          </p:txBody>
        </p:sp>
        <p:sp>
          <p:nvSpPr>
            <p:cNvPr id="16438" name="Rectangle 100"/>
            <p:cNvSpPr>
              <a:spLocks noChangeArrowheads="1"/>
            </p:cNvSpPr>
            <p:nvPr/>
          </p:nvSpPr>
          <p:spPr bwMode="auto">
            <a:xfrm>
              <a:off x="1656" y="2157"/>
              <a:ext cx="1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0000"/>
                  </a:solidFill>
                  <a:latin typeface="Symbol" panose="05050102010706020507" pitchFamily="18" charset="2"/>
                </a:rPr>
                <a:t>g </a:t>
              </a:r>
              <a:endParaRPr lang="en-US" altLang="en-US" i="1">
                <a:latin typeface="Arial" panose="020B0604020202020204" pitchFamily="34" charset="0"/>
              </a:endParaRPr>
            </a:p>
          </p:txBody>
        </p:sp>
        <p:sp>
          <p:nvSpPr>
            <p:cNvPr id="16439" name="Rectangle 101"/>
            <p:cNvSpPr>
              <a:spLocks noChangeArrowheads="1"/>
            </p:cNvSpPr>
            <p:nvPr/>
          </p:nvSpPr>
          <p:spPr bwMode="auto">
            <a:xfrm>
              <a:off x="1331" y="2346"/>
              <a:ext cx="7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0000"/>
                  </a:solidFill>
                  <a:latin typeface="Arial" panose="020B0604020202020204" pitchFamily="34" charset="0"/>
                </a:rPr>
                <a:t>(austenite)</a:t>
              </a:r>
              <a:endParaRPr lang="en-US" altLang="en-US" i="1">
                <a:latin typeface="Arial" panose="020B0604020202020204" pitchFamily="34" charset="0"/>
              </a:endParaRPr>
            </a:p>
          </p:txBody>
        </p:sp>
        <p:sp>
          <p:nvSpPr>
            <p:cNvPr id="16440" name="Line 102"/>
            <p:cNvSpPr>
              <a:spLocks noChangeShapeType="1"/>
            </p:cNvSpPr>
            <p:nvPr/>
          </p:nvSpPr>
          <p:spPr bwMode="auto">
            <a:xfrm flipV="1">
              <a:off x="1719" y="3613"/>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1" name="Line 103"/>
            <p:cNvSpPr>
              <a:spLocks noChangeShapeType="1"/>
            </p:cNvSpPr>
            <p:nvPr/>
          </p:nvSpPr>
          <p:spPr bwMode="auto">
            <a:xfrm flipV="1">
              <a:off x="2121" y="3613"/>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2" name="Line 104"/>
            <p:cNvSpPr>
              <a:spLocks noChangeShapeType="1"/>
            </p:cNvSpPr>
            <p:nvPr/>
          </p:nvSpPr>
          <p:spPr bwMode="auto">
            <a:xfrm flipV="1">
              <a:off x="2519" y="3613"/>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3" name="Line 105"/>
            <p:cNvSpPr>
              <a:spLocks noChangeShapeType="1"/>
            </p:cNvSpPr>
            <p:nvPr/>
          </p:nvSpPr>
          <p:spPr bwMode="auto">
            <a:xfrm flipV="1">
              <a:off x="2915" y="3613"/>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4" name="Line 106"/>
            <p:cNvSpPr>
              <a:spLocks noChangeShapeType="1"/>
            </p:cNvSpPr>
            <p:nvPr/>
          </p:nvSpPr>
          <p:spPr bwMode="auto">
            <a:xfrm flipV="1">
              <a:off x="3331" y="3613"/>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5" name="Line 107"/>
            <p:cNvSpPr>
              <a:spLocks noChangeShapeType="1"/>
            </p:cNvSpPr>
            <p:nvPr/>
          </p:nvSpPr>
          <p:spPr bwMode="auto">
            <a:xfrm flipV="1">
              <a:off x="3752" y="3613"/>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6" name="Rectangle 108"/>
            <p:cNvSpPr>
              <a:spLocks noChangeArrowheads="1"/>
            </p:cNvSpPr>
            <p:nvPr/>
          </p:nvSpPr>
          <p:spPr bwMode="auto">
            <a:xfrm>
              <a:off x="2034" y="2114"/>
              <a:ext cx="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0000"/>
                  </a:solidFill>
                  <a:latin typeface="Symbol" panose="05050102010706020507" pitchFamily="18" charset="2"/>
                </a:rPr>
                <a:t>g</a:t>
              </a:r>
              <a:endParaRPr lang="en-US" altLang="en-US" i="1">
                <a:latin typeface="Arial" panose="020B0604020202020204" pitchFamily="34" charset="0"/>
              </a:endParaRPr>
            </a:p>
          </p:txBody>
        </p:sp>
        <p:sp>
          <p:nvSpPr>
            <p:cNvPr id="16447" name="Rectangle 109"/>
            <p:cNvSpPr>
              <a:spLocks noChangeArrowheads="1"/>
            </p:cNvSpPr>
            <p:nvPr/>
          </p:nvSpPr>
          <p:spPr bwMode="auto">
            <a:xfrm>
              <a:off x="2113" y="2119"/>
              <a:ext cx="1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0000"/>
                  </a:solidFill>
                  <a:latin typeface="Arial" panose="020B0604020202020204" pitchFamily="34" charset="0"/>
                </a:rPr>
                <a:t>+</a:t>
              </a:r>
              <a:r>
                <a:rPr lang="en-US" altLang="en-US" sz="2000" i="1">
                  <a:solidFill>
                    <a:srgbClr val="000000"/>
                  </a:solidFill>
                  <a:latin typeface="Arial" panose="020B0604020202020204" pitchFamily="34" charset="0"/>
                </a:rPr>
                <a:t>L</a:t>
              </a:r>
              <a:endParaRPr lang="en-US" altLang="en-US" i="1">
                <a:latin typeface="Arial" panose="020B0604020202020204" pitchFamily="34" charset="0"/>
              </a:endParaRPr>
            </a:p>
          </p:txBody>
        </p:sp>
        <p:sp>
          <p:nvSpPr>
            <p:cNvPr id="16448" name="Rectangle 110"/>
            <p:cNvSpPr>
              <a:spLocks noChangeArrowheads="1"/>
            </p:cNvSpPr>
            <p:nvPr/>
          </p:nvSpPr>
          <p:spPr bwMode="auto">
            <a:xfrm>
              <a:off x="2797" y="2667"/>
              <a:ext cx="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0000"/>
                  </a:solidFill>
                  <a:latin typeface="Symbol" panose="05050102010706020507" pitchFamily="18" charset="2"/>
                </a:rPr>
                <a:t>g</a:t>
              </a:r>
              <a:endParaRPr lang="en-US" altLang="en-US" i="1">
                <a:latin typeface="Arial" panose="020B0604020202020204" pitchFamily="34" charset="0"/>
              </a:endParaRPr>
            </a:p>
          </p:txBody>
        </p:sp>
        <p:sp>
          <p:nvSpPr>
            <p:cNvPr id="16449" name="Rectangle 111"/>
            <p:cNvSpPr>
              <a:spLocks noChangeArrowheads="1"/>
            </p:cNvSpPr>
            <p:nvPr/>
          </p:nvSpPr>
          <p:spPr bwMode="auto">
            <a:xfrm>
              <a:off x="2871" y="2673"/>
              <a:ext cx="4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 +Fe</a:t>
              </a:r>
              <a:r>
                <a:rPr lang="en-US" altLang="en-US" sz="1800" baseline="-25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C</a:t>
              </a:r>
              <a:endParaRPr lang="en-US" altLang="en-US" sz="2000" i="1">
                <a:latin typeface="Arial" panose="020B0604020202020204" pitchFamily="34" charset="0"/>
              </a:endParaRPr>
            </a:p>
          </p:txBody>
        </p:sp>
        <p:sp>
          <p:nvSpPr>
            <p:cNvPr id="16450" name="Rectangle 112"/>
            <p:cNvSpPr>
              <a:spLocks noChangeArrowheads="1"/>
            </p:cNvSpPr>
            <p:nvPr/>
          </p:nvSpPr>
          <p:spPr bwMode="auto">
            <a:xfrm>
              <a:off x="2660" y="3166"/>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Symbol" panose="05050102010706020507" pitchFamily="18" charset="2"/>
                </a:rPr>
                <a:t>a</a:t>
              </a:r>
              <a:endParaRPr lang="en-US" altLang="en-US" sz="2000" i="1">
                <a:latin typeface="Arial" panose="020B0604020202020204" pitchFamily="34" charset="0"/>
              </a:endParaRPr>
            </a:p>
          </p:txBody>
        </p:sp>
        <p:sp>
          <p:nvSpPr>
            <p:cNvPr id="16451" name="Rectangle 113"/>
            <p:cNvSpPr>
              <a:spLocks noChangeArrowheads="1"/>
            </p:cNvSpPr>
            <p:nvPr/>
          </p:nvSpPr>
          <p:spPr bwMode="auto">
            <a:xfrm>
              <a:off x="2736" y="3172"/>
              <a:ext cx="4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0000"/>
                  </a:solidFill>
                  <a:latin typeface="Arial" panose="020B0604020202020204" pitchFamily="34" charset="0"/>
                </a:rPr>
                <a:t> +Fe</a:t>
              </a:r>
              <a:r>
                <a:rPr lang="en-US" altLang="en-US" sz="1800" baseline="-25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C</a:t>
              </a:r>
              <a:endParaRPr lang="en-US" altLang="en-US" sz="2000" i="1">
                <a:latin typeface="Arial" panose="020B0604020202020204" pitchFamily="34" charset="0"/>
              </a:endParaRPr>
            </a:p>
          </p:txBody>
        </p:sp>
        <p:sp>
          <p:nvSpPr>
            <p:cNvPr id="16452" name="Rectangle 114"/>
            <p:cNvSpPr>
              <a:spLocks noChangeArrowheads="1"/>
            </p:cNvSpPr>
            <p:nvPr/>
          </p:nvSpPr>
          <p:spPr bwMode="auto">
            <a:xfrm>
              <a:off x="3493" y="2267"/>
              <a:ext cx="4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i="1">
                  <a:solidFill>
                    <a:srgbClr val="000000"/>
                  </a:solidFill>
                  <a:latin typeface="Arial" panose="020B0604020202020204" pitchFamily="34" charset="0"/>
                </a:rPr>
                <a:t>L</a:t>
              </a:r>
              <a:r>
                <a:rPr lang="en-US" altLang="en-US" sz="1800">
                  <a:solidFill>
                    <a:srgbClr val="000000"/>
                  </a:solidFill>
                  <a:latin typeface="Arial" panose="020B0604020202020204" pitchFamily="34" charset="0"/>
                </a:rPr>
                <a:t>+Fe</a:t>
              </a:r>
              <a:r>
                <a:rPr lang="en-US" altLang="en-US" sz="1800" baseline="-25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C</a:t>
              </a:r>
              <a:endParaRPr lang="en-US" altLang="en-US" sz="2000" i="1">
                <a:latin typeface="Arial" panose="020B0604020202020204" pitchFamily="34" charset="0"/>
              </a:endParaRPr>
            </a:p>
          </p:txBody>
        </p:sp>
        <p:sp>
          <p:nvSpPr>
            <p:cNvPr id="16453" name="Rectangle 115"/>
            <p:cNvSpPr>
              <a:spLocks noChangeArrowheads="1"/>
            </p:cNvSpPr>
            <p:nvPr/>
          </p:nvSpPr>
          <p:spPr bwMode="auto">
            <a:xfrm>
              <a:off x="1123" y="1695"/>
              <a:ext cx="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66CC00"/>
                  </a:solidFill>
                  <a:latin typeface="Symbol" panose="05050102010706020507" pitchFamily="18" charset="2"/>
                </a:rPr>
                <a:t>d</a:t>
              </a:r>
              <a:endParaRPr lang="en-US" altLang="en-US" i="1">
                <a:latin typeface="Arial" panose="020B0604020202020204" pitchFamily="34" charset="0"/>
              </a:endParaRPr>
            </a:p>
          </p:txBody>
        </p:sp>
        <p:sp>
          <p:nvSpPr>
            <p:cNvPr id="16454" name="Rectangle 116"/>
            <p:cNvSpPr>
              <a:spLocks noChangeArrowheads="1"/>
            </p:cNvSpPr>
            <p:nvPr/>
          </p:nvSpPr>
          <p:spPr bwMode="auto">
            <a:xfrm>
              <a:off x="1210" y="3791"/>
              <a:ext cx="2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(Fe)</a:t>
              </a:r>
              <a:endParaRPr lang="en-US" altLang="en-US" i="1">
                <a:latin typeface="Arial" panose="020B0604020202020204" pitchFamily="34" charset="0"/>
              </a:endParaRPr>
            </a:p>
          </p:txBody>
        </p:sp>
        <p:sp>
          <p:nvSpPr>
            <p:cNvPr id="16455" name="Rectangle 117"/>
            <p:cNvSpPr>
              <a:spLocks noChangeArrowheads="1"/>
            </p:cNvSpPr>
            <p:nvPr/>
          </p:nvSpPr>
          <p:spPr bwMode="auto">
            <a:xfrm>
              <a:off x="3510" y="3785"/>
              <a:ext cx="5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i="1">
                  <a:solidFill>
                    <a:srgbClr val="000000"/>
                  </a:solidFill>
                  <a:latin typeface="Arial" panose="020B0604020202020204" pitchFamily="34" charset="0"/>
                </a:rPr>
                <a:t>C, </a:t>
              </a:r>
              <a:r>
                <a:rPr lang="en-US" altLang="en-US" sz="1800">
                  <a:solidFill>
                    <a:srgbClr val="000000"/>
                  </a:solidFill>
                  <a:latin typeface="Arial" panose="020B0604020202020204" pitchFamily="34" charset="0"/>
                </a:rPr>
                <a:t>wt%C</a:t>
              </a:r>
              <a:endParaRPr lang="en-US" altLang="en-US" sz="2000">
                <a:latin typeface="Arial" panose="020B0604020202020204" pitchFamily="34" charset="0"/>
              </a:endParaRPr>
            </a:p>
          </p:txBody>
        </p:sp>
        <p:grpSp>
          <p:nvGrpSpPr>
            <p:cNvPr id="16456" name="Group 118"/>
            <p:cNvGrpSpPr>
              <a:grpSpLocks/>
            </p:cNvGrpSpPr>
            <p:nvPr/>
          </p:nvGrpSpPr>
          <p:grpSpPr bwMode="auto">
            <a:xfrm>
              <a:off x="1185" y="1800"/>
              <a:ext cx="148" cy="56"/>
              <a:chOff x="2075" y="1107"/>
              <a:chExt cx="161" cy="61"/>
            </a:xfrm>
          </p:grpSpPr>
          <p:sp>
            <p:nvSpPr>
              <p:cNvPr id="16479" name="Freeform 119"/>
              <p:cNvSpPr>
                <a:spLocks/>
              </p:cNvSpPr>
              <p:nvPr/>
            </p:nvSpPr>
            <p:spPr bwMode="auto">
              <a:xfrm>
                <a:off x="2155" y="1107"/>
                <a:ext cx="81" cy="61"/>
              </a:xfrm>
              <a:custGeom>
                <a:avLst/>
                <a:gdLst>
                  <a:gd name="T0" fmla="*/ 81 w 81"/>
                  <a:gd name="T1" fmla="*/ 54 h 61"/>
                  <a:gd name="T2" fmla="*/ 0 w 81"/>
                  <a:gd name="T3" fmla="*/ 61 h 61"/>
                  <a:gd name="T4" fmla="*/ 34 w 81"/>
                  <a:gd name="T5" fmla="*/ 41 h 61"/>
                  <a:gd name="T6" fmla="*/ 21 w 81"/>
                  <a:gd name="T7" fmla="*/ 0 h 61"/>
                  <a:gd name="T8" fmla="*/ 81 w 81"/>
                  <a:gd name="T9" fmla="*/ 54 h 61"/>
                  <a:gd name="T10" fmla="*/ 0 60000 65536"/>
                  <a:gd name="T11" fmla="*/ 0 60000 65536"/>
                  <a:gd name="T12" fmla="*/ 0 60000 65536"/>
                  <a:gd name="T13" fmla="*/ 0 60000 65536"/>
                  <a:gd name="T14" fmla="*/ 0 60000 65536"/>
                  <a:gd name="T15" fmla="*/ 0 w 81"/>
                  <a:gd name="T16" fmla="*/ 0 h 61"/>
                  <a:gd name="T17" fmla="*/ 81 w 81"/>
                  <a:gd name="T18" fmla="*/ 61 h 61"/>
                </a:gdLst>
                <a:ahLst/>
                <a:cxnLst>
                  <a:cxn ang="T10">
                    <a:pos x="T0" y="T1"/>
                  </a:cxn>
                  <a:cxn ang="T11">
                    <a:pos x="T2" y="T3"/>
                  </a:cxn>
                  <a:cxn ang="T12">
                    <a:pos x="T4" y="T5"/>
                  </a:cxn>
                  <a:cxn ang="T13">
                    <a:pos x="T6" y="T7"/>
                  </a:cxn>
                  <a:cxn ang="T14">
                    <a:pos x="T8" y="T9"/>
                  </a:cxn>
                </a:cxnLst>
                <a:rect l="T15" t="T16" r="T17" b="T18"/>
                <a:pathLst>
                  <a:path w="81" h="61">
                    <a:moveTo>
                      <a:pt x="81" y="54"/>
                    </a:moveTo>
                    <a:lnTo>
                      <a:pt x="0" y="61"/>
                    </a:lnTo>
                    <a:lnTo>
                      <a:pt x="34" y="41"/>
                    </a:lnTo>
                    <a:lnTo>
                      <a:pt x="21" y="0"/>
                    </a:lnTo>
                    <a:lnTo>
                      <a:pt x="81" y="54"/>
                    </a:lnTo>
                    <a:close/>
                  </a:path>
                </a:pathLst>
              </a:custGeom>
              <a:solidFill>
                <a:srgbClr val="66CC00"/>
              </a:solidFill>
              <a:ln w="11113">
                <a:solidFill>
                  <a:srgbClr val="66CC00"/>
                </a:solidFill>
                <a:round/>
                <a:headEnd/>
                <a:tailEnd/>
              </a:ln>
            </p:spPr>
            <p:txBody>
              <a:bodyPr/>
              <a:lstStyle/>
              <a:p>
                <a:endParaRPr lang="en-GB"/>
              </a:p>
            </p:txBody>
          </p:sp>
          <p:sp>
            <p:nvSpPr>
              <p:cNvPr id="16480" name="Line 120"/>
              <p:cNvSpPr>
                <a:spLocks noChangeShapeType="1"/>
              </p:cNvSpPr>
              <p:nvPr/>
            </p:nvSpPr>
            <p:spPr bwMode="auto">
              <a:xfrm>
                <a:off x="2075" y="1107"/>
                <a:ext cx="114" cy="41"/>
              </a:xfrm>
              <a:prstGeom prst="line">
                <a:avLst/>
              </a:prstGeom>
              <a:noFill/>
              <a:ln w="11113">
                <a:solidFill>
                  <a:srgbClr val="66CC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6457" name="Rectangle 121"/>
            <p:cNvSpPr>
              <a:spLocks noChangeArrowheads="1"/>
            </p:cNvSpPr>
            <p:nvPr/>
          </p:nvSpPr>
          <p:spPr bwMode="auto">
            <a:xfrm>
              <a:off x="2410" y="2287"/>
              <a:ext cx="40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777777"/>
                  </a:solidFill>
                  <a:latin typeface="Arial" panose="020B0604020202020204" pitchFamily="34" charset="0"/>
                </a:rPr>
                <a:t>1148ºC</a:t>
              </a:r>
              <a:endParaRPr lang="en-US" altLang="en-US" i="1">
                <a:latin typeface="Arial" panose="020B0604020202020204" pitchFamily="34" charset="0"/>
              </a:endParaRPr>
            </a:p>
          </p:txBody>
        </p:sp>
        <p:sp>
          <p:nvSpPr>
            <p:cNvPr id="16458" name="Rectangle 122"/>
            <p:cNvSpPr>
              <a:spLocks noChangeArrowheads="1"/>
            </p:cNvSpPr>
            <p:nvPr/>
          </p:nvSpPr>
          <p:spPr bwMode="auto">
            <a:xfrm>
              <a:off x="1203" y="1425"/>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i="1">
                  <a:solidFill>
                    <a:srgbClr val="000000"/>
                  </a:solidFill>
                  <a:latin typeface="Arial" panose="020B0604020202020204" pitchFamily="34" charset="0"/>
                </a:rPr>
                <a:t>T</a:t>
              </a:r>
              <a:r>
                <a:rPr lang="en-US" altLang="en-US" sz="2000">
                  <a:solidFill>
                    <a:srgbClr val="000000"/>
                  </a:solidFill>
                  <a:latin typeface="Arial" panose="020B0604020202020204" pitchFamily="34" charset="0"/>
                </a:rPr>
                <a:t>(ºC)</a:t>
              </a:r>
              <a:endParaRPr lang="en-US" altLang="en-US" i="1">
                <a:latin typeface="Arial" panose="020B0604020202020204" pitchFamily="34" charset="0"/>
              </a:endParaRPr>
            </a:p>
          </p:txBody>
        </p:sp>
        <p:sp>
          <p:nvSpPr>
            <p:cNvPr id="16459" name="Line 124"/>
            <p:cNvSpPr>
              <a:spLocks noChangeShapeType="1"/>
            </p:cNvSpPr>
            <p:nvPr/>
          </p:nvSpPr>
          <p:spPr bwMode="auto">
            <a:xfrm flipV="1">
              <a:off x="4022" y="2232"/>
              <a:ext cx="0" cy="1436"/>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60" name="Rectangle 152"/>
            <p:cNvSpPr>
              <a:spLocks noChangeArrowheads="1"/>
            </p:cNvSpPr>
            <p:nvPr/>
          </p:nvSpPr>
          <p:spPr bwMode="auto">
            <a:xfrm>
              <a:off x="706" y="2684"/>
              <a:ext cx="1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CCCC"/>
                  </a:solidFill>
                  <a:latin typeface="Symbol" panose="05050102010706020507" pitchFamily="18" charset="2"/>
                </a:rPr>
                <a:t>a</a:t>
              </a:r>
              <a:endParaRPr lang="en-US" altLang="en-US"/>
            </a:p>
          </p:txBody>
        </p:sp>
        <p:sp>
          <p:nvSpPr>
            <p:cNvPr id="16461" name="Rectangle 153"/>
            <p:cNvSpPr>
              <a:spLocks noChangeArrowheads="1"/>
            </p:cNvSpPr>
            <p:nvPr/>
          </p:nvSpPr>
          <p:spPr bwMode="auto">
            <a:xfrm>
              <a:off x="513" y="2891"/>
              <a:ext cx="4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00CCCC"/>
                  </a:solidFill>
                  <a:latin typeface="Arial" panose="020B0604020202020204" pitchFamily="34" charset="0"/>
                </a:rPr>
                <a:t>ferrite</a:t>
              </a:r>
              <a:endParaRPr lang="en-US" altLang="en-US">
                <a:latin typeface="Arial" panose="020B0604020202020204" pitchFamily="34" charset="0"/>
              </a:endParaRPr>
            </a:p>
          </p:txBody>
        </p:sp>
        <p:grpSp>
          <p:nvGrpSpPr>
            <p:cNvPr id="16462" name="Group 154"/>
            <p:cNvGrpSpPr>
              <a:grpSpLocks/>
            </p:cNvGrpSpPr>
            <p:nvPr/>
          </p:nvGrpSpPr>
          <p:grpSpPr bwMode="auto">
            <a:xfrm>
              <a:off x="991" y="3024"/>
              <a:ext cx="320" cy="113"/>
              <a:chOff x="991" y="3024"/>
              <a:chExt cx="320" cy="113"/>
            </a:xfrm>
          </p:grpSpPr>
          <p:sp>
            <p:nvSpPr>
              <p:cNvPr id="16477" name="Freeform 155"/>
              <p:cNvSpPr>
                <a:spLocks/>
              </p:cNvSpPr>
              <p:nvPr/>
            </p:nvSpPr>
            <p:spPr bwMode="auto">
              <a:xfrm>
                <a:off x="1231" y="3077"/>
                <a:ext cx="80" cy="60"/>
              </a:xfrm>
              <a:custGeom>
                <a:avLst/>
                <a:gdLst>
                  <a:gd name="T0" fmla="*/ 80 w 80"/>
                  <a:gd name="T1" fmla="*/ 53 h 60"/>
                  <a:gd name="T2" fmla="*/ 0 w 80"/>
                  <a:gd name="T3" fmla="*/ 60 h 60"/>
                  <a:gd name="T4" fmla="*/ 33 w 80"/>
                  <a:gd name="T5" fmla="*/ 40 h 60"/>
                  <a:gd name="T6" fmla="*/ 20 w 80"/>
                  <a:gd name="T7" fmla="*/ 0 h 60"/>
                  <a:gd name="T8" fmla="*/ 80 w 80"/>
                  <a:gd name="T9" fmla="*/ 53 h 60"/>
                  <a:gd name="T10" fmla="*/ 0 60000 65536"/>
                  <a:gd name="T11" fmla="*/ 0 60000 65536"/>
                  <a:gd name="T12" fmla="*/ 0 60000 65536"/>
                  <a:gd name="T13" fmla="*/ 0 60000 65536"/>
                  <a:gd name="T14" fmla="*/ 0 60000 65536"/>
                  <a:gd name="T15" fmla="*/ 0 w 80"/>
                  <a:gd name="T16" fmla="*/ 0 h 60"/>
                  <a:gd name="T17" fmla="*/ 80 w 80"/>
                  <a:gd name="T18" fmla="*/ 60 h 60"/>
                </a:gdLst>
                <a:ahLst/>
                <a:cxnLst>
                  <a:cxn ang="T10">
                    <a:pos x="T0" y="T1"/>
                  </a:cxn>
                  <a:cxn ang="T11">
                    <a:pos x="T2" y="T3"/>
                  </a:cxn>
                  <a:cxn ang="T12">
                    <a:pos x="T4" y="T5"/>
                  </a:cxn>
                  <a:cxn ang="T13">
                    <a:pos x="T6" y="T7"/>
                  </a:cxn>
                  <a:cxn ang="T14">
                    <a:pos x="T8" y="T9"/>
                  </a:cxn>
                </a:cxnLst>
                <a:rect l="T15" t="T16" r="T17" b="T18"/>
                <a:pathLst>
                  <a:path w="80" h="60">
                    <a:moveTo>
                      <a:pt x="80" y="53"/>
                    </a:moveTo>
                    <a:lnTo>
                      <a:pt x="0" y="60"/>
                    </a:lnTo>
                    <a:lnTo>
                      <a:pt x="33" y="40"/>
                    </a:lnTo>
                    <a:lnTo>
                      <a:pt x="20" y="0"/>
                    </a:lnTo>
                    <a:lnTo>
                      <a:pt x="80" y="53"/>
                    </a:lnTo>
                    <a:close/>
                  </a:path>
                </a:pathLst>
              </a:custGeom>
              <a:solidFill>
                <a:srgbClr val="00CCCC"/>
              </a:solidFill>
              <a:ln w="11113">
                <a:solidFill>
                  <a:srgbClr val="00CCCC"/>
                </a:solidFill>
                <a:round/>
                <a:headEnd/>
                <a:tailEnd/>
              </a:ln>
            </p:spPr>
            <p:txBody>
              <a:bodyPr/>
              <a:lstStyle/>
              <a:p>
                <a:endParaRPr lang="en-GB"/>
              </a:p>
            </p:txBody>
          </p:sp>
          <p:sp>
            <p:nvSpPr>
              <p:cNvPr id="16478" name="Line 156"/>
              <p:cNvSpPr>
                <a:spLocks noChangeShapeType="1"/>
              </p:cNvSpPr>
              <p:nvPr/>
            </p:nvSpPr>
            <p:spPr bwMode="auto">
              <a:xfrm>
                <a:off x="991" y="3024"/>
                <a:ext cx="273" cy="93"/>
              </a:xfrm>
              <a:prstGeom prst="line">
                <a:avLst/>
              </a:prstGeom>
              <a:noFill/>
              <a:ln w="11113">
                <a:solidFill>
                  <a:srgbClr val="00CC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6463" name="Group 157"/>
            <p:cNvGrpSpPr>
              <a:grpSpLocks/>
            </p:cNvGrpSpPr>
            <p:nvPr/>
          </p:nvGrpSpPr>
          <p:grpSpPr bwMode="auto">
            <a:xfrm>
              <a:off x="3465" y="3051"/>
              <a:ext cx="373" cy="146"/>
              <a:chOff x="3465" y="3051"/>
              <a:chExt cx="373" cy="146"/>
            </a:xfrm>
          </p:grpSpPr>
          <p:sp>
            <p:nvSpPr>
              <p:cNvPr id="16475" name="Rectangle 158"/>
              <p:cNvSpPr>
                <a:spLocks noChangeArrowheads="1"/>
              </p:cNvSpPr>
              <p:nvPr/>
            </p:nvSpPr>
            <p:spPr bwMode="auto">
              <a:xfrm>
                <a:off x="3465" y="3051"/>
                <a:ext cx="373"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6476" name="Rectangle 159"/>
              <p:cNvSpPr>
                <a:spLocks noChangeArrowheads="1"/>
              </p:cNvSpPr>
              <p:nvPr/>
            </p:nvSpPr>
            <p:spPr bwMode="auto">
              <a:xfrm>
                <a:off x="3465" y="3051"/>
                <a:ext cx="33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CC6600"/>
                    </a:solidFill>
                    <a:latin typeface="Arial" panose="020B0604020202020204" pitchFamily="34" charset="0"/>
                  </a:rPr>
                  <a:t>727ºC</a:t>
                </a:r>
                <a:endParaRPr lang="en-US" altLang="en-US">
                  <a:latin typeface="Arial" panose="020B0604020202020204" pitchFamily="34" charset="0"/>
                </a:endParaRPr>
              </a:p>
            </p:txBody>
          </p:sp>
        </p:grpSp>
        <p:sp>
          <p:nvSpPr>
            <p:cNvPr id="16464" name="Rectangle 160"/>
            <p:cNvSpPr>
              <a:spLocks noChangeArrowheads="1"/>
            </p:cNvSpPr>
            <p:nvPr/>
          </p:nvSpPr>
          <p:spPr bwMode="auto">
            <a:xfrm>
              <a:off x="1550" y="2745"/>
              <a:ext cx="7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solidFill>
                    <a:srgbClr val="CC6600"/>
                  </a:solidFill>
                  <a:latin typeface="Arial" panose="020B0604020202020204" pitchFamily="34" charset="0"/>
                </a:rPr>
                <a:t>Eutectoid:</a:t>
              </a:r>
              <a:endParaRPr lang="en-US" altLang="en-US">
                <a:latin typeface="Arial" panose="020B0604020202020204" pitchFamily="34" charset="0"/>
              </a:endParaRPr>
            </a:p>
          </p:txBody>
        </p:sp>
        <p:sp>
          <p:nvSpPr>
            <p:cNvPr id="16465" name="Rectangle 161"/>
            <p:cNvSpPr>
              <a:spLocks noChangeArrowheads="1"/>
            </p:cNvSpPr>
            <p:nvPr/>
          </p:nvSpPr>
          <p:spPr bwMode="auto">
            <a:xfrm>
              <a:off x="1610" y="2904"/>
              <a:ext cx="19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6600"/>
                  </a:solidFill>
                  <a:latin typeface="Arial" panose="020B0604020202020204" pitchFamily="34" charset="0"/>
                </a:rPr>
                <a:t>Equil. Cooling: </a:t>
              </a:r>
              <a:r>
                <a:rPr lang="en-US" altLang="en-US" sz="1700" i="1">
                  <a:solidFill>
                    <a:srgbClr val="006600"/>
                  </a:solidFill>
                  <a:latin typeface="Arial" panose="020B0604020202020204" pitchFamily="34" charset="0"/>
                </a:rPr>
                <a:t>T</a:t>
              </a:r>
              <a:r>
                <a:rPr lang="en-US" altLang="en-US" baseline="-25000">
                  <a:solidFill>
                    <a:srgbClr val="006600"/>
                  </a:solidFill>
                  <a:latin typeface="Arial" panose="020B0604020202020204" pitchFamily="34" charset="0"/>
                </a:rPr>
                <a:t>transf</a:t>
              </a:r>
              <a:r>
                <a:rPr lang="en-US" altLang="en-US" sz="1700" baseline="-25000">
                  <a:solidFill>
                    <a:srgbClr val="006600"/>
                  </a:solidFill>
                  <a:latin typeface="Arial" panose="020B0604020202020204" pitchFamily="34" charset="0"/>
                </a:rPr>
                <a:t>.</a:t>
              </a:r>
              <a:r>
                <a:rPr lang="en-US" altLang="en-US" sz="1700">
                  <a:solidFill>
                    <a:srgbClr val="006600"/>
                  </a:solidFill>
                  <a:latin typeface="Arial" panose="020B0604020202020204" pitchFamily="34" charset="0"/>
                </a:rPr>
                <a:t> = 727</a:t>
              </a:r>
              <a:r>
                <a:rPr lang="en-US" altLang="en-US" sz="2000">
                  <a:solidFill>
                    <a:srgbClr val="006600"/>
                  </a:solidFill>
                </a:rPr>
                <a:t>º</a:t>
              </a:r>
              <a:r>
                <a:rPr lang="en-US" altLang="en-US" sz="1700">
                  <a:solidFill>
                    <a:srgbClr val="006600"/>
                  </a:solidFill>
                  <a:latin typeface="Arial" panose="020B0604020202020204" pitchFamily="34" charset="0"/>
                  <a:sym typeface="Symbol" panose="05050102010706020507" pitchFamily="18" charset="2"/>
                </a:rPr>
                <a:t>C</a:t>
              </a:r>
            </a:p>
          </p:txBody>
        </p:sp>
        <p:sp>
          <p:nvSpPr>
            <p:cNvPr id="16466" name="Line 162"/>
            <p:cNvSpPr>
              <a:spLocks noChangeShapeType="1"/>
            </p:cNvSpPr>
            <p:nvPr/>
          </p:nvSpPr>
          <p:spPr bwMode="auto">
            <a:xfrm>
              <a:off x="1599" y="2924"/>
              <a:ext cx="1" cy="732"/>
            </a:xfrm>
            <a:prstGeom prst="line">
              <a:avLst/>
            </a:prstGeom>
            <a:noFill/>
            <a:ln w="31750">
              <a:solidFill>
                <a:srgbClr val="CC66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467" name="Group 163"/>
            <p:cNvGrpSpPr>
              <a:grpSpLocks/>
            </p:cNvGrpSpPr>
            <p:nvPr/>
          </p:nvGrpSpPr>
          <p:grpSpPr bwMode="auto">
            <a:xfrm>
              <a:off x="1552" y="3110"/>
              <a:ext cx="94" cy="273"/>
              <a:chOff x="1543" y="3110"/>
              <a:chExt cx="94" cy="273"/>
            </a:xfrm>
          </p:grpSpPr>
          <p:sp>
            <p:nvSpPr>
              <p:cNvPr id="16473" name="Freeform 164"/>
              <p:cNvSpPr>
                <a:spLocks/>
              </p:cNvSpPr>
              <p:nvPr/>
            </p:nvSpPr>
            <p:spPr bwMode="auto">
              <a:xfrm>
                <a:off x="1543" y="3283"/>
                <a:ext cx="94" cy="100"/>
              </a:xfrm>
              <a:custGeom>
                <a:avLst/>
                <a:gdLst>
                  <a:gd name="T0" fmla="*/ 47 w 94"/>
                  <a:gd name="T1" fmla="*/ 100 h 100"/>
                  <a:gd name="T2" fmla="*/ 0 w 94"/>
                  <a:gd name="T3" fmla="*/ 0 h 100"/>
                  <a:gd name="T4" fmla="*/ 47 w 94"/>
                  <a:gd name="T5" fmla="*/ 34 h 100"/>
                  <a:gd name="T6" fmla="*/ 94 w 94"/>
                  <a:gd name="T7" fmla="*/ 0 h 100"/>
                  <a:gd name="T8" fmla="*/ 47 w 94"/>
                  <a:gd name="T9" fmla="*/ 100 h 100"/>
                  <a:gd name="T10" fmla="*/ 0 60000 65536"/>
                  <a:gd name="T11" fmla="*/ 0 60000 65536"/>
                  <a:gd name="T12" fmla="*/ 0 60000 65536"/>
                  <a:gd name="T13" fmla="*/ 0 60000 65536"/>
                  <a:gd name="T14" fmla="*/ 0 60000 65536"/>
                  <a:gd name="T15" fmla="*/ 0 w 94"/>
                  <a:gd name="T16" fmla="*/ 0 h 100"/>
                  <a:gd name="T17" fmla="*/ 94 w 94"/>
                  <a:gd name="T18" fmla="*/ 100 h 100"/>
                </a:gdLst>
                <a:ahLst/>
                <a:cxnLst>
                  <a:cxn ang="T10">
                    <a:pos x="T0" y="T1"/>
                  </a:cxn>
                  <a:cxn ang="T11">
                    <a:pos x="T2" y="T3"/>
                  </a:cxn>
                  <a:cxn ang="T12">
                    <a:pos x="T4" y="T5"/>
                  </a:cxn>
                  <a:cxn ang="T13">
                    <a:pos x="T6" y="T7"/>
                  </a:cxn>
                  <a:cxn ang="T14">
                    <a:pos x="T8" y="T9"/>
                  </a:cxn>
                </a:cxnLst>
                <a:rect l="T15" t="T16" r="T17" b="T18"/>
                <a:pathLst>
                  <a:path w="94" h="100">
                    <a:moveTo>
                      <a:pt x="47" y="100"/>
                    </a:moveTo>
                    <a:lnTo>
                      <a:pt x="0" y="0"/>
                    </a:lnTo>
                    <a:lnTo>
                      <a:pt x="47" y="34"/>
                    </a:lnTo>
                    <a:lnTo>
                      <a:pt x="94" y="0"/>
                    </a:lnTo>
                    <a:lnTo>
                      <a:pt x="47" y="100"/>
                    </a:lnTo>
                    <a:close/>
                  </a:path>
                </a:pathLst>
              </a:custGeom>
              <a:solidFill>
                <a:srgbClr val="000000"/>
              </a:solidFill>
              <a:ln w="11113">
                <a:solidFill>
                  <a:srgbClr val="000000"/>
                </a:solidFill>
                <a:round/>
                <a:headEnd/>
                <a:tailEnd/>
              </a:ln>
            </p:spPr>
            <p:txBody>
              <a:bodyPr/>
              <a:lstStyle/>
              <a:p>
                <a:endParaRPr lang="en-GB"/>
              </a:p>
            </p:txBody>
          </p:sp>
          <p:sp>
            <p:nvSpPr>
              <p:cNvPr id="16474" name="Line 165"/>
              <p:cNvSpPr>
                <a:spLocks noChangeShapeType="1"/>
              </p:cNvSpPr>
              <p:nvPr/>
            </p:nvSpPr>
            <p:spPr bwMode="auto">
              <a:xfrm flipV="1">
                <a:off x="1590" y="3110"/>
                <a:ext cx="1" cy="20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6468" name="Rectangle 166"/>
            <p:cNvSpPr>
              <a:spLocks noChangeArrowheads="1"/>
            </p:cNvSpPr>
            <p:nvPr/>
          </p:nvSpPr>
          <p:spPr bwMode="auto">
            <a:xfrm>
              <a:off x="1710" y="3131"/>
              <a:ext cx="16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Symbol" panose="05050102010706020507" pitchFamily="18" charset="2"/>
                </a:rPr>
                <a:t>D</a:t>
              </a:r>
              <a:r>
                <a:rPr lang="en-US" altLang="en-US" sz="1700" i="1">
                  <a:solidFill>
                    <a:srgbClr val="000000"/>
                  </a:solidFill>
                  <a:latin typeface="Arial" panose="020B0604020202020204" pitchFamily="34" charset="0"/>
                </a:rPr>
                <a:t>T</a:t>
              </a:r>
              <a:endParaRPr lang="en-US" altLang="en-US" i="1">
                <a:latin typeface="Arial" panose="020B0604020202020204" pitchFamily="34" charset="0"/>
              </a:endParaRPr>
            </a:p>
          </p:txBody>
        </p:sp>
        <p:sp>
          <p:nvSpPr>
            <p:cNvPr id="16469" name="Rectangle 168"/>
            <p:cNvSpPr>
              <a:spLocks noChangeArrowheads="1"/>
            </p:cNvSpPr>
            <p:nvPr/>
          </p:nvSpPr>
          <p:spPr bwMode="auto">
            <a:xfrm>
              <a:off x="1623" y="3310"/>
              <a:ext cx="22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EE00"/>
                  </a:solidFill>
                  <a:latin typeface="Arial" panose="020B0604020202020204" pitchFamily="34" charset="0"/>
                </a:rPr>
                <a:t>Undercooling by </a:t>
              </a:r>
              <a:r>
                <a:rPr lang="en-US" altLang="en-US" sz="1700" i="1">
                  <a:solidFill>
                    <a:srgbClr val="00EE00"/>
                  </a:solidFill>
                  <a:latin typeface="Arial" panose="020B0604020202020204" pitchFamily="34" charset="0"/>
                </a:rPr>
                <a:t>T</a:t>
              </a:r>
              <a:r>
                <a:rPr lang="en-US" altLang="en-US" baseline="-25000">
                  <a:solidFill>
                    <a:srgbClr val="00EE00"/>
                  </a:solidFill>
                  <a:latin typeface="Arial" panose="020B0604020202020204" pitchFamily="34" charset="0"/>
                </a:rPr>
                <a:t>transf.</a:t>
              </a:r>
              <a:r>
                <a:rPr lang="en-US" altLang="en-US" sz="1700">
                  <a:solidFill>
                    <a:srgbClr val="00EE00"/>
                  </a:solidFill>
                  <a:latin typeface="Arial" panose="020B0604020202020204" pitchFamily="34" charset="0"/>
                </a:rPr>
                <a:t> &lt; 727</a:t>
              </a:r>
              <a:r>
                <a:rPr lang="en-US" altLang="en-US" sz="2000">
                  <a:solidFill>
                    <a:srgbClr val="00EE00"/>
                  </a:solidFill>
                  <a:latin typeface="Arial" panose="020B0604020202020204" pitchFamily="34" charset="0"/>
                  <a:sym typeface="Symbol" panose="05050102010706020507" pitchFamily="18" charset="2"/>
                </a:rPr>
                <a:t></a:t>
              </a:r>
              <a:r>
                <a:rPr lang="en-US" altLang="en-US" sz="1700">
                  <a:solidFill>
                    <a:srgbClr val="00EE00"/>
                  </a:solidFill>
                  <a:latin typeface="Arial" panose="020B0604020202020204" pitchFamily="34" charset="0"/>
                </a:rPr>
                <a:t>C</a:t>
              </a:r>
              <a:endParaRPr lang="en-US" altLang="en-US">
                <a:latin typeface="Arial" panose="020B0604020202020204" pitchFamily="34" charset="0"/>
              </a:endParaRPr>
            </a:p>
          </p:txBody>
        </p:sp>
        <p:sp>
          <p:nvSpPr>
            <p:cNvPr id="16470" name="Rectangle 169"/>
            <p:cNvSpPr>
              <a:spLocks noChangeArrowheads="1"/>
            </p:cNvSpPr>
            <p:nvPr/>
          </p:nvSpPr>
          <p:spPr bwMode="auto">
            <a:xfrm rot="-5400000">
              <a:off x="1545" y="3566"/>
              <a:ext cx="2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CC6600"/>
                  </a:solidFill>
                  <a:latin typeface="Arial" panose="020B0604020202020204" pitchFamily="34" charset="0"/>
                </a:rPr>
                <a:t>0.76</a:t>
              </a:r>
              <a:endParaRPr lang="en-US" altLang="en-US">
                <a:latin typeface="Arial" panose="020B0604020202020204" pitchFamily="34" charset="0"/>
              </a:endParaRPr>
            </a:p>
          </p:txBody>
        </p:sp>
        <p:sp>
          <p:nvSpPr>
            <p:cNvPr id="16471" name="Rectangle 170"/>
            <p:cNvSpPr>
              <a:spLocks noChangeArrowheads="1"/>
            </p:cNvSpPr>
            <p:nvPr/>
          </p:nvSpPr>
          <p:spPr bwMode="auto">
            <a:xfrm rot="16200000">
              <a:off x="1263" y="3552"/>
              <a:ext cx="3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CCCC"/>
                  </a:solidFill>
                  <a:latin typeface="Arial" panose="020B0604020202020204" pitchFamily="34" charset="0"/>
                </a:rPr>
                <a:t>0.022</a:t>
              </a:r>
              <a:endParaRPr lang="en-US" altLang="en-US">
                <a:latin typeface="Arial" panose="020B0604020202020204" pitchFamily="34" charset="0"/>
              </a:endParaRPr>
            </a:p>
          </p:txBody>
        </p:sp>
        <p:sp>
          <p:nvSpPr>
            <p:cNvPr id="16472" name="Line 171"/>
            <p:cNvSpPr>
              <a:spLocks noChangeShapeType="1"/>
            </p:cNvSpPr>
            <p:nvPr/>
          </p:nvSpPr>
          <p:spPr bwMode="auto">
            <a:xfrm>
              <a:off x="1362" y="3118"/>
              <a:ext cx="0" cy="548"/>
            </a:xfrm>
            <a:prstGeom prst="line">
              <a:avLst/>
            </a:prstGeom>
            <a:noFill/>
            <a:ln w="9525">
              <a:solidFill>
                <a:srgbClr val="0099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6407" name="Rectangle 172"/>
          <p:cNvSpPr>
            <a:spLocks noChangeArrowheads="1"/>
          </p:cNvSpPr>
          <p:nvPr/>
        </p:nvSpPr>
        <p:spPr bwMode="auto">
          <a:xfrm>
            <a:off x="8294688" y="2652714"/>
            <a:ext cx="2133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9.24,</a:t>
            </a:r>
            <a:r>
              <a:rPr lang="en-US" altLang="en-US" sz="1200" i="1">
                <a:solidFill>
                  <a:srgbClr val="000000"/>
                </a:solidFill>
                <a:latin typeface="Arial" panose="020B0604020202020204" pitchFamily="34" charset="0"/>
              </a:rPr>
              <a:t>Callister &amp; Rethwisch 8e. </a:t>
            </a:r>
            <a:r>
              <a:rPr lang="en-US" altLang="en-US" sz="1200">
                <a:solidFill>
                  <a:srgbClr val="000000"/>
                </a:solidFill>
                <a:latin typeface="Arial" panose="020B0604020202020204" pitchFamily="34" charset="0"/>
              </a:rPr>
              <a:t>(Fig. 9.24 adapted from </a:t>
            </a:r>
            <a:r>
              <a:rPr lang="en-US" altLang="en-US" sz="1200" i="1">
                <a:solidFill>
                  <a:srgbClr val="000000"/>
                </a:solidFill>
                <a:latin typeface="Arial" panose="020B0604020202020204" pitchFamily="34" charset="0"/>
              </a:rPr>
              <a:t>Binary Alloy Phase Diagrams</a:t>
            </a:r>
            <a:r>
              <a:rPr lang="en-US" altLang="en-US" sz="1200">
                <a:solidFill>
                  <a:srgbClr val="000000"/>
                </a:solidFill>
                <a:latin typeface="Arial" panose="020B0604020202020204" pitchFamily="34" charset="0"/>
              </a:rPr>
              <a:t>, 2nd ed., Vol. 1, T.B. Massalski (Ed.-in-Chief), ASM International, Materials Park, OH, 1990.)</a:t>
            </a:r>
          </a:p>
        </p:txBody>
      </p:sp>
    </p:spTree>
    <p:extLst>
      <p:ext uri="{BB962C8B-B14F-4D97-AF65-F5344CB8AC3E}">
        <p14:creationId xmlns:p14="http://schemas.microsoft.com/office/powerpoint/2010/main" val="2348277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198F061F-A494-4178-8ECB-FD9B34655794}"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
        <p:nvSpPr>
          <p:cNvPr id="17411" name="Rectangle 2"/>
          <p:cNvSpPr>
            <a:spLocks noGrp="1" noChangeArrowheads="1"/>
          </p:cNvSpPr>
          <p:nvPr>
            <p:ph type="title"/>
          </p:nvPr>
        </p:nvSpPr>
        <p:spPr>
          <a:xfrm>
            <a:off x="757239" y="-88106"/>
            <a:ext cx="10515600" cy="1325563"/>
          </a:xfrm>
        </p:spPr>
        <p:txBody>
          <a:bodyPr/>
          <a:lstStyle/>
          <a:p>
            <a:r>
              <a:rPr lang="en-US" altLang="en-US" sz="3000" dirty="0">
                <a:ea typeface="ＭＳ Ｐゴシック" panose="020B0600070205080204" pitchFamily="34" charset="-128"/>
              </a:rPr>
              <a:t>The Fe-Fe</a:t>
            </a:r>
            <a:r>
              <a:rPr lang="en-US" altLang="en-US" sz="3000" baseline="-25000" dirty="0">
                <a:ea typeface="ＭＳ Ｐゴシック" panose="020B0600070205080204" pitchFamily="34" charset="-128"/>
              </a:rPr>
              <a:t>3</a:t>
            </a:r>
            <a:r>
              <a:rPr lang="en-US" altLang="en-US" sz="3000" dirty="0">
                <a:ea typeface="ＭＳ Ｐゴシック" panose="020B0600070205080204" pitchFamily="34" charset="-128"/>
              </a:rPr>
              <a:t>C Eutectoid Transformation</a:t>
            </a:r>
            <a:endParaRPr lang="en-US" altLang="en-US" sz="3000" i="1" dirty="0">
              <a:ea typeface="ＭＳ Ｐゴシック" panose="020B0600070205080204" pitchFamily="34" charset="-128"/>
            </a:endParaRPr>
          </a:p>
        </p:txBody>
      </p:sp>
      <p:sp>
        <p:nvSpPr>
          <p:cNvPr id="74758" name="Rectangle 6"/>
          <p:cNvSpPr>
            <a:spLocks noChangeArrowheads="1"/>
          </p:cNvSpPr>
          <p:nvPr/>
        </p:nvSpPr>
        <p:spPr bwMode="auto">
          <a:xfrm>
            <a:off x="2252663" y="5592764"/>
            <a:ext cx="80073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spcBef>
                <a:spcPct val="20000"/>
              </a:spcBef>
            </a:pPr>
            <a:r>
              <a:rPr lang="en-US" altLang="en-US" sz="2000">
                <a:latin typeface="Arial" panose="020B0604020202020204" pitchFamily="34" charset="0"/>
                <a:sym typeface="Symbol" panose="05050102010706020507" pitchFamily="18" charset="2"/>
              </a:rPr>
              <a:t>Coarse pearlite  </a:t>
            </a:r>
            <a:r>
              <a:rPr lang="en-US" altLang="en-US" sz="1800">
                <a:latin typeface="Arial" panose="020B0604020202020204" pitchFamily="34" charset="0"/>
                <a:sym typeface="Wingdings" panose="05000000000000000000" pitchFamily="2" charset="2"/>
              </a:rPr>
              <a:t></a:t>
            </a:r>
            <a:r>
              <a:rPr lang="en-US" altLang="en-US" sz="2000">
                <a:latin typeface="Arial" panose="020B0604020202020204" pitchFamily="34" charset="0"/>
                <a:sym typeface="Wingdings" panose="05000000000000000000" pitchFamily="2" charset="2"/>
              </a:rPr>
              <a:t>  formed at higher temperatures – relatively soft</a:t>
            </a:r>
          </a:p>
          <a:p>
            <a:pPr>
              <a:spcBef>
                <a:spcPct val="20000"/>
              </a:spcBef>
            </a:pPr>
            <a:r>
              <a:rPr lang="en-US" altLang="en-US" sz="2000">
                <a:latin typeface="Arial" panose="020B0604020202020204" pitchFamily="34" charset="0"/>
                <a:sym typeface="Wingdings" panose="05000000000000000000" pitchFamily="2" charset="2"/>
              </a:rPr>
              <a:t>Fine pearlite      </a:t>
            </a:r>
            <a:r>
              <a:rPr lang="en-US" altLang="en-US" sz="1800">
                <a:latin typeface="Arial" panose="020B0604020202020204" pitchFamily="34" charset="0"/>
                <a:sym typeface="Wingdings" panose="05000000000000000000" pitchFamily="2" charset="2"/>
              </a:rPr>
              <a:t></a:t>
            </a:r>
            <a:r>
              <a:rPr lang="en-US" altLang="en-US" sz="2000">
                <a:latin typeface="Arial" panose="020B0604020202020204" pitchFamily="34" charset="0"/>
                <a:sym typeface="Wingdings" panose="05000000000000000000" pitchFamily="2" charset="2"/>
              </a:rPr>
              <a:t>  formed at lower temperatures – relatively</a:t>
            </a:r>
            <a:r>
              <a:rPr lang="en-US" altLang="en-US">
                <a:sym typeface="Wingdings" panose="05000000000000000000" pitchFamily="2" charset="2"/>
              </a:rPr>
              <a:t> </a:t>
            </a:r>
            <a:r>
              <a:rPr lang="en-US" altLang="en-US" sz="2000">
                <a:latin typeface="Arial" panose="020B0604020202020204" pitchFamily="34" charset="0"/>
                <a:sym typeface="Wingdings" panose="05000000000000000000" pitchFamily="2" charset="2"/>
              </a:rPr>
              <a:t>hard</a:t>
            </a:r>
          </a:p>
        </p:txBody>
      </p:sp>
      <p:grpSp>
        <p:nvGrpSpPr>
          <p:cNvPr id="17413" name="Group 129"/>
          <p:cNvGrpSpPr>
            <a:grpSpLocks/>
          </p:cNvGrpSpPr>
          <p:nvPr/>
        </p:nvGrpSpPr>
        <p:grpSpPr bwMode="auto">
          <a:xfrm>
            <a:off x="2339976" y="952500"/>
            <a:ext cx="5530851" cy="2444750"/>
            <a:chOff x="514" y="600"/>
            <a:chExt cx="3484" cy="1540"/>
          </a:xfrm>
        </p:grpSpPr>
        <p:sp>
          <p:nvSpPr>
            <p:cNvPr id="17495" name="Rectangle 4"/>
            <p:cNvSpPr>
              <a:spLocks noChangeArrowheads="1"/>
            </p:cNvSpPr>
            <p:nvPr/>
          </p:nvSpPr>
          <p:spPr bwMode="auto">
            <a:xfrm>
              <a:off x="514" y="600"/>
              <a:ext cx="34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a:solidFill>
                    <a:srgbClr val="000000"/>
                  </a:solidFill>
                  <a:latin typeface="Arial" panose="020B0604020202020204" pitchFamily="34" charset="0"/>
                </a:rPr>
                <a:t>•  Transformation of austenite to pearlite:</a:t>
              </a:r>
            </a:p>
          </p:txBody>
        </p:sp>
        <p:sp>
          <p:nvSpPr>
            <p:cNvPr id="17496" name="Rectangle 7"/>
            <p:cNvSpPr>
              <a:spLocks noChangeArrowheads="1"/>
            </p:cNvSpPr>
            <p:nvPr/>
          </p:nvSpPr>
          <p:spPr bwMode="auto">
            <a:xfrm>
              <a:off x="822" y="1617"/>
              <a:ext cx="76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9.15, </a:t>
              </a:r>
              <a:r>
                <a:rPr lang="en-US" altLang="en-US" sz="1200" i="1">
                  <a:solidFill>
                    <a:srgbClr val="000000"/>
                  </a:solidFill>
                  <a:latin typeface="Arial" panose="020B0604020202020204" pitchFamily="34" charset="0"/>
                </a:rPr>
                <a:t>Callister &amp; Rethwisch 8e.</a:t>
              </a:r>
              <a:endParaRPr lang="en-US" altLang="en-US" sz="1200">
                <a:solidFill>
                  <a:srgbClr val="000000"/>
                </a:solidFill>
                <a:latin typeface="Arial" panose="020B0604020202020204" pitchFamily="34" charset="0"/>
              </a:endParaRPr>
            </a:p>
          </p:txBody>
        </p:sp>
        <p:sp>
          <p:nvSpPr>
            <p:cNvPr id="17497" name="Oval 11"/>
            <p:cNvSpPr>
              <a:spLocks noChangeArrowheads="1"/>
            </p:cNvSpPr>
            <p:nvPr/>
          </p:nvSpPr>
          <p:spPr bwMode="auto">
            <a:xfrm>
              <a:off x="1672" y="1161"/>
              <a:ext cx="848" cy="847"/>
            </a:xfrm>
            <a:prstGeom prst="ellipse">
              <a:avLst/>
            </a:prstGeom>
            <a:solidFill>
              <a:srgbClr val="99FFFF"/>
            </a:solidFill>
            <a:ln w="19050">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98" name="Freeform 12"/>
            <p:cNvSpPr>
              <a:spLocks/>
            </p:cNvSpPr>
            <p:nvPr/>
          </p:nvSpPr>
          <p:spPr bwMode="auto">
            <a:xfrm>
              <a:off x="1901" y="1148"/>
              <a:ext cx="606" cy="854"/>
            </a:xfrm>
            <a:custGeom>
              <a:avLst/>
              <a:gdLst>
                <a:gd name="T0" fmla="*/ 25 w 606"/>
                <a:gd name="T1" fmla="*/ 31 h 854"/>
                <a:gd name="T2" fmla="*/ 81 w 606"/>
                <a:gd name="T3" fmla="*/ 50 h 854"/>
                <a:gd name="T4" fmla="*/ 167 w 606"/>
                <a:gd name="T5" fmla="*/ 81 h 854"/>
                <a:gd name="T6" fmla="*/ 217 w 606"/>
                <a:gd name="T7" fmla="*/ 118 h 854"/>
                <a:gd name="T8" fmla="*/ 223 w 606"/>
                <a:gd name="T9" fmla="*/ 136 h 854"/>
                <a:gd name="T10" fmla="*/ 229 w 606"/>
                <a:gd name="T11" fmla="*/ 174 h 854"/>
                <a:gd name="T12" fmla="*/ 247 w 606"/>
                <a:gd name="T13" fmla="*/ 198 h 854"/>
                <a:gd name="T14" fmla="*/ 260 w 606"/>
                <a:gd name="T15" fmla="*/ 242 h 854"/>
                <a:gd name="T16" fmla="*/ 260 w 606"/>
                <a:gd name="T17" fmla="*/ 279 h 854"/>
                <a:gd name="T18" fmla="*/ 254 w 606"/>
                <a:gd name="T19" fmla="*/ 291 h 854"/>
                <a:gd name="T20" fmla="*/ 272 w 606"/>
                <a:gd name="T21" fmla="*/ 322 h 854"/>
                <a:gd name="T22" fmla="*/ 297 w 606"/>
                <a:gd name="T23" fmla="*/ 359 h 854"/>
                <a:gd name="T24" fmla="*/ 303 w 606"/>
                <a:gd name="T25" fmla="*/ 396 h 854"/>
                <a:gd name="T26" fmla="*/ 297 w 606"/>
                <a:gd name="T27" fmla="*/ 415 h 854"/>
                <a:gd name="T28" fmla="*/ 297 w 606"/>
                <a:gd name="T29" fmla="*/ 446 h 854"/>
                <a:gd name="T30" fmla="*/ 297 w 606"/>
                <a:gd name="T31" fmla="*/ 483 h 854"/>
                <a:gd name="T32" fmla="*/ 278 w 606"/>
                <a:gd name="T33" fmla="*/ 520 h 854"/>
                <a:gd name="T34" fmla="*/ 254 w 606"/>
                <a:gd name="T35" fmla="*/ 563 h 854"/>
                <a:gd name="T36" fmla="*/ 260 w 606"/>
                <a:gd name="T37" fmla="*/ 594 h 854"/>
                <a:gd name="T38" fmla="*/ 241 w 606"/>
                <a:gd name="T39" fmla="*/ 643 h 854"/>
                <a:gd name="T40" fmla="*/ 210 w 606"/>
                <a:gd name="T41" fmla="*/ 687 h 854"/>
                <a:gd name="T42" fmla="*/ 217 w 606"/>
                <a:gd name="T43" fmla="*/ 711 h 854"/>
                <a:gd name="T44" fmla="*/ 198 w 606"/>
                <a:gd name="T45" fmla="*/ 736 h 854"/>
                <a:gd name="T46" fmla="*/ 124 w 606"/>
                <a:gd name="T47" fmla="*/ 767 h 854"/>
                <a:gd name="T48" fmla="*/ 0 w 606"/>
                <a:gd name="T49" fmla="*/ 804 h 854"/>
                <a:gd name="T50" fmla="*/ 87 w 606"/>
                <a:gd name="T51" fmla="*/ 841 h 854"/>
                <a:gd name="T52" fmla="*/ 210 w 606"/>
                <a:gd name="T53" fmla="*/ 854 h 854"/>
                <a:gd name="T54" fmla="*/ 328 w 606"/>
                <a:gd name="T55" fmla="*/ 829 h 854"/>
                <a:gd name="T56" fmla="*/ 445 w 606"/>
                <a:gd name="T57" fmla="*/ 767 h 854"/>
                <a:gd name="T58" fmla="*/ 550 w 606"/>
                <a:gd name="T59" fmla="*/ 656 h 854"/>
                <a:gd name="T60" fmla="*/ 606 w 606"/>
                <a:gd name="T61" fmla="*/ 520 h 854"/>
                <a:gd name="T62" fmla="*/ 606 w 606"/>
                <a:gd name="T63" fmla="*/ 371 h 854"/>
                <a:gd name="T64" fmla="*/ 569 w 606"/>
                <a:gd name="T65" fmla="*/ 235 h 854"/>
                <a:gd name="T66" fmla="*/ 451 w 606"/>
                <a:gd name="T67" fmla="*/ 93 h 854"/>
                <a:gd name="T68" fmla="*/ 303 w 606"/>
                <a:gd name="T69" fmla="*/ 13 h 854"/>
                <a:gd name="T70" fmla="*/ 192 w 606"/>
                <a:gd name="T71" fmla="*/ 0 h 854"/>
                <a:gd name="T72" fmla="*/ 93 w 606"/>
                <a:gd name="T73" fmla="*/ 13 h 854"/>
                <a:gd name="T74" fmla="*/ 25 w 606"/>
                <a:gd name="T75" fmla="*/ 31 h 8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6"/>
                <a:gd name="T115" fmla="*/ 0 h 854"/>
                <a:gd name="T116" fmla="*/ 606 w 606"/>
                <a:gd name="T117" fmla="*/ 854 h 8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6" h="854">
                  <a:moveTo>
                    <a:pt x="25" y="31"/>
                  </a:moveTo>
                  <a:lnTo>
                    <a:pt x="81" y="50"/>
                  </a:lnTo>
                  <a:lnTo>
                    <a:pt x="167" y="81"/>
                  </a:lnTo>
                  <a:lnTo>
                    <a:pt x="217" y="118"/>
                  </a:lnTo>
                  <a:lnTo>
                    <a:pt x="223" y="136"/>
                  </a:lnTo>
                  <a:lnTo>
                    <a:pt x="229" y="174"/>
                  </a:lnTo>
                  <a:lnTo>
                    <a:pt x="247" y="198"/>
                  </a:lnTo>
                  <a:lnTo>
                    <a:pt x="260" y="242"/>
                  </a:lnTo>
                  <a:lnTo>
                    <a:pt x="260" y="279"/>
                  </a:lnTo>
                  <a:lnTo>
                    <a:pt x="254" y="291"/>
                  </a:lnTo>
                  <a:lnTo>
                    <a:pt x="272" y="322"/>
                  </a:lnTo>
                  <a:lnTo>
                    <a:pt x="297" y="359"/>
                  </a:lnTo>
                  <a:lnTo>
                    <a:pt x="303" y="396"/>
                  </a:lnTo>
                  <a:lnTo>
                    <a:pt x="297" y="415"/>
                  </a:lnTo>
                  <a:lnTo>
                    <a:pt x="297" y="446"/>
                  </a:lnTo>
                  <a:lnTo>
                    <a:pt x="297" y="483"/>
                  </a:lnTo>
                  <a:lnTo>
                    <a:pt x="278" y="520"/>
                  </a:lnTo>
                  <a:lnTo>
                    <a:pt x="254" y="563"/>
                  </a:lnTo>
                  <a:lnTo>
                    <a:pt x="260" y="594"/>
                  </a:lnTo>
                  <a:lnTo>
                    <a:pt x="241" y="643"/>
                  </a:lnTo>
                  <a:lnTo>
                    <a:pt x="210" y="687"/>
                  </a:lnTo>
                  <a:lnTo>
                    <a:pt x="217" y="711"/>
                  </a:lnTo>
                  <a:lnTo>
                    <a:pt x="198" y="736"/>
                  </a:lnTo>
                  <a:lnTo>
                    <a:pt x="124" y="767"/>
                  </a:lnTo>
                  <a:lnTo>
                    <a:pt x="0" y="804"/>
                  </a:lnTo>
                  <a:lnTo>
                    <a:pt x="87" y="841"/>
                  </a:lnTo>
                  <a:lnTo>
                    <a:pt x="210" y="854"/>
                  </a:lnTo>
                  <a:lnTo>
                    <a:pt x="328" y="829"/>
                  </a:lnTo>
                  <a:lnTo>
                    <a:pt x="445" y="767"/>
                  </a:lnTo>
                  <a:lnTo>
                    <a:pt x="550" y="656"/>
                  </a:lnTo>
                  <a:lnTo>
                    <a:pt x="606" y="520"/>
                  </a:lnTo>
                  <a:lnTo>
                    <a:pt x="606" y="371"/>
                  </a:lnTo>
                  <a:lnTo>
                    <a:pt x="569" y="235"/>
                  </a:lnTo>
                  <a:lnTo>
                    <a:pt x="451" y="93"/>
                  </a:lnTo>
                  <a:lnTo>
                    <a:pt x="303" y="13"/>
                  </a:lnTo>
                  <a:lnTo>
                    <a:pt x="192" y="0"/>
                  </a:lnTo>
                  <a:lnTo>
                    <a:pt x="93" y="13"/>
                  </a:lnTo>
                  <a:lnTo>
                    <a:pt x="25" y="31"/>
                  </a:lnTo>
                  <a:close/>
                </a:path>
              </a:pathLst>
            </a:custGeom>
            <a:solidFill>
              <a:srgbClr val="CCCCFF"/>
            </a:solidFill>
            <a:ln w="9525">
              <a:solidFill>
                <a:srgbClr val="000000"/>
              </a:solidFill>
              <a:round/>
              <a:headEnd/>
              <a:tailEnd/>
            </a:ln>
          </p:spPr>
          <p:txBody>
            <a:bodyPr/>
            <a:lstStyle/>
            <a:p>
              <a:endParaRPr lang="en-GB"/>
            </a:p>
          </p:txBody>
        </p:sp>
        <p:grpSp>
          <p:nvGrpSpPr>
            <p:cNvPr id="17499" name="Group 13"/>
            <p:cNvGrpSpPr>
              <a:grpSpLocks/>
            </p:cNvGrpSpPr>
            <p:nvPr/>
          </p:nvGrpSpPr>
          <p:grpSpPr bwMode="auto">
            <a:xfrm>
              <a:off x="2309" y="1538"/>
              <a:ext cx="464" cy="87"/>
              <a:chOff x="2309" y="1538"/>
              <a:chExt cx="464" cy="87"/>
            </a:xfrm>
          </p:grpSpPr>
          <p:sp>
            <p:nvSpPr>
              <p:cNvPr id="17533" name="Freeform 14"/>
              <p:cNvSpPr>
                <a:spLocks/>
              </p:cNvSpPr>
              <p:nvPr/>
            </p:nvSpPr>
            <p:spPr bwMode="auto">
              <a:xfrm>
                <a:off x="2643" y="1538"/>
                <a:ext cx="130" cy="87"/>
              </a:xfrm>
              <a:custGeom>
                <a:avLst/>
                <a:gdLst>
                  <a:gd name="T0" fmla="*/ 130 w 130"/>
                  <a:gd name="T1" fmla="*/ 43 h 87"/>
                  <a:gd name="T2" fmla="*/ 0 w 130"/>
                  <a:gd name="T3" fmla="*/ 87 h 87"/>
                  <a:gd name="T4" fmla="*/ 43 w 130"/>
                  <a:gd name="T5" fmla="*/ 43 h 87"/>
                  <a:gd name="T6" fmla="*/ 0 w 130"/>
                  <a:gd name="T7" fmla="*/ 0 h 87"/>
                  <a:gd name="T8" fmla="*/ 130 w 130"/>
                  <a:gd name="T9" fmla="*/ 43 h 87"/>
                  <a:gd name="T10" fmla="*/ 0 60000 65536"/>
                  <a:gd name="T11" fmla="*/ 0 60000 65536"/>
                  <a:gd name="T12" fmla="*/ 0 60000 65536"/>
                  <a:gd name="T13" fmla="*/ 0 60000 65536"/>
                  <a:gd name="T14" fmla="*/ 0 60000 65536"/>
                  <a:gd name="T15" fmla="*/ 0 w 130"/>
                  <a:gd name="T16" fmla="*/ 0 h 87"/>
                  <a:gd name="T17" fmla="*/ 130 w 130"/>
                  <a:gd name="T18" fmla="*/ 87 h 87"/>
                </a:gdLst>
                <a:ahLst/>
                <a:cxnLst>
                  <a:cxn ang="T10">
                    <a:pos x="T0" y="T1"/>
                  </a:cxn>
                  <a:cxn ang="T11">
                    <a:pos x="T2" y="T3"/>
                  </a:cxn>
                  <a:cxn ang="T12">
                    <a:pos x="T4" y="T5"/>
                  </a:cxn>
                  <a:cxn ang="T13">
                    <a:pos x="T6" y="T7"/>
                  </a:cxn>
                  <a:cxn ang="T14">
                    <a:pos x="T8" y="T9"/>
                  </a:cxn>
                </a:cxnLst>
                <a:rect l="T15" t="T16" r="T17" b="T18"/>
                <a:pathLst>
                  <a:path w="130" h="87">
                    <a:moveTo>
                      <a:pt x="130" y="43"/>
                    </a:moveTo>
                    <a:lnTo>
                      <a:pt x="0" y="87"/>
                    </a:lnTo>
                    <a:lnTo>
                      <a:pt x="43" y="43"/>
                    </a:lnTo>
                    <a:lnTo>
                      <a:pt x="0" y="0"/>
                    </a:lnTo>
                    <a:lnTo>
                      <a:pt x="130" y="43"/>
                    </a:lnTo>
                    <a:close/>
                  </a:path>
                </a:pathLst>
              </a:custGeom>
              <a:solidFill>
                <a:srgbClr val="777777"/>
              </a:solidFill>
              <a:ln w="9525">
                <a:solidFill>
                  <a:srgbClr val="777777"/>
                </a:solidFill>
                <a:round/>
                <a:headEnd/>
                <a:tailEnd/>
              </a:ln>
            </p:spPr>
            <p:txBody>
              <a:bodyPr/>
              <a:lstStyle/>
              <a:p>
                <a:endParaRPr lang="en-GB"/>
              </a:p>
            </p:txBody>
          </p:sp>
          <p:sp>
            <p:nvSpPr>
              <p:cNvPr id="17534" name="Line 15"/>
              <p:cNvSpPr>
                <a:spLocks noChangeShapeType="1"/>
              </p:cNvSpPr>
              <p:nvPr/>
            </p:nvSpPr>
            <p:spPr bwMode="auto">
              <a:xfrm>
                <a:off x="2309" y="1581"/>
                <a:ext cx="377" cy="1"/>
              </a:xfrm>
              <a:prstGeom prst="line">
                <a:avLst/>
              </a:prstGeom>
              <a:noFill/>
              <a:ln w="58738">
                <a:solidFill>
                  <a:srgbClr val="777777"/>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500" name="Rectangle 16"/>
            <p:cNvSpPr>
              <a:spLocks noChangeArrowheads="1"/>
            </p:cNvSpPr>
            <p:nvPr/>
          </p:nvSpPr>
          <p:spPr bwMode="auto">
            <a:xfrm>
              <a:off x="2340" y="1347"/>
              <a:ext cx="6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g</a:t>
              </a:r>
              <a:endParaRPr lang="en-US" altLang="en-US"/>
            </a:p>
          </p:txBody>
        </p:sp>
        <p:sp>
          <p:nvSpPr>
            <p:cNvPr id="17501" name="Rectangle 17"/>
            <p:cNvSpPr>
              <a:spLocks noChangeArrowheads="1"/>
            </p:cNvSpPr>
            <p:nvPr/>
          </p:nvSpPr>
          <p:spPr bwMode="auto">
            <a:xfrm>
              <a:off x="1988" y="1262"/>
              <a:ext cx="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a</a:t>
              </a:r>
              <a:endParaRPr lang="en-US" altLang="en-US"/>
            </a:p>
          </p:txBody>
        </p:sp>
        <p:sp>
          <p:nvSpPr>
            <p:cNvPr id="17502" name="Rectangle 18"/>
            <p:cNvSpPr>
              <a:spLocks noChangeArrowheads="1"/>
            </p:cNvSpPr>
            <p:nvPr/>
          </p:nvSpPr>
          <p:spPr bwMode="auto">
            <a:xfrm>
              <a:off x="2025" y="1391"/>
              <a:ext cx="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a</a:t>
              </a:r>
              <a:endParaRPr lang="en-US" altLang="en-US"/>
            </a:p>
          </p:txBody>
        </p:sp>
        <p:sp>
          <p:nvSpPr>
            <p:cNvPr id="17503" name="Rectangle 19"/>
            <p:cNvSpPr>
              <a:spLocks noChangeArrowheads="1"/>
            </p:cNvSpPr>
            <p:nvPr/>
          </p:nvSpPr>
          <p:spPr bwMode="auto">
            <a:xfrm>
              <a:off x="2031" y="1534"/>
              <a:ext cx="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a</a:t>
              </a:r>
              <a:endParaRPr lang="en-US" altLang="en-US"/>
            </a:p>
          </p:txBody>
        </p:sp>
        <p:sp>
          <p:nvSpPr>
            <p:cNvPr id="17504" name="Rectangle 20"/>
            <p:cNvSpPr>
              <a:spLocks noChangeArrowheads="1"/>
            </p:cNvSpPr>
            <p:nvPr/>
          </p:nvSpPr>
          <p:spPr bwMode="auto">
            <a:xfrm>
              <a:off x="2006" y="1655"/>
              <a:ext cx="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a</a:t>
              </a:r>
              <a:endParaRPr lang="en-US" altLang="en-US"/>
            </a:p>
          </p:txBody>
        </p:sp>
        <p:sp>
          <p:nvSpPr>
            <p:cNvPr id="17505" name="Rectangle 21"/>
            <p:cNvSpPr>
              <a:spLocks noChangeArrowheads="1"/>
            </p:cNvSpPr>
            <p:nvPr/>
          </p:nvSpPr>
          <p:spPr bwMode="auto">
            <a:xfrm>
              <a:off x="1912" y="1791"/>
              <a:ext cx="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a</a:t>
              </a:r>
              <a:endParaRPr lang="en-US" altLang="en-US"/>
            </a:p>
          </p:txBody>
        </p:sp>
        <p:sp>
          <p:nvSpPr>
            <p:cNvPr id="17506" name="Rectangle 22"/>
            <p:cNvSpPr>
              <a:spLocks noChangeArrowheads="1"/>
            </p:cNvSpPr>
            <p:nvPr/>
          </p:nvSpPr>
          <p:spPr bwMode="auto">
            <a:xfrm>
              <a:off x="1920" y="1123"/>
              <a:ext cx="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a</a:t>
              </a:r>
              <a:endParaRPr lang="en-US" altLang="en-US"/>
            </a:p>
          </p:txBody>
        </p:sp>
        <p:sp>
          <p:nvSpPr>
            <p:cNvPr id="17507" name="Rectangle 23"/>
            <p:cNvSpPr>
              <a:spLocks noChangeArrowheads="1"/>
            </p:cNvSpPr>
            <p:nvPr/>
          </p:nvSpPr>
          <p:spPr bwMode="auto">
            <a:xfrm>
              <a:off x="2555" y="1581"/>
              <a:ext cx="54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555555"/>
                  </a:solidFill>
                  <a:latin typeface="Arial" panose="020B0604020202020204" pitchFamily="34" charset="0"/>
                </a:rPr>
                <a:t>pearlite </a:t>
              </a:r>
              <a:endParaRPr lang="en-US" altLang="en-US">
                <a:latin typeface="Arial" panose="020B0604020202020204" pitchFamily="34" charset="0"/>
              </a:endParaRPr>
            </a:p>
          </p:txBody>
        </p:sp>
        <p:sp>
          <p:nvSpPr>
            <p:cNvPr id="17508" name="Rectangle 24"/>
            <p:cNvSpPr>
              <a:spLocks noChangeArrowheads="1"/>
            </p:cNvSpPr>
            <p:nvPr/>
          </p:nvSpPr>
          <p:spPr bwMode="auto">
            <a:xfrm>
              <a:off x="2555" y="1754"/>
              <a:ext cx="50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555555"/>
                  </a:solidFill>
                  <a:latin typeface="Arial" panose="020B0604020202020204" pitchFamily="34" charset="0"/>
                </a:rPr>
                <a:t>growth </a:t>
              </a:r>
              <a:endParaRPr lang="en-US" altLang="en-US">
                <a:latin typeface="Arial" panose="020B0604020202020204" pitchFamily="34" charset="0"/>
              </a:endParaRPr>
            </a:p>
          </p:txBody>
        </p:sp>
        <p:sp>
          <p:nvSpPr>
            <p:cNvPr id="17509" name="Rectangle 25"/>
            <p:cNvSpPr>
              <a:spLocks noChangeArrowheads="1"/>
            </p:cNvSpPr>
            <p:nvPr/>
          </p:nvSpPr>
          <p:spPr bwMode="auto">
            <a:xfrm>
              <a:off x="2555" y="1927"/>
              <a:ext cx="58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555555"/>
                  </a:solidFill>
                  <a:latin typeface="Arial" panose="020B0604020202020204" pitchFamily="34" charset="0"/>
                </a:rPr>
                <a:t>direction</a:t>
              </a:r>
              <a:endParaRPr lang="en-US" altLang="en-US">
                <a:latin typeface="Arial" panose="020B0604020202020204" pitchFamily="34" charset="0"/>
              </a:endParaRPr>
            </a:p>
          </p:txBody>
        </p:sp>
        <p:grpSp>
          <p:nvGrpSpPr>
            <p:cNvPr id="17510" name="Group 26"/>
            <p:cNvGrpSpPr>
              <a:grpSpLocks/>
            </p:cNvGrpSpPr>
            <p:nvPr/>
          </p:nvGrpSpPr>
          <p:grpSpPr bwMode="auto">
            <a:xfrm>
              <a:off x="2130" y="1050"/>
              <a:ext cx="266" cy="247"/>
              <a:chOff x="2130" y="1050"/>
              <a:chExt cx="266" cy="247"/>
            </a:xfrm>
          </p:grpSpPr>
          <p:sp>
            <p:nvSpPr>
              <p:cNvPr id="17531" name="Freeform 27"/>
              <p:cNvSpPr>
                <a:spLocks/>
              </p:cNvSpPr>
              <p:nvPr/>
            </p:nvSpPr>
            <p:spPr bwMode="auto">
              <a:xfrm>
                <a:off x="2130" y="1235"/>
                <a:ext cx="68" cy="62"/>
              </a:xfrm>
              <a:custGeom>
                <a:avLst/>
                <a:gdLst>
                  <a:gd name="T0" fmla="*/ 0 w 68"/>
                  <a:gd name="T1" fmla="*/ 62 h 62"/>
                  <a:gd name="T2" fmla="*/ 31 w 68"/>
                  <a:gd name="T3" fmla="*/ 0 h 62"/>
                  <a:gd name="T4" fmla="*/ 31 w 68"/>
                  <a:gd name="T5" fmla="*/ 31 h 62"/>
                  <a:gd name="T6" fmla="*/ 68 w 68"/>
                  <a:gd name="T7" fmla="*/ 31 h 62"/>
                  <a:gd name="T8" fmla="*/ 0 w 68"/>
                  <a:gd name="T9" fmla="*/ 62 h 62"/>
                  <a:gd name="T10" fmla="*/ 0 60000 65536"/>
                  <a:gd name="T11" fmla="*/ 0 60000 65536"/>
                  <a:gd name="T12" fmla="*/ 0 60000 65536"/>
                  <a:gd name="T13" fmla="*/ 0 60000 65536"/>
                  <a:gd name="T14" fmla="*/ 0 60000 65536"/>
                  <a:gd name="T15" fmla="*/ 0 w 68"/>
                  <a:gd name="T16" fmla="*/ 0 h 62"/>
                  <a:gd name="T17" fmla="*/ 68 w 68"/>
                  <a:gd name="T18" fmla="*/ 62 h 62"/>
                </a:gdLst>
                <a:ahLst/>
                <a:cxnLst>
                  <a:cxn ang="T10">
                    <a:pos x="T0" y="T1"/>
                  </a:cxn>
                  <a:cxn ang="T11">
                    <a:pos x="T2" y="T3"/>
                  </a:cxn>
                  <a:cxn ang="T12">
                    <a:pos x="T4" y="T5"/>
                  </a:cxn>
                  <a:cxn ang="T13">
                    <a:pos x="T6" y="T7"/>
                  </a:cxn>
                  <a:cxn ang="T14">
                    <a:pos x="T8" y="T9"/>
                  </a:cxn>
                </a:cxnLst>
                <a:rect l="T15" t="T16" r="T17" b="T18"/>
                <a:pathLst>
                  <a:path w="68" h="62">
                    <a:moveTo>
                      <a:pt x="0" y="62"/>
                    </a:moveTo>
                    <a:lnTo>
                      <a:pt x="31" y="0"/>
                    </a:lnTo>
                    <a:lnTo>
                      <a:pt x="31" y="31"/>
                    </a:lnTo>
                    <a:lnTo>
                      <a:pt x="68" y="31"/>
                    </a:lnTo>
                    <a:lnTo>
                      <a:pt x="0" y="62"/>
                    </a:lnTo>
                    <a:close/>
                  </a:path>
                </a:pathLst>
              </a:custGeom>
              <a:solidFill>
                <a:srgbClr val="000000"/>
              </a:solidFill>
              <a:ln w="9525">
                <a:solidFill>
                  <a:srgbClr val="000000"/>
                </a:solidFill>
                <a:round/>
                <a:headEnd/>
                <a:tailEnd/>
              </a:ln>
            </p:spPr>
            <p:txBody>
              <a:bodyPr/>
              <a:lstStyle/>
              <a:p>
                <a:endParaRPr lang="en-GB"/>
              </a:p>
            </p:txBody>
          </p:sp>
          <p:sp>
            <p:nvSpPr>
              <p:cNvPr id="17532" name="Line 28"/>
              <p:cNvSpPr>
                <a:spLocks noChangeShapeType="1"/>
              </p:cNvSpPr>
              <p:nvPr/>
            </p:nvSpPr>
            <p:spPr bwMode="auto">
              <a:xfrm flipV="1">
                <a:off x="2161" y="1050"/>
                <a:ext cx="235"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511" name="Rectangle 29"/>
            <p:cNvSpPr>
              <a:spLocks noChangeArrowheads="1"/>
            </p:cNvSpPr>
            <p:nvPr/>
          </p:nvSpPr>
          <p:spPr bwMode="auto">
            <a:xfrm>
              <a:off x="646" y="945"/>
              <a:ext cx="84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Arial" panose="020B0604020202020204" pitchFamily="34" charset="0"/>
                </a:rPr>
                <a:t>Austenite (</a:t>
              </a:r>
              <a:r>
                <a:rPr lang="en-US" altLang="en-US" sz="1900">
                  <a:solidFill>
                    <a:srgbClr val="000000"/>
                  </a:solidFill>
                  <a:latin typeface="Symbol" panose="05050102010706020507" pitchFamily="18" charset="2"/>
                </a:rPr>
                <a:t>g</a:t>
              </a:r>
              <a:r>
                <a:rPr lang="en-US" altLang="en-US" sz="1900">
                  <a:solidFill>
                    <a:srgbClr val="000000"/>
                  </a:solidFill>
                  <a:latin typeface="Arial" panose="020B0604020202020204" pitchFamily="34" charset="0"/>
                </a:rPr>
                <a:t>)</a:t>
              </a:r>
              <a:endParaRPr lang="en-US" altLang="en-US">
                <a:latin typeface="Arial" panose="020B0604020202020204" pitchFamily="34" charset="0"/>
              </a:endParaRPr>
            </a:p>
          </p:txBody>
        </p:sp>
        <p:sp>
          <p:nvSpPr>
            <p:cNvPr id="17512" name="Rectangle 30"/>
            <p:cNvSpPr>
              <a:spLocks noChangeArrowheads="1"/>
            </p:cNvSpPr>
            <p:nvPr/>
          </p:nvSpPr>
          <p:spPr bwMode="auto">
            <a:xfrm>
              <a:off x="646" y="1130"/>
              <a:ext cx="38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Arial" panose="020B0604020202020204" pitchFamily="34" charset="0"/>
                </a:rPr>
                <a:t>grain </a:t>
              </a:r>
              <a:endParaRPr lang="en-US" altLang="en-US">
                <a:latin typeface="Arial" panose="020B0604020202020204" pitchFamily="34" charset="0"/>
              </a:endParaRPr>
            </a:p>
          </p:txBody>
        </p:sp>
        <p:sp>
          <p:nvSpPr>
            <p:cNvPr id="17513" name="Rectangle 31"/>
            <p:cNvSpPr>
              <a:spLocks noChangeArrowheads="1"/>
            </p:cNvSpPr>
            <p:nvPr/>
          </p:nvSpPr>
          <p:spPr bwMode="auto">
            <a:xfrm>
              <a:off x="646" y="1303"/>
              <a:ext cx="68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Arial" panose="020B0604020202020204" pitchFamily="34" charset="0"/>
                </a:rPr>
                <a:t>boundary </a:t>
              </a:r>
              <a:endParaRPr lang="en-US" altLang="en-US">
                <a:latin typeface="Arial" panose="020B0604020202020204" pitchFamily="34" charset="0"/>
              </a:endParaRPr>
            </a:p>
          </p:txBody>
        </p:sp>
        <p:sp>
          <p:nvSpPr>
            <p:cNvPr id="17514" name="Rectangle 32"/>
            <p:cNvSpPr>
              <a:spLocks noChangeArrowheads="1"/>
            </p:cNvSpPr>
            <p:nvPr/>
          </p:nvSpPr>
          <p:spPr bwMode="auto">
            <a:xfrm>
              <a:off x="2414" y="951"/>
              <a:ext cx="116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FF0000"/>
                  </a:solidFill>
                  <a:latin typeface="Arial" panose="020B0604020202020204" pitchFamily="34" charset="0"/>
                </a:rPr>
                <a:t>cementite (Fe</a:t>
              </a:r>
              <a:r>
                <a:rPr lang="en-US" altLang="en-US" sz="1900" baseline="-25000">
                  <a:solidFill>
                    <a:srgbClr val="FF0000"/>
                  </a:solidFill>
                  <a:latin typeface="Arial" panose="020B0604020202020204" pitchFamily="34" charset="0"/>
                </a:rPr>
                <a:t>3</a:t>
              </a:r>
              <a:r>
                <a:rPr lang="en-US" altLang="en-US" sz="1900">
                  <a:solidFill>
                    <a:srgbClr val="FF0000"/>
                  </a:solidFill>
                  <a:latin typeface="Arial" panose="020B0604020202020204" pitchFamily="34" charset="0"/>
                </a:rPr>
                <a:t>C)</a:t>
              </a:r>
              <a:endParaRPr lang="en-US" altLang="en-US">
                <a:latin typeface="Arial" panose="020B0604020202020204" pitchFamily="34" charset="0"/>
              </a:endParaRPr>
            </a:p>
          </p:txBody>
        </p:sp>
        <p:grpSp>
          <p:nvGrpSpPr>
            <p:cNvPr id="17515" name="Group 33"/>
            <p:cNvGrpSpPr>
              <a:grpSpLocks/>
            </p:cNvGrpSpPr>
            <p:nvPr/>
          </p:nvGrpSpPr>
          <p:grpSpPr bwMode="auto">
            <a:xfrm>
              <a:off x="2130" y="1241"/>
              <a:ext cx="309" cy="142"/>
              <a:chOff x="2130" y="1241"/>
              <a:chExt cx="309" cy="142"/>
            </a:xfrm>
          </p:grpSpPr>
          <p:sp>
            <p:nvSpPr>
              <p:cNvPr id="17529" name="Freeform 34"/>
              <p:cNvSpPr>
                <a:spLocks/>
              </p:cNvSpPr>
              <p:nvPr/>
            </p:nvSpPr>
            <p:spPr bwMode="auto">
              <a:xfrm>
                <a:off x="2130" y="1334"/>
                <a:ext cx="74" cy="49"/>
              </a:xfrm>
              <a:custGeom>
                <a:avLst/>
                <a:gdLst>
                  <a:gd name="T0" fmla="*/ 0 w 74"/>
                  <a:gd name="T1" fmla="*/ 49 h 49"/>
                  <a:gd name="T2" fmla="*/ 49 w 74"/>
                  <a:gd name="T3" fmla="*/ 0 h 49"/>
                  <a:gd name="T4" fmla="*/ 37 w 74"/>
                  <a:gd name="T5" fmla="*/ 31 h 49"/>
                  <a:gd name="T6" fmla="*/ 74 w 74"/>
                  <a:gd name="T7" fmla="*/ 43 h 49"/>
                  <a:gd name="T8" fmla="*/ 0 w 74"/>
                  <a:gd name="T9" fmla="*/ 49 h 49"/>
                  <a:gd name="T10" fmla="*/ 0 60000 65536"/>
                  <a:gd name="T11" fmla="*/ 0 60000 65536"/>
                  <a:gd name="T12" fmla="*/ 0 60000 65536"/>
                  <a:gd name="T13" fmla="*/ 0 60000 65536"/>
                  <a:gd name="T14" fmla="*/ 0 60000 65536"/>
                  <a:gd name="T15" fmla="*/ 0 w 74"/>
                  <a:gd name="T16" fmla="*/ 0 h 49"/>
                  <a:gd name="T17" fmla="*/ 74 w 74"/>
                  <a:gd name="T18" fmla="*/ 49 h 49"/>
                </a:gdLst>
                <a:ahLst/>
                <a:cxnLst>
                  <a:cxn ang="T10">
                    <a:pos x="T0" y="T1"/>
                  </a:cxn>
                  <a:cxn ang="T11">
                    <a:pos x="T2" y="T3"/>
                  </a:cxn>
                  <a:cxn ang="T12">
                    <a:pos x="T4" y="T5"/>
                  </a:cxn>
                  <a:cxn ang="T13">
                    <a:pos x="T6" y="T7"/>
                  </a:cxn>
                  <a:cxn ang="T14">
                    <a:pos x="T8" y="T9"/>
                  </a:cxn>
                </a:cxnLst>
                <a:rect l="T15" t="T16" r="T17" b="T18"/>
                <a:pathLst>
                  <a:path w="74" h="49">
                    <a:moveTo>
                      <a:pt x="0" y="49"/>
                    </a:moveTo>
                    <a:lnTo>
                      <a:pt x="49" y="0"/>
                    </a:lnTo>
                    <a:lnTo>
                      <a:pt x="37" y="31"/>
                    </a:lnTo>
                    <a:lnTo>
                      <a:pt x="74" y="43"/>
                    </a:lnTo>
                    <a:lnTo>
                      <a:pt x="0" y="49"/>
                    </a:lnTo>
                    <a:close/>
                  </a:path>
                </a:pathLst>
              </a:custGeom>
              <a:solidFill>
                <a:srgbClr val="000000"/>
              </a:solidFill>
              <a:ln w="9525">
                <a:solidFill>
                  <a:srgbClr val="000000"/>
                </a:solidFill>
                <a:round/>
                <a:headEnd/>
                <a:tailEnd/>
              </a:ln>
            </p:spPr>
            <p:txBody>
              <a:bodyPr/>
              <a:lstStyle/>
              <a:p>
                <a:endParaRPr lang="en-GB"/>
              </a:p>
            </p:txBody>
          </p:sp>
          <p:sp>
            <p:nvSpPr>
              <p:cNvPr id="17530" name="Line 35"/>
              <p:cNvSpPr>
                <a:spLocks noChangeShapeType="1"/>
              </p:cNvSpPr>
              <p:nvPr/>
            </p:nvSpPr>
            <p:spPr bwMode="auto">
              <a:xfrm flipV="1">
                <a:off x="2167" y="1241"/>
                <a:ext cx="272" cy="1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516" name="Rectangle 36"/>
            <p:cNvSpPr>
              <a:spLocks noChangeArrowheads="1"/>
            </p:cNvSpPr>
            <p:nvPr/>
          </p:nvSpPr>
          <p:spPr bwMode="auto">
            <a:xfrm>
              <a:off x="2464" y="1167"/>
              <a:ext cx="68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CCCC"/>
                  </a:solidFill>
                  <a:latin typeface="Arial" panose="020B0604020202020204" pitchFamily="34" charset="0"/>
                </a:rPr>
                <a:t>Ferrite (</a:t>
              </a:r>
              <a:r>
                <a:rPr lang="en-US" altLang="en-US" sz="1900">
                  <a:solidFill>
                    <a:srgbClr val="00CCCC"/>
                  </a:solidFill>
                  <a:latin typeface="Symbol" panose="05050102010706020507" pitchFamily="18" charset="2"/>
                </a:rPr>
                <a:t>a</a:t>
              </a:r>
              <a:r>
                <a:rPr lang="en-US" altLang="en-US" sz="1900">
                  <a:solidFill>
                    <a:srgbClr val="00CCCC"/>
                  </a:solidFill>
                  <a:latin typeface="Arial" panose="020B0604020202020204" pitchFamily="34" charset="0"/>
                </a:rPr>
                <a:t>)</a:t>
              </a:r>
              <a:endParaRPr lang="en-US" altLang="en-US">
                <a:latin typeface="Arial" panose="020B0604020202020204" pitchFamily="34" charset="0"/>
              </a:endParaRPr>
            </a:p>
          </p:txBody>
        </p:sp>
        <p:sp>
          <p:nvSpPr>
            <p:cNvPr id="17517" name="AutoShape 37"/>
            <p:cNvSpPr>
              <a:spLocks noChangeArrowheads="1"/>
            </p:cNvSpPr>
            <p:nvPr/>
          </p:nvSpPr>
          <p:spPr bwMode="auto">
            <a:xfrm>
              <a:off x="1910" y="1287"/>
              <a:ext cx="235" cy="38"/>
            </a:xfrm>
            <a:prstGeom prst="roundRect">
              <a:avLst>
                <a:gd name="adj" fmla="val 50000"/>
              </a:avLst>
            </a:prstGeom>
            <a:solidFill>
              <a:srgbClr val="FF9999"/>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518" name="AutoShape 38"/>
            <p:cNvSpPr>
              <a:spLocks noChangeArrowheads="1"/>
            </p:cNvSpPr>
            <p:nvPr/>
          </p:nvSpPr>
          <p:spPr bwMode="auto">
            <a:xfrm>
              <a:off x="1910" y="1423"/>
              <a:ext cx="266" cy="32"/>
            </a:xfrm>
            <a:prstGeom prst="roundRect">
              <a:avLst>
                <a:gd name="adj" fmla="val 50000"/>
              </a:avLst>
            </a:prstGeom>
            <a:solidFill>
              <a:srgbClr val="FF9999"/>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519" name="AutoShape 39"/>
            <p:cNvSpPr>
              <a:spLocks noChangeArrowheads="1"/>
            </p:cNvSpPr>
            <p:nvPr/>
          </p:nvSpPr>
          <p:spPr bwMode="auto">
            <a:xfrm>
              <a:off x="1910" y="1553"/>
              <a:ext cx="303" cy="38"/>
            </a:xfrm>
            <a:prstGeom prst="roundRect">
              <a:avLst>
                <a:gd name="adj" fmla="val 50000"/>
              </a:avLst>
            </a:prstGeom>
            <a:solidFill>
              <a:srgbClr val="FF9999"/>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520" name="AutoShape 40"/>
            <p:cNvSpPr>
              <a:spLocks noChangeArrowheads="1"/>
            </p:cNvSpPr>
            <p:nvPr/>
          </p:nvSpPr>
          <p:spPr bwMode="auto">
            <a:xfrm>
              <a:off x="1867" y="1696"/>
              <a:ext cx="309" cy="31"/>
            </a:xfrm>
            <a:prstGeom prst="roundRect">
              <a:avLst>
                <a:gd name="adj" fmla="val 50000"/>
              </a:avLst>
            </a:prstGeom>
            <a:solidFill>
              <a:srgbClr val="FF9999"/>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521" name="AutoShape 41"/>
            <p:cNvSpPr>
              <a:spLocks noChangeArrowheads="1"/>
            </p:cNvSpPr>
            <p:nvPr/>
          </p:nvSpPr>
          <p:spPr bwMode="auto">
            <a:xfrm>
              <a:off x="1836" y="1819"/>
              <a:ext cx="303" cy="37"/>
            </a:xfrm>
            <a:prstGeom prst="roundRect">
              <a:avLst>
                <a:gd name="adj" fmla="val 50000"/>
              </a:avLst>
            </a:prstGeom>
            <a:solidFill>
              <a:srgbClr val="FF9999"/>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522" name="Freeform 42"/>
            <p:cNvSpPr>
              <a:spLocks/>
            </p:cNvSpPr>
            <p:nvPr/>
          </p:nvSpPr>
          <p:spPr bwMode="auto">
            <a:xfrm>
              <a:off x="1666" y="1204"/>
              <a:ext cx="260" cy="736"/>
            </a:xfrm>
            <a:custGeom>
              <a:avLst/>
              <a:gdLst>
                <a:gd name="T0" fmla="*/ 223 w 260"/>
                <a:gd name="T1" fmla="*/ 0 h 736"/>
                <a:gd name="T2" fmla="*/ 254 w 260"/>
                <a:gd name="T3" fmla="*/ 80 h 736"/>
                <a:gd name="T4" fmla="*/ 260 w 260"/>
                <a:gd name="T5" fmla="*/ 167 h 736"/>
                <a:gd name="T6" fmla="*/ 254 w 260"/>
                <a:gd name="T7" fmla="*/ 241 h 736"/>
                <a:gd name="T8" fmla="*/ 248 w 260"/>
                <a:gd name="T9" fmla="*/ 303 h 736"/>
                <a:gd name="T10" fmla="*/ 260 w 260"/>
                <a:gd name="T11" fmla="*/ 359 h 736"/>
                <a:gd name="T12" fmla="*/ 260 w 260"/>
                <a:gd name="T13" fmla="*/ 427 h 736"/>
                <a:gd name="T14" fmla="*/ 260 w 260"/>
                <a:gd name="T15" fmla="*/ 557 h 736"/>
                <a:gd name="T16" fmla="*/ 241 w 260"/>
                <a:gd name="T17" fmla="*/ 618 h 736"/>
                <a:gd name="T18" fmla="*/ 223 w 260"/>
                <a:gd name="T19" fmla="*/ 686 h 736"/>
                <a:gd name="T20" fmla="*/ 204 w 260"/>
                <a:gd name="T21" fmla="*/ 736 h 736"/>
                <a:gd name="T22" fmla="*/ 105 w 260"/>
                <a:gd name="T23" fmla="*/ 655 h 736"/>
                <a:gd name="T24" fmla="*/ 37 w 260"/>
                <a:gd name="T25" fmla="*/ 557 h 736"/>
                <a:gd name="T26" fmla="*/ 0 w 260"/>
                <a:gd name="T27" fmla="*/ 421 h 736"/>
                <a:gd name="T28" fmla="*/ 0 w 260"/>
                <a:gd name="T29" fmla="*/ 291 h 736"/>
                <a:gd name="T30" fmla="*/ 56 w 260"/>
                <a:gd name="T31" fmla="*/ 155 h 736"/>
                <a:gd name="T32" fmla="*/ 142 w 260"/>
                <a:gd name="T33" fmla="*/ 56 h 736"/>
                <a:gd name="T34" fmla="*/ 223 w 260"/>
                <a:gd name="T35" fmla="*/ 0 h 7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
                <a:gd name="T55" fmla="*/ 0 h 736"/>
                <a:gd name="T56" fmla="*/ 260 w 260"/>
                <a:gd name="T57" fmla="*/ 736 h 7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 h="736">
                  <a:moveTo>
                    <a:pt x="223" y="0"/>
                  </a:moveTo>
                  <a:lnTo>
                    <a:pt x="254" y="80"/>
                  </a:lnTo>
                  <a:lnTo>
                    <a:pt x="260" y="167"/>
                  </a:lnTo>
                  <a:lnTo>
                    <a:pt x="254" y="241"/>
                  </a:lnTo>
                  <a:lnTo>
                    <a:pt x="248" y="303"/>
                  </a:lnTo>
                  <a:lnTo>
                    <a:pt x="260" y="359"/>
                  </a:lnTo>
                  <a:lnTo>
                    <a:pt x="260" y="427"/>
                  </a:lnTo>
                  <a:lnTo>
                    <a:pt x="260" y="557"/>
                  </a:lnTo>
                  <a:lnTo>
                    <a:pt x="241" y="618"/>
                  </a:lnTo>
                  <a:lnTo>
                    <a:pt x="223" y="686"/>
                  </a:lnTo>
                  <a:lnTo>
                    <a:pt x="204" y="736"/>
                  </a:lnTo>
                  <a:lnTo>
                    <a:pt x="105" y="655"/>
                  </a:lnTo>
                  <a:lnTo>
                    <a:pt x="37" y="557"/>
                  </a:lnTo>
                  <a:lnTo>
                    <a:pt x="0" y="421"/>
                  </a:lnTo>
                  <a:lnTo>
                    <a:pt x="0" y="291"/>
                  </a:lnTo>
                  <a:lnTo>
                    <a:pt x="56" y="155"/>
                  </a:lnTo>
                  <a:lnTo>
                    <a:pt x="142" y="56"/>
                  </a:lnTo>
                  <a:lnTo>
                    <a:pt x="223" y="0"/>
                  </a:lnTo>
                  <a:close/>
                </a:path>
              </a:pathLst>
            </a:custGeom>
            <a:solidFill>
              <a:srgbClr val="CCCCFF"/>
            </a:solidFill>
            <a:ln w="9525">
              <a:solidFill>
                <a:srgbClr val="000000"/>
              </a:solidFill>
              <a:round/>
              <a:headEnd/>
              <a:tailEnd/>
            </a:ln>
          </p:spPr>
          <p:txBody>
            <a:bodyPr/>
            <a:lstStyle/>
            <a:p>
              <a:endParaRPr lang="en-GB"/>
            </a:p>
          </p:txBody>
        </p:sp>
        <p:sp>
          <p:nvSpPr>
            <p:cNvPr id="17523" name="Freeform 43"/>
            <p:cNvSpPr>
              <a:spLocks/>
            </p:cNvSpPr>
            <p:nvPr/>
          </p:nvSpPr>
          <p:spPr bwMode="auto">
            <a:xfrm>
              <a:off x="1672" y="1204"/>
              <a:ext cx="254" cy="736"/>
            </a:xfrm>
            <a:custGeom>
              <a:avLst/>
              <a:gdLst>
                <a:gd name="T0" fmla="*/ 217 w 254"/>
                <a:gd name="T1" fmla="*/ 0 h 736"/>
                <a:gd name="T2" fmla="*/ 248 w 254"/>
                <a:gd name="T3" fmla="*/ 80 h 736"/>
                <a:gd name="T4" fmla="*/ 254 w 254"/>
                <a:gd name="T5" fmla="*/ 167 h 736"/>
                <a:gd name="T6" fmla="*/ 248 w 254"/>
                <a:gd name="T7" fmla="*/ 241 h 736"/>
                <a:gd name="T8" fmla="*/ 248 w 254"/>
                <a:gd name="T9" fmla="*/ 303 h 736"/>
                <a:gd name="T10" fmla="*/ 254 w 254"/>
                <a:gd name="T11" fmla="*/ 359 h 736"/>
                <a:gd name="T12" fmla="*/ 254 w 254"/>
                <a:gd name="T13" fmla="*/ 433 h 736"/>
                <a:gd name="T14" fmla="*/ 254 w 254"/>
                <a:gd name="T15" fmla="*/ 563 h 736"/>
                <a:gd name="T16" fmla="*/ 235 w 254"/>
                <a:gd name="T17" fmla="*/ 625 h 736"/>
                <a:gd name="T18" fmla="*/ 217 w 254"/>
                <a:gd name="T19" fmla="*/ 686 h 736"/>
                <a:gd name="T20" fmla="*/ 198 w 254"/>
                <a:gd name="T21" fmla="*/ 736 h 736"/>
                <a:gd name="T22" fmla="*/ 105 w 254"/>
                <a:gd name="T23" fmla="*/ 662 h 736"/>
                <a:gd name="T24" fmla="*/ 31 w 254"/>
                <a:gd name="T25" fmla="*/ 563 h 736"/>
                <a:gd name="T26" fmla="*/ 0 w 254"/>
                <a:gd name="T27" fmla="*/ 421 h 736"/>
                <a:gd name="T28" fmla="*/ 0 w 254"/>
                <a:gd name="T29" fmla="*/ 291 h 736"/>
                <a:gd name="T30" fmla="*/ 50 w 254"/>
                <a:gd name="T31" fmla="*/ 155 h 736"/>
                <a:gd name="T32" fmla="*/ 136 w 254"/>
                <a:gd name="T33" fmla="*/ 56 h 736"/>
                <a:gd name="T34" fmla="*/ 217 w 254"/>
                <a:gd name="T35" fmla="*/ 0 h 7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736"/>
                <a:gd name="T56" fmla="*/ 254 w 254"/>
                <a:gd name="T57" fmla="*/ 736 h 7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736">
                  <a:moveTo>
                    <a:pt x="217" y="0"/>
                  </a:moveTo>
                  <a:lnTo>
                    <a:pt x="248" y="80"/>
                  </a:lnTo>
                  <a:lnTo>
                    <a:pt x="254" y="167"/>
                  </a:lnTo>
                  <a:lnTo>
                    <a:pt x="248" y="241"/>
                  </a:lnTo>
                  <a:lnTo>
                    <a:pt x="248" y="303"/>
                  </a:lnTo>
                  <a:lnTo>
                    <a:pt x="254" y="359"/>
                  </a:lnTo>
                  <a:lnTo>
                    <a:pt x="254" y="433"/>
                  </a:lnTo>
                  <a:lnTo>
                    <a:pt x="254" y="563"/>
                  </a:lnTo>
                  <a:lnTo>
                    <a:pt x="235" y="625"/>
                  </a:lnTo>
                  <a:lnTo>
                    <a:pt x="217" y="686"/>
                  </a:lnTo>
                  <a:lnTo>
                    <a:pt x="198" y="736"/>
                  </a:lnTo>
                  <a:lnTo>
                    <a:pt x="105" y="662"/>
                  </a:lnTo>
                  <a:lnTo>
                    <a:pt x="31" y="563"/>
                  </a:lnTo>
                  <a:lnTo>
                    <a:pt x="0" y="421"/>
                  </a:lnTo>
                  <a:lnTo>
                    <a:pt x="0" y="291"/>
                  </a:lnTo>
                  <a:lnTo>
                    <a:pt x="50" y="155"/>
                  </a:lnTo>
                  <a:lnTo>
                    <a:pt x="136" y="56"/>
                  </a:lnTo>
                  <a:lnTo>
                    <a:pt x="217"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524" name="Rectangle 44"/>
            <p:cNvSpPr>
              <a:spLocks noChangeArrowheads="1"/>
            </p:cNvSpPr>
            <p:nvPr/>
          </p:nvSpPr>
          <p:spPr bwMode="auto">
            <a:xfrm>
              <a:off x="1753" y="1433"/>
              <a:ext cx="6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g</a:t>
              </a:r>
              <a:endParaRPr lang="en-US" altLang="en-US"/>
            </a:p>
          </p:txBody>
        </p:sp>
        <p:grpSp>
          <p:nvGrpSpPr>
            <p:cNvPr id="17525" name="Group 45"/>
            <p:cNvGrpSpPr>
              <a:grpSpLocks/>
            </p:cNvGrpSpPr>
            <p:nvPr/>
          </p:nvGrpSpPr>
          <p:grpSpPr bwMode="auto">
            <a:xfrm>
              <a:off x="1104" y="1216"/>
              <a:ext cx="828" cy="180"/>
              <a:chOff x="1104" y="1216"/>
              <a:chExt cx="828" cy="180"/>
            </a:xfrm>
          </p:grpSpPr>
          <p:sp>
            <p:nvSpPr>
              <p:cNvPr id="17527" name="Freeform 46"/>
              <p:cNvSpPr>
                <a:spLocks/>
              </p:cNvSpPr>
              <p:nvPr/>
            </p:nvSpPr>
            <p:spPr bwMode="auto">
              <a:xfrm>
                <a:off x="1858" y="1346"/>
                <a:ext cx="74" cy="50"/>
              </a:xfrm>
              <a:custGeom>
                <a:avLst/>
                <a:gdLst>
                  <a:gd name="T0" fmla="*/ 74 w 74"/>
                  <a:gd name="T1" fmla="*/ 37 h 50"/>
                  <a:gd name="T2" fmla="*/ 0 w 74"/>
                  <a:gd name="T3" fmla="*/ 50 h 50"/>
                  <a:gd name="T4" fmla="*/ 31 w 74"/>
                  <a:gd name="T5" fmla="*/ 31 h 50"/>
                  <a:gd name="T6" fmla="*/ 12 w 74"/>
                  <a:gd name="T7" fmla="*/ 0 h 50"/>
                  <a:gd name="T8" fmla="*/ 74 w 74"/>
                  <a:gd name="T9" fmla="*/ 37 h 50"/>
                  <a:gd name="T10" fmla="*/ 0 60000 65536"/>
                  <a:gd name="T11" fmla="*/ 0 60000 65536"/>
                  <a:gd name="T12" fmla="*/ 0 60000 65536"/>
                  <a:gd name="T13" fmla="*/ 0 60000 65536"/>
                  <a:gd name="T14" fmla="*/ 0 60000 65536"/>
                  <a:gd name="T15" fmla="*/ 0 w 74"/>
                  <a:gd name="T16" fmla="*/ 0 h 50"/>
                  <a:gd name="T17" fmla="*/ 74 w 74"/>
                  <a:gd name="T18" fmla="*/ 50 h 50"/>
                </a:gdLst>
                <a:ahLst/>
                <a:cxnLst>
                  <a:cxn ang="T10">
                    <a:pos x="T0" y="T1"/>
                  </a:cxn>
                  <a:cxn ang="T11">
                    <a:pos x="T2" y="T3"/>
                  </a:cxn>
                  <a:cxn ang="T12">
                    <a:pos x="T4" y="T5"/>
                  </a:cxn>
                  <a:cxn ang="T13">
                    <a:pos x="T6" y="T7"/>
                  </a:cxn>
                  <a:cxn ang="T14">
                    <a:pos x="T8" y="T9"/>
                  </a:cxn>
                </a:cxnLst>
                <a:rect l="T15" t="T16" r="T17" b="T18"/>
                <a:pathLst>
                  <a:path w="74" h="50">
                    <a:moveTo>
                      <a:pt x="74" y="37"/>
                    </a:moveTo>
                    <a:lnTo>
                      <a:pt x="0" y="50"/>
                    </a:lnTo>
                    <a:lnTo>
                      <a:pt x="31" y="31"/>
                    </a:lnTo>
                    <a:lnTo>
                      <a:pt x="12" y="0"/>
                    </a:lnTo>
                    <a:lnTo>
                      <a:pt x="74" y="37"/>
                    </a:lnTo>
                    <a:close/>
                  </a:path>
                </a:pathLst>
              </a:custGeom>
              <a:solidFill>
                <a:srgbClr val="000000"/>
              </a:solidFill>
              <a:ln w="9525">
                <a:solidFill>
                  <a:srgbClr val="000000"/>
                </a:solidFill>
                <a:round/>
                <a:headEnd/>
                <a:tailEnd/>
              </a:ln>
            </p:spPr>
            <p:txBody>
              <a:bodyPr/>
              <a:lstStyle/>
              <a:p>
                <a:endParaRPr lang="en-GB"/>
              </a:p>
            </p:txBody>
          </p:sp>
          <p:sp>
            <p:nvSpPr>
              <p:cNvPr id="17528" name="Line 47"/>
              <p:cNvSpPr>
                <a:spLocks noChangeShapeType="1"/>
              </p:cNvSpPr>
              <p:nvPr/>
            </p:nvSpPr>
            <p:spPr bwMode="auto">
              <a:xfrm>
                <a:off x="1104" y="1216"/>
                <a:ext cx="785" cy="1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526" name="Oval 105"/>
            <p:cNvSpPr>
              <a:spLocks noChangeArrowheads="1"/>
            </p:cNvSpPr>
            <p:nvPr/>
          </p:nvSpPr>
          <p:spPr bwMode="auto">
            <a:xfrm>
              <a:off x="1666" y="1153"/>
              <a:ext cx="851" cy="851"/>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grpSp>
        <p:nvGrpSpPr>
          <p:cNvPr id="7" name="Group 139"/>
          <p:cNvGrpSpPr>
            <a:grpSpLocks/>
          </p:cNvGrpSpPr>
          <p:nvPr/>
        </p:nvGrpSpPr>
        <p:grpSpPr bwMode="auto">
          <a:xfrm>
            <a:off x="2355853" y="3617196"/>
            <a:ext cx="7781925" cy="1990725"/>
            <a:chOff x="522" y="2167"/>
            <a:chExt cx="4902" cy="1254"/>
          </a:xfrm>
        </p:grpSpPr>
        <p:sp>
          <p:nvSpPr>
            <p:cNvPr id="17480" name="Rectangle 5"/>
            <p:cNvSpPr>
              <a:spLocks noChangeArrowheads="1"/>
            </p:cNvSpPr>
            <p:nvPr/>
          </p:nvSpPr>
          <p:spPr bwMode="auto">
            <a:xfrm>
              <a:off x="522" y="2167"/>
              <a:ext cx="1833"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a:solidFill>
                    <a:srgbClr val="000000"/>
                  </a:solidFill>
                  <a:latin typeface="Arial" panose="020B0604020202020204" pitchFamily="34" charset="0"/>
                </a:rPr>
                <a:t>•  </a:t>
              </a:r>
              <a:r>
                <a:rPr lang="en-US" altLang="en-US" sz="2000" dirty="0">
                  <a:solidFill>
                    <a:srgbClr val="000000"/>
                  </a:solidFill>
                  <a:latin typeface="Arial" panose="020B0604020202020204" pitchFamily="34" charset="0"/>
                </a:rPr>
                <a:t>For this transformation,</a:t>
              </a:r>
            </a:p>
            <a:p>
              <a:r>
                <a:rPr lang="en-US" altLang="en-US" sz="2000" dirty="0">
                  <a:solidFill>
                    <a:srgbClr val="000000"/>
                  </a:solidFill>
                  <a:latin typeface="Arial" panose="020B0604020202020204" pitchFamily="34" charset="0"/>
                </a:rPr>
                <a:t>    rate increases with </a:t>
              </a:r>
            </a:p>
            <a:p>
              <a:r>
                <a:rPr lang="en-US" altLang="en-US" sz="2000" dirty="0">
                  <a:solidFill>
                    <a:srgbClr val="000000"/>
                  </a:solidFill>
                  <a:latin typeface="Arial" panose="020B0604020202020204" pitchFamily="34" charset="0"/>
                </a:rPr>
                <a:t>    [</a:t>
              </a:r>
              <a:r>
                <a:rPr lang="en-US" altLang="en-US" sz="2000" i="1" dirty="0" err="1">
                  <a:solidFill>
                    <a:srgbClr val="000000"/>
                  </a:solidFill>
                  <a:latin typeface="Arial" panose="020B0604020202020204" pitchFamily="34" charset="0"/>
                </a:rPr>
                <a:t>T</a:t>
              </a:r>
              <a:r>
                <a:rPr lang="en-US" altLang="en-US" sz="2000" baseline="-20000" dirty="0" err="1">
                  <a:solidFill>
                    <a:srgbClr val="000000"/>
                  </a:solidFill>
                  <a:latin typeface="Arial" panose="020B0604020202020204" pitchFamily="34" charset="0"/>
                </a:rPr>
                <a:t>eutectoid</a:t>
              </a:r>
              <a:r>
                <a:rPr lang="en-US" altLang="en-US" sz="2000" dirty="0">
                  <a:solidFill>
                    <a:srgbClr val="000000"/>
                  </a:solidFill>
                  <a:latin typeface="Arial" panose="020B0604020202020204" pitchFamily="34" charset="0"/>
                </a:rPr>
                <a:t> – </a:t>
              </a:r>
              <a:r>
                <a:rPr lang="en-US" altLang="en-US" sz="2000" i="1" dirty="0">
                  <a:solidFill>
                    <a:srgbClr val="000000"/>
                  </a:solidFill>
                  <a:latin typeface="Arial" panose="020B0604020202020204" pitchFamily="34" charset="0"/>
                </a:rPr>
                <a:t>T </a:t>
              </a:r>
              <a:r>
                <a:rPr lang="en-US" altLang="en-US" sz="2000" dirty="0">
                  <a:solidFill>
                    <a:srgbClr val="000000"/>
                  </a:solidFill>
                  <a:latin typeface="Arial" panose="020B0604020202020204" pitchFamily="34" charset="0"/>
                </a:rPr>
                <a:t>] (i.e., </a:t>
              </a:r>
              <a:r>
                <a:rPr lang="en-US" altLang="en-US" sz="2000" dirty="0">
                  <a:solidFill>
                    <a:srgbClr val="000000"/>
                  </a:solidFill>
                  <a:latin typeface="Symbol" panose="05050102010706020507" pitchFamily="18" charset="2"/>
                </a:rPr>
                <a:t>D</a:t>
              </a:r>
              <a:r>
                <a:rPr lang="en-US" altLang="en-US" sz="2000" i="1" dirty="0">
                  <a:solidFill>
                    <a:srgbClr val="000000"/>
                  </a:solidFill>
                  <a:latin typeface="Arial" panose="020B0604020202020204" pitchFamily="34" charset="0"/>
                </a:rPr>
                <a:t>T</a:t>
              </a:r>
              <a:r>
                <a:rPr lang="en-US" altLang="en-US" sz="2000" dirty="0">
                  <a:solidFill>
                    <a:srgbClr val="000000"/>
                  </a:solidFill>
                  <a:latin typeface="Arial" panose="020B0604020202020204" pitchFamily="34" charset="0"/>
                </a:rPr>
                <a:t>).</a:t>
              </a:r>
            </a:p>
          </p:txBody>
        </p:sp>
        <p:grpSp>
          <p:nvGrpSpPr>
            <p:cNvPr id="17481" name="Group 138"/>
            <p:cNvGrpSpPr>
              <a:grpSpLocks/>
            </p:cNvGrpSpPr>
            <p:nvPr/>
          </p:nvGrpSpPr>
          <p:grpSpPr bwMode="auto">
            <a:xfrm>
              <a:off x="2360" y="2216"/>
              <a:ext cx="3064" cy="1205"/>
              <a:chOff x="2184" y="2216"/>
              <a:chExt cx="3064" cy="1205"/>
            </a:xfrm>
          </p:grpSpPr>
          <p:sp>
            <p:nvSpPr>
              <p:cNvPr id="17482" name="Rectangle 8"/>
              <p:cNvSpPr>
                <a:spLocks noChangeArrowheads="1"/>
              </p:cNvSpPr>
              <p:nvPr/>
            </p:nvSpPr>
            <p:spPr bwMode="auto">
              <a:xfrm>
                <a:off x="4480" y="2667"/>
                <a:ext cx="76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10.12, </a:t>
                </a:r>
                <a:r>
                  <a:rPr lang="en-US" altLang="en-US" sz="1200" i="1">
                    <a:solidFill>
                      <a:srgbClr val="000000"/>
                    </a:solidFill>
                    <a:latin typeface="Arial" panose="020B0604020202020204" pitchFamily="34" charset="0"/>
                  </a:rPr>
                  <a:t>Callister &amp; Rethwisch 8e.</a:t>
                </a:r>
                <a:endParaRPr lang="en-US" altLang="en-US" sz="1200">
                  <a:solidFill>
                    <a:srgbClr val="000000"/>
                  </a:solidFill>
                  <a:latin typeface="Arial" panose="020B0604020202020204" pitchFamily="34" charset="0"/>
                </a:endParaRPr>
              </a:p>
            </p:txBody>
          </p:sp>
          <p:grpSp>
            <p:nvGrpSpPr>
              <p:cNvPr id="17483" name="Group 126"/>
              <p:cNvGrpSpPr>
                <a:grpSpLocks/>
              </p:cNvGrpSpPr>
              <p:nvPr/>
            </p:nvGrpSpPr>
            <p:grpSpPr bwMode="auto">
              <a:xfrm>
                <a:off x="2184" y="2244"/>
                <a:ext cx="2039" cy="1177"/>
                <a:chOff x="2184" y="2244"/>
                <a:chExt cx="2039" cy="1177"/>
              </a:xfrm>
            </p:grpSpPr>
            <p:pic>
              <p:nvPicPr>
                <p:cNvPr id="17485" name="Picture 107" descr="Fig 10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 y="2244"/>
                  <a:ext cx="1573"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6" name="Rectangle 108"/>
                <p:cNvSpPr>
                  <a:spLocks noChangeArrowheads="1"/>
                </p:cNvSpPr>
                <p:nvPr/>
              </p:nvSpPr>
              <p:spPr bwMode="auto">
                <a:xfrm>
                  <a:off x="3544" y="2789"/>
                  <a:ext cx="31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6600"/>
                      </a:solidFill>
                      <a:latin typeface="Arial" panose="020B0604020202020204" pitchFamily="34" charset="0"/>
                    </a:rPr>
                    <a:t>675ºC </a:t>
                  </a:r>
                  <a:endParaRPr lang="en-US" altLang="en-US">
                    <a:solidFill>
                      <a:srgbClr val="006600"/>
                    </a:solidFill>
                    <a:latin typeface="Arial" panose="020B0604020202020204" pitchFamily="34" charset="0"/>
                  </a:endParaRPr>
                </a:p>
              </p:txBody>
            </p:sp>
            <p:sp>
              <p:nvSpPr>
                <p:cNvPr id="17487" name="Rectangle 111"/>
                <p:cNvSpPr>
                  <a:spLocks noChangeArrowheads="1"/>
                </p:cNvSpPr>
                <p:nvPr/>
              </p:nvSpPr>
              <p:spPr bwMode="auto">
                <a:xfrm>
                  <a:off x="3532" y="2912"/>
                  <a:ext cx="5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6600"/>
                      </a:solidFill>
                      <a:latin typeface="Arial" panose="020B0604020202020204" pitchFamily="34" charset="0"/>
                    </a:rPr>
                    <a:t>(</a:t>
                  </a:r>
                  <a:r>
                    <a:rPr lang="en-US" altLang="en-US" sz="1300">
                      <a:solidFill>
                        <a:srgbClr val="006600"/>
                      </a:solidFill>
                      <a:latin typeface="Symbol" panose="05050102010706020507" pitchFamily="18" charset="2"/>
                    </a:rPr>
                    <a:t>D</a:t>
                  </a:r>
                  <a:r>
                    <a:rPr lang="en-US" altLang="en-US" sz="1300" i="1">
                      <a:solidFill>
                        <a:srgbClr val="006600"/>
                      </a:solidFill>
                      <a:latin typeface="Arial" panose="020B0604020202020204" pitchFamily="34" charset="0"/>
                    </a:rPr>
                    <a:t>T</a:t>
                  </a:r>
                  <a:r>
                    <a:rPr lang="en-US" altLang="en-US" sz="1300">
                      <a:solidFill>
                        <a:srgbClr val="006600"/>
                      </a:solidFill>
                      <a:latin typeface="Arial" panose="020B0604020202020204" pitchFamily="34" charset="0"/>
                    </a:rPr>
                    <a:t> smaller)</a:t>
                  </a:r>
                  <a:endParaRPr lang="en-US" altLang="en-US">
                    <a:solidFill>
                      <a:srgbClr val="006600"/>
                    </a:solidFill>
                    <a:latin typeface="Arial" panose="020B0604020202020204" pitchFamily="34" charset="0"/>
                  </a:endParaRPr>
                </a:p>
              </p:txBody>
            </p:sp>
            <p:sp>
              <p:nvSpPr>
                <p:cNvPr id="17488" name="Rectangle 112"/>
                <p:cNvSpPr>
                  <a:spLocks noChangeArrowheads="1"/>
                </p:cNvSpPr>
                <p:nvPr/>
              </p:nvSpPr>
              <p:spPr bwMode="auto">
                <a:xfrm>
                  <a:off x="2494" y="3077"/>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CC00"/>
                      </a:solidFill>
                      <a:latin typeface="Arial" panose="020B0604020202020204" pitchFamily="34" charset="0"/>
                    </a:rPr>
                    <a:t>0</a:t>
                  </a:r>
                  <a:endParaRPr lang="en-US" altLang="en-US">
                    <a:latin typeface="Arial" panose="020B0604020202020204" pitchFamily="34" charset="0"/>
                  </a:endParaRPr>
                </a:p>
              </p:txBody>
            </p:sp>
            <p:sp>
              <p:nvSpPr>
                <p:cNvPr id="17489" name="Rectangle 113"/>
                <p:cNvSpPr>
                  <a:spLocks noChangeArrowheads="1"/>
                </p:cNvSpPr>
                <p:nvPr/>
              </p:nvSpPr>
              <p:spPr bwMode="auto">
                <a:xfrm>
                  <a:off x="2423" y="266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CC00"/>
                      </a:solidFill>
                      <a:latin typeface="Arial" panose="020B0604020202020204" pitchFamily="34" charset="0"/>
                    </a:rPr>
                    <a:t>50</a:t>
                  </a:r>
                  <a:endParaRPr lang="en-US" altLang="en-US">
                    <a:latin typeface="Arial" panose="020B0604020202020204" pitchFamily="34" charset="0"/>
                  </a:endParaRPr>
                </a:p>
              </p:txBody>
            </p:sp>
            <p:sp>
              <p:nvSpPr>
                <p:cNvPr id="17490" name="Rectangle 114"/>
                <p:cNvSpPr>
                  <a:spLocks noChangeArrowheads="1"/>
                </p:cNvSpPr>
                <p:nvPr/>
              </p:nvSpPr>
              <p:spPr bwMode="auto">
                <a:xfrm rot="-5400000">
                  <a:off x="1847" y="2686"/>
                  <a:ext cx="8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i="1">
                      <a:solidFill>
                        <a:srgbClr val="00CC00"/>
                      </a:solidFill>
                      <a:latin typeface="Arial" panose="020B0604020202020204" pitchFamily="34" charset="0"/>
                    </a:rPr>
                    <a:t>y</a:t>
                  </a:r>
                  <a:r>
                    <a:rPr lang="en-US" altLang="en-US" sz="1800">
                      <a:solidFill>
                        <a:srgbClr val="00CC00"/>
                      </a:solidFill>
                      <a:latin typeface="Arial" panose="020B0604020202020204" pitchFamily="34" charset="0"/>
                    </a:rPr>
                    <a:t> (% pearlite)</a:t>
                  </a:r>
                  <a:endParaRPr lang="en-US" altLang="en-US">
                    <a:latin typeface="Arial" panose="020B0604020202020204" pitchFamily="34" charset="0"/>
                  </a:endParaRPr>
                </a:p>
              </p:txBody>
            </p:sp>
            <p:sp>
              <p:nvSpPr>
                <p:cNvPr id="17491" name="Rectangle 118"/>
                <p:cNvSpPr>
                  <a:spLocks noChangeArrowheads="1"/>
                </p:cNvSpPr>
                <p:nvPr/>
              </p:nvSpPr>
              <p:spPr bwMode="auto">
                <a:xfrm>
                  <a:off x="2651" y="2326"/>
                  <a:ext cx="1248" cy="85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92" name="Rectangle 119"/>
                <p:cNvSpPr>
                  <a:spLocks noChangeArrowheads="1"/>
                </p:cNvSpPr>
                <p:nvPr/>
              </p:nvSpPr>
              <p:spPr bwMode="auto">
                <a:xfrm>
                  <a:off x="2713" y="2417"/>
                  <a:ext cx="31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chemeClr val="tx2"/>
                      </a:solidFill>
                      <a:latin typeface="Arial" panose="020B0604020202020204" pitchFamily="34" charset="0"/>
                    </a:rPr>
                    <a:t>600ºC </a:t>
                  </a:r>
                  <a:endParaRPr lang="en-US" altLang="en-US">
                    <a:solidFill>
                      <a:schemeClr val="tx2"/>
                    </a:solidFill>
                    <a:latin typeface="Arial" panose="020B0604020202020204" pitchFamily="34" charset="0"/>
                  </a:endParaRPr>
                </a:p>
              </p:txBody>
            </p:sp>
            <p:sp>
              <p:nvSpPr>
                <p:cNvPr id="17493" name="Rectangle 122"/>
                <p:cNvSpPr>
                  <a:spLocks noChangeArrowheads="1"/>
                </p:cNvSpPr>
                <p:nvPr/>
              </p:nvSpPr>
              <p:spPr bwMode="auto">
                <a:xfrm>
                  <a:off x="2469" y="2541"/>
                  <a:ext cx="52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chemeClr val="tx2"/>
                      </a:solidFill>
                      <a:latin typeface="Arial" panose="020B0604020202020204" pitchFamily="34" charset="0"/>
                    </a:rPr>
                    <a:t>(</a:t>
                  </a:r>
                  <a:r>
                    <a:rPr lang="en-US" altLang="en-US" sz="1300">
                      <a:solidFill>
                        <a:schemeClr val="tx2"/>
                      </a:solidFill>
                      <a:latin typeface="Symbol" panose="05050102010706020507" pitchFamily="18" charset="2"/>
                    </a:rPr>
                    <a:t>D</a:t>
                  </a:r>
                  <a:r>
                    <a:rPr lang="en-US" altLang="en-US" sz="1300" i="1">
                      <a:solidFill>
                        <a:schemeClr val="tx2"/>
                      </a:solidFill>
                      <a:latin typeface="Arial" panose="020B0604020202020204" pitchFamily="34" charset="0"/>
                    </a:rPr>
                    <a:t>T</a:t>
                  </a:r>
                  <a:r>
                    <a:rPr lang="en-US" altLang="en-US" sz="1300">
                      <a:solidFill>
                        <a:schemeClr val="tx2"/>
                      </a:solidFill>
                      <a:latin typeface="Arial" panose="020B0604020202020204" pitchFamily="34" charset="0"/>
                    </a:rPr>
                    <a:t>  larger)</a:t>
                  </a:r>
                  <a:endParaRPr lang="en-US" altLang="en-US">
                    <a:solidFill>
                      <a:schemeClr val="tx2"/>
                    </a:solidFill>
                    <a:latin typeface="Arial" panose="020B0604020202020204" pitchFamily="34" charset="0"/>
                  </a:endParaRPr>
                </a:p>
              </p:txBody>
            </p:sp>
            <p:sp>
              <p:nvSpPr>
                <p:cNvPr id="17494" name="Rectangle 123"/>
                <p:cNvSpPr>
                  <a:spLocks noChangeArrowheads="1"/>
                </p:cNvSpPr>
                <p:nvPr/>
              </p:nvSpPr>
              <p:spPr bwMode="auto">
                <a:xfrm>
                  <a:off x="3184" y="2630"/>
                  <a:ext cx="29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3B77CC"/>
                      </a:solidFill>
                      <a:latin typeface="Arial" panose="020B0604020202020204" pitchFamily="34" charset="0"/>
                    </a:rPr>
                    <a:t>650ºC</a:t>
                  </a:r>
                  <a:endParaRPr lang="en-US" altLang="en-US">
                    <a:solidFill>
                      <a:srgbClr val="0000FF"/>
                    </a:solidFill>
                    <a:latin typeface="Arial" panose="020B0604020202020204" pitchFamily="34" charset="0"/>
                  </a:endParaRPr>
                </a:p>
              </p:txBody>
            </p:sp>
          </p:grpSp>
          <p:sp>
            <p:nvSpPr>
              <p:cNvPr id="17484" name="Rectangle 130"/>
              <p:cNvSpPr>
                <a:spLocks noChangeArrowheads="1"/>
              </p:cNvSpPr>
              <p:nvPr/>
            </p:nvSpPr>
            <p:spPr bwMode="auto">
              <a:xfrm>
                <a:off x="2293" y="2216"/>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solidFill>
                      <a:srgbClr val="00CC00"/>
                    </a:solidFill>
                    <a:latin typeface="Arial" panose="020B0604020202020204" pitchFamily="34" charset="0"/>
                  </a:rPr>
                  <a:t>100</a:t>
                </a:r>
              </a:p>
            </p:txBody>
          </p:sp>
        </p:grpSp>
      </p:grpSp>
      <p:grpSp>
        <p:nvGrpSpPr>
          <p:cNvPr id="17415" name="Group 140"/>
          <p:cNvGrpSpPr>
            <a:grpSpLocks/>
          </p:cNvGrpSpPr>
          <p:nvPr/>
        </p:nvGrpSpPr>
        <p:grpSpPr bwMode="auto">
          <a:xfrm>
            <a:off x="8656640" y="1020911"/>
            <a:ext cx="2319338" cy="2603500"/>
            <a:chOff x="3922" y="809"/>
            <a:chExt cx="1461" cy="1640"/>
          </a:xfrm>
        </p:grpSpPr>
        <p:grpSp>
          <p:nvGrpSpPr>
            <p:cNvPr id="17416" name="Group 128"/>
            <p:cNvGrpSpPr>
              <a:grpSpLocks/>
            </p:cNvGrpSpPr>
            <p:nvPr/>
          </p:nvGrpSpPr>
          <p:grpSpPr bwMode="auto">
            <a:xfrm>
              <a:off x="3922" y="809"/>
              <a:ext cx="1456" cy="1496"/>
              <a:chOff x="3855" y="691"/>
              <a:chExt cx="1456" cy="1496"/>
            </a:xfrm>
          </p:grpSpPr>
          <p:sp>
            <p:nvSpPr>
              <p:cNvPr id="17422" name="Freeform 10"/>
              <p:cNvSpPr>
                <a:spLocks/>
              </p:cNvSpPr>
              <p:nvPr/>
            </p:nvSpPr>
            <p:spPr bwMode="auto">
              <a:xfrm>
                <a:off x="4257" y="1006"/>
                <a:ext cx="507" cy="1181"/>
              </a:xfrm>
              <a:custGeom>
                <a:avLst/>
                <a:gdLst>
                  <a:gd name="T0" fmla="*/ 25 w 507"/>
                  <a:gd name="T1" fmla="*/ 204 h 1181"/>
                  <a:gd name="T2" fmla="*/ 12 w 507"/>
                  <a:gd name="T3" fmla="*/ 155 h 1181"/>
                  <a:gd name="T4" fmla="*/ 12 w 507"/>
                  <a:gd name="T5" fmla="*/ 130 h 1181"/>
                  <a:gd name="T6" fmla="*/ 25 w 507"/>
                  <a:gd name="T7" fmla="*/ 112 h 1181"/>
                  <a:gd name="T8" fmla="*/ 43 w 507"/>
                  <a:gd name="T9" fmla="*/ 68 h 1181"/>
                  <a:gd name="T10" fmla="*/ 86 w 507"/>
                  <a:gd name="T11" fmla="*/ 37 h 1181"/>
                  <a:gd name="T12" fmla="*/ 167 w 507"/>
                  <a:gd name="T13" fmla="*/ 0 h 1181"/>
                  <a:gd name="T14" fmla="*/ 253 w 507"/>
                  <a:gd name="T15" fmla="*/ 25 h 1181"/>
                  <a:gd name="T16" fmla="*/ 327 w 507"/>
                  <a:gd name="T17" fmla="*/ 68 h 1181"/>
                  <a:gd name="T18" fmla="*/ 389 w 507"/>
                  <a:gd name="T19" fmla="*/ 149 h 1181"/>
                  <a:gd name="T20" fmla="*/ 439 w 507"/>
                  <a:gd name="T21" fmla="*/ 204 h 1181"/>
                  <a:gd name="T22" fmla="*/ 476 w 507"/>
                  <a:gd name="T23" fmla="*/ 272 h 1181"/>
                  <a:gd name="T24" fmla="*/ 501 w 507"/>
                  <a:gd name="T25" fmla="*/ 377 h 1181"/>
                  <a:gd name="T26" fmla="*/ 507 w 507"/>
                  <a:gd name="T27" fmla="*/ 483 h 1181"/>
                  <a:gd name="T28" fmla="*/ 501 w 507"/>
                  <a:gd name="T29" fmla="*/ 588 h 1181"/>
                  <a:gd name="T30" fmla="*/ 488 w 507"/>
                  <a:gd name="T31" fmla="*/ 705 h 1181"/>
                  <a:gd name="T32" fmla="*/ 470 w 507"/>
                  <a:gd name="T33" fmla="*/ 816 h 1181"/>
                  <a:gd name="T34" fmla="*/ 457 w 507"/>
                  <a:gd name="T35" fmla="*/ 872 h 1181"/>
                  <a:gd name="T36" fmla="*/ 433 w 507"/>
                  <a:gd name="T37" fmla="*/ 934 h 1181"/>
                  <a:gd name="T38" fmla="*/ 395 w 507"/>
                  <a:gd name="T39" fmla="*/ 1008 h 1181"/>
                  <a:gd name="T40" fmla="*/ 365 w 507"/>
                  <a:gd name="T41" fmla="*/ 1082 h 1181"/>
                  <a:gd name="T42" fmla="*/ 315 w 507"/>
                  <a:gd name="T43" fmla="*/ 1138 h 1181"/>
                  <a:gd name="T44" fmla="*/ 247 w 507"/>
                  <a:gd name="T45" fmla="*/ 1181 h 1181"/>
                  <a:gd name="T46" fmla="*/ 191 w 507"/>
                  <a:gd name="T47" fmla="*/ 1175 h 1181"/>
                  <a:gd name="T48" fmla="*/ 148 w 507"/>
                  <a:gd name="T49" fmla="*/ 1163 h 1181"/>
                  <a:gd name="T50" fmla="*/ 74 w 507"/>
                  <a:gd name="T51" fmla="*/ 1101 h 1181"/>
                  <a:gd name="T52" fmla="*/ 43 w 507"/>
                  <a:gd name="T53" fmla="*/ 1057 h 1181"/>
                  <a:gd name="T54" fmla="*/ 31 w 507"/>
                  <a:gd name="T55" fmla="*/ 1020 h 1181"/>
                  <a:gd name="T56" fmla="*/ 18 w 507"/>
                  <a:gd name="T57" fmla="*/ 940 h 1181"/>
                  <a:gd name="T58" fmla="*/ 6 w 507"/>
                  <a:gd name="T59" fmla="*/ 897 h 1181"/>
                  <a:gd name="T60" fmla="*/ 6 w 507"/>
                  <a:gd name="T61" fmla="*/ 872 h 1181"/>
                  <a:gd name="T62" fmla="*/ 0 w 507"/>
                  <a:gd name="T63" fmla="*/ 693 h 1181"/>
                  <a:gd name="T64" fmla="*/ 6 w 507"/>
                  <a:gd name="T65" fmla="*/ 532 h 1181"/>
                  <a:gd name="T66" fmla="*/ 12 w 507"/>
                  <a:gd name="T67" fmla="*/ 377 h 1181"/>
                  <a:gd name="T68" fmla="*/ 25 w 507"/>
                  <a:gd name="T69" fmla="*/ 204 h 11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7"/>
                  <a:gd name="T106" fmla="*/ 0 h 1181"/>
                  <a:gd name="T107" fmla="*/ 507 w 507"/>
                  <a:gd name="T108" fmla="*/ 1181 h 11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7" h="1181">
                    <a:moveTo>
                      <a:pt x="25" y="204"/>
                    </a:moveTo>
                    <a:lnTo>
                      <a:pt x="12" y="155"/>
                    </a:lnTo>
                    <a:lnTo>
                      <a:pt x="12" y="130"/>
                    </a:lnTo>
                    <a:lnTo>
                      <a:pt x="25" y="112"/>
                    </a:lnTo>
                    <a:lnTo>
                      <a:pt x="43" y="68"/>
                    </a:lnTo>
                    <a:lnTo>
                      <a:pt x="86" y="37"/>
                    </a:lnTo>
                    <a:lnTo>
                      <a:pt x="167" y="0"/>
                    </a:lnTo>
                    <a:lnTo>
                      <a:pt x="253" y="25"/>
                    </a:lnTo>
                    <a:lnTo>
                      <a:pt x="327" y="68"/>
                    </a:lnTo>
                    <a:lnTo>
                      <a:pt x="389" y="149"/>
                    </a:lnTo>
                    <a:lnTo>
                      <a:pt x="439" y="204"/>
                    </a:lnTo>
                    <a:lnTo>
                      <a:pt x="476" y="272"/>
                    </a:lnTo>
                    <a:lnTo>
                      <a:pt x="501" y="377"/>
                    </a:lnTo>
                    <a:lnTo>
                      <a:pt x="507" y="483"/>
                    </a:lnTo>
                    <a:lnTo>
                      <a:pt x="501" y="588"/>
                    </a:lnTo>
                    <a:lnTo>
                      <a:pt x="488" y="705"/>
                    </a:lnTo>
                    <a:lnTo>
                      <a:pt x="470" y="816"/>
                    </a:lnTo>
                    <a:lnTo>
                      <a:pt x="457" y="872"/>
                    </a:lnTo>
                    <a:lnTo>
                      <a:pt x="433" y="934"/>
                    </a:lnTo>
                    <a:lnTo>
                      <a:pt x="395" y="1008"/>
                    </a:lnTo>
                    <a:lnTo>
                      <a:pt x="365" y="1082"/>
                    </a:lnTo>
                    <a:lnTo>
                      <a:pt x="315" y="1138"/>
                    </a:lnTo>
                    <a:lnTo>
                      <a:pt x="247" y="1181"/>
                    </a:lnTo>
                    <a:lnTo>
                      <a:pt x="191" y="1175"/>
                    </a:lnTo>
                    <a:lnTo>
                      <a:pt x="148" y="1163"/>
                    </a:lnTo>
                    <a:lnTo>
                      <a:pt x="74" y="1101"/>
                    </a:lnTo>
                    <a:lnTo>
                      <a:pt x="43" y="1057"/>
                    </a:lnTo>
                    <a:lnTo>
                      <a:pt x="31" y="1020"/>
                    </a:lnTo>
                    <a:lnTo>
                      <a:pt x="18" y="940"/>
                    </a:lnTo>
                    <a:lnTo>
                      <a:pt x="6" y="897"/>
                    </a:lnTo>
                    <a:lnTo>
                      <a:pt x="6" y="872"/>
                    </a:lnTo>
                    <a:lnTo>
                      <a:pt x="0" y="693"/>
                    </a:lnTo>
                    <a:lnTo>
                      <a:pt x="6" y="532"/>
                    </a:lnTo>
                    <a:lnTo>
                      <a:pt x="12" y="377"/>
                    </a:lnTo>
                    <a:lnTo>
                      <a:pt x="25" y="204"/>
                    </a:lnTo>
                    <a:close/>
                  </a:path>
                </a:pathLst>
              </a:custGeom>
              <a:solidFill>
                <a:srgbClr val="CCCCFF"/>
              </a:solidFill>
              <a:ln w="9525">
                <a:solidFill>
                  <a:srgbClr val="000000"/>
                </a:solidFill>
                <a:round/>
                <a:headEnd/>
                <a:tailEnd/>
              </a:ln>
            </p:spPr>
            <p:txBody>
              <a:bodyPr/>
              <a:lstStyle/>
              <a:p>
                <a:endParaRPr lang="en-GB"/>
              </a:p>
            </p:txBody>
          </p:sp>
          <p:sp>
            <p:nvSpPr>
              <p:cNvPr id="17423" name="AutoShape 48"/>
              <p:cNvSpPr>
                <a:spLocks noChangeArrowheads="1"/>
              </p:cNvSpPr>
              <p:nvPr/>
            </p:nvSpPr>
            <p:spPr bwMode="auto">
              <a:xfrm>
                <a:off x="4118" y="1473"/>
                <a:ext cx="272" cy="105"/>
              </a:xfrm>
              <a:prstGeom prst="roundRect">
                <a:avLst>
                  <a:gd name="adj" fmla="val 50000"/>
                </a:avLst>
              </a:prstGeom>
              <a:solidFill>
                <a:srgbClr val="FFCCCC"/>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24" name="AutoShape 49"/>
              <p:cNvSpPr>
                <a:spLocks noChangeArrowheads="1"/>
              </p:cNvSpPr>
              <p:nvPr/>
            </p:nvSpPr>
            <p:spPr bwMode="auto">
              <a:xfrm>
                <a:off x="4056" y="1572"/>
                <a:ext cx="334" cy="309"/>
              </a:xfrm>
              <a:prstGeom prst="roundRect">
                <a:avLst>
                  <a:gd name="adj" fmla="val 17648"/>
                </a:avLst>
              </a:prstGeom>
              <a:solidFill>
                <a:srgbClr val="99FFFF"/>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25" name="AutoShape 50"/>
              <p:cNvSpPr>
                <a:spLocks noChangeArrowheads="1"/>
              </p:cNvSpPr>
              <p:nvPr/>
            </p:nvSpPr>
            <p:spPr bwMode="auto">
              <a:xfrm>
                <a:off x="4056" y="1881"/>
                <a:ext cx="309" cy="105"/>
              </a:xfrm>
              <a:prstGeom prst="roundRect">
                <a:avLst>
                  <a:gd name="adj" fmla="val 50000"/>
                </a:avLst>
              </a:prstGeom>
              <a:solidFill>
                <a:srgbClr val="FFCCCC"/>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26" name="AutoShape 51"/>
              <p:cNvSpPr>
                <a:spLocks noChangeArrowheads="1"/>
              </p:cNvSpPr>
              <p:nvPr/>
            </p:nvSpPr>
            <p:spPr bwMode="auto">
              <a:xfrm>
                <a:off x="4080" y="1077"/>
                <a:ext cx="279" cy="106"/>
              </a:xfrm>
              <a:prstGeom prst="roundRect">
                <a:avLst>
                  <a:gd name="adj" fmla="val 50000"/>
                </a:avLst>
              </a:prstGeom>
              <a:solidFill>
                <a:srgbClr val="FFCCCC"/>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27" name="AutoShape 52"/>
              <p:cNvSpPr>
                <a:spLocks noChangeArrowheads="1"/>
              </p:cNvSpPr>
              <p:nvPr/>
            </p:nvSpPr>
            <p:spPr bwMode="auto">
              <a:xfrm>
                <a:off x="4074" y="1164"/>
                <a:ext cx="322" cy="315"/>
              </a:xfrm>
              <a:prstGeom prst="roundRect">
                <a:avLst>
                  <a:gd name="adj" fmla="val 17306"/>
                </a:avLst>
              </a:prstGeom>
              <a:solidFill>
                <a:srgbClr val="99FFFF"/>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28" name="Freeform 53"/>
              <p:cNvSpPr>
                <a:spLocks/>
              </p:cNvSpPr>
              <p:nvPr/>
            </p:nvSpPr>
            <p:spPr bwMode="auto">
              <a:xfrm>
                <a:off x="3898" y="1074"/>
                <a:ext cx="235" cy="971"/>
              </a:xfrm>
              <a:custGeom>
                <a:avLst/>
                <a:gdLst>
                  <a:gd name="T0" fmla="*/ 217 w 235"/>
                  <a:gd name="T1" fmla="*/ 0 h 971"/>
                  <a:gd name="T2" fmla="*/ 198 w 235"/>
                  <a:gd name="T3" fmla="*/ 56 h 971"/>
                  <a:gd name="T4" fmla="*/ 198 w 235"/>
                  <a:gd name="T5" fmla="*/ 118 h 971"/>
                  <a:gd name="T6" fmla="*/ 204 w 235"/>
                  <a:gd name="T7" fmla="*/ 186 h 971"/>
                  <a:gd name="T8" fmla="*/ 223 w 235"/>
                  <a:gd name="T9" fmla="*/ 260 h 971"/>
                  <a:gd name="T10" fmla="*/ 223 w 235"/>
                  <a:gd name="T11" fmla="*/ 340 h 971"/>
                  <a:gd name="T12" fmla="*/ 229 w 235"/>
                  <a:gd name="T13" fmla="*/ 377 h 971"/>
                  <a:gd name="T14" fmla="*/ 235 w 235"/>
                  <a:gd name="T15" fmla="*/ 427 h 971"/>
                  <a:gd name="T16" fmla="*/ 229 w 235"/>
                  <a:gd name="T17" fmla="*/ 551 h 971"/>
                  <a:gd name="T18" fmla="*/ 223 w 235"/>
                  <a:gd name="T19" fmla="*/ 606 h 971"/>
                  <a:gd name="T20" fmla="*/ 223 w 235"/>
                  <a:gd name="T21" fmla="*/ 674 h 971"/>
                  <a:gd name="T22" fmla="*/ 204 w 235"/>
                  <a:gd name="T23" fmla="*/ 748 h 971"/>
                  <a:gd name="T24" fmla="*/ 192 w 235"/>
                  <a:gd name="T25" fmla="*/ 829 h 971"/>
                  <a:gd name="T26" fmla="*/ 198 w 235"/>
                  <a:gd name="T27" fmla="*/ 903 h 971"/>
                  <a:gd name="T28" fmla="*/ 198 w 235"/>
                  <a:gd name="T29" fmla="*/ 928 h 971"/>
                  <a:gd name="T30" fmla="*/ 198 w 235"/>
                  <a:gd name="T31" fmla="*/ 952 h 971"/>
                  <a:gd name="T32" fmla="*/ 179 w 235"/>
                  <a:gd name="T33" fmla="*/ 965 h 971"/>
                  <a:gd name="T34" fmla="*/ 161 w 235"/>
                  <a:gd name="T35" fmla="*/ 971 h 971"/>
                  <a:gd name="T36" fmla="*/ 93 w 235"/>
                  <a:gd name="T37" fmla="*/ 928 h 971"/>
                  <a:gd name="T38" fmla="*/ 62 w 235"/>
                  <a:gd name="T39" fmla="*/ 860 h 971"/>
                  <a:gd name="T40" fmla="*/ 31 w 235"/>
                  <a:gd name="T41" fmla="*/ 798 h 971"/>
                  <a:gd name="T42" fmla="*/ 13 w 235"/>
                  <a:gd name="T43" fmla="*/ 742 h 971"/>
                  <a:gd name="T44" fmla="*/ 0 w 235"/>
                  <a:gd name="T45" fmla="*/ 631 h 971"/>
                  <a:gd name="T46" fmla="*/ 13 w 235"/>
                  <a:gd name="T47" fmla="*/ 396 h 971"/>
                  <a:gd name="T48" fmla="*/ 6 w 235"/>
                  <a:gd name="T49" fmla="*/ 322 h 971"/>
                  <a:gd name="T50" fmla="*/ 6 w 235"/>
                  <a:gd name="T51" fmla="*/ 260 h 971"/>
                  <a:gd name="T52" fmla="*/ 19 w 235"/>
                  <a:gd name="T53" fmla="*/ 198 h 971"/>
                  <a:gd name="T54" fmla="*/ 56 w 235"/>
                  <a:gd name="T55" fmla="*/ 136 h 971"/>
                  <a:gd name="T56" fmla="*/ 81 w 235"/>
                  <a:gd name="T57" fmla="*/ 93 h 971"/>
                  <a:gd name="T58" fmla="*/ 118 w 235"/>
                  <a:gd name="T59" fmla="*/ 62 h 971"/>
                  <a:gd name="T60" fmla="*/ 217 w 235"/>
                  <a:gd name="T61" fmla="*/ 0 h 9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5"/>
                  <a:gd name="T94" fmla="*/ 0 h 971"/>
                  <a:gd name="T95" fmla="*/ 235 w 235"/>
                  <a:gd name="T96" fmla="*/ 971 h 9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5" h="971">
                    <a:moveTo>
                      <a:pt x="217" y="0"/>
                    </a:moveTo>
                    <a:lnTo>
                      <a:pt x="198" y="56"/>
                    </a:lnTo>
                    <a:lnTo>
                      <a:pt x="198" y="118"/>
                    </a:lnTo>
                    <a:lnTo>
                      <a:pt x="204" y="186"/>
                    </a:lnTo>
                    <a:lnTo>
                      <a:pt x="223" y="260"/>
                    </a:lnTo>
                    <a:lnTo>
                      <a:pt x="223" y="340"/>
                    </a:lnTo>
                    <a:lnTo>
                      <a:pt x="229" y="377"/>
                    </a:lnTo>
                    <a:lnTo>
                      <a:pt x="235" y="427"/>
                    </a:lnTo>
                    <a:lnTo>
                      <a:pt x="229" y="551"/>
                    </a:lnTo>
                    <a:lnTo>
                      <a:pt x="223" y="606"/>
                    </a:lnTo>
                    <a:lnTo>
                      <a:pt x="223" y="674"/>
                    </a:lnTo>
                    <a:lnTo>
                      <a:pt x="204" y="748"/>
                    </a:lnTo>
                    <a:lnTo>
                      <a:pt x="192" y="829"/>
                    </a:lnTo>
                    <a:lnTo>
                      <a:pt x="198" y="903"/>
                    </a:lnTo>
                    <a:lnTo>
                      <a:pt x="198" y="928"/>
                    </a:lnTo>
                    <a:lnTo>
                      <a:pt x="198" y="952"/>
                    </a:lnTo>
                    <a:lnTo>
                      <a:pt x="179" y="965"/>
                    </a:lnTo>
                    <a:lnTo>
                      <a:pt x="161" y="971"/>
                    </a:lnTo>
                    <a:lnTo>
                      <a:pt x="93" y="928"/>
                    </a:lnTo>
                    <a:lnTo>
                      <a:pt x="62" y="860"/>
                    </a:lnTo>
                    <a:lnTo>
                      <a:pt x="31" y="798"/>
                    </a:lnTo>
                    <a:lnTo>
                      <a:pt x="13" y="742"/>
                    </a:lnTo>
                    <a:lnTo>
                      <a:pt x="0" y="631"/>
                    </a:lnTo>
                    <a:lnTo>
                      <a:pt x="13" y="396"/>
                    </a:lnTo>
                    <a:lnTo>
                      <a:pt x="6" y="322"/>
                    </a:lnTo>
                    <a:lnTo>
                      <a:pt x="6" y="260"/>
                    </a:lnTo>
                    <a:lnTo>
                      <a:pt x="19" y="198"/>
                    </a:lnTo>
                    <a:lnTo>
                      <a:pt x="56" y="136"/>
                    </a:lnTo>
                    <a:lnTo>
                      <a:pt x="81" y="93"/>
                    </a:lnTo>
                    <a:lnTo>
                      <a:pt x="118" y="62"/>
                    </a:lnTo>
                    <a:lnTo>
                      <a:pt x="217" y="0"/>
                    </a:lnTo>
                    <a:close/>
                  </a:path>
                </a:pathLst>
              </a:custGeom>
              <a:solidFill>
                <a:srgbClr val="CCCCFF"/>
              </a:solidFill>
              <a:ln w="9525">
                <a:solidFill>
                  <a:srgbClr val="000000"/>
                </a:solidFill>
                <a:round/>
                <a:headEnd/>
                <a:tailEnd/>
              </a:ln>
            </p:spPr>
            <p:txBody>
              <a:bodyPr/>
              <a:lstStyle/>
              <a:p>
                <a:endParaRPr lang="en-GB"/>
              </a:p>
            </p:txBody>
          </p:sp>
          <p:sp>
            <p:nvSpPr>
              <p:cNvPr id="17429" name="Line 54"/>
              <p:cNvSpPr>
                <a:spLocks noChangeShapeType="1"/>
              </p:cNvSpPr>
              <p:nvPr/>
            </p:nvSpPr>
            <p:spPr bwMode="auto">
              <a:xfrm flipV="1">
                <a:off x="4108" y="1074"/>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30" name="Rectangle 55"/>
              <p:cNvSpPr>
                <a:spLocks noChangeArrowheads="1"/>
              </p:cNvSpPr>
              <p:nvPr/>
            </p:nvSpPr>
            <p:spPr bwMode="auto">
              <a:xfrm>
                <a:off x="3855" y="691"/>
                <a:ext cx="96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dirty="0">
                    <a:solidFill>
                      <a:srgbClr val="000000"/>
                    </a:solidFill>
                    <a:latin typeface="Arial" panose="020B0604020202020204" pitchFamily="34" charset="0"/>
                  </a:rPr>
                  <a:t>Diffusion of C </a:t>
                </a:r>
                <a:endParaRPr lang="en-US" altLang="en-US" dirty="0">
                  <a:latin typeface="Arial" panose="020B0604020202020204" pitchFamily="34" charset="0"/>
                </a:endParaRPr>
              </a:p>
            </p:txBody>
          </p:sp>
          <p:sp>
            <p:nvSpPr>
              <p:cNvPr id="17431" name="Rectangle 56"/>
              <p:cNvSpPr>
                <a:spLocks noChangeArrowheads="1"/>
              </p:cNvSpPr>
              <p:nvPr/>
            </p:nvSpPr>
            <p:spPr bwMode="auto">
              <a:xfrm>
                <a:off x="3855" y="864"/>
                <a:ext cx="145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Arial" panose="020B0604020202020204" pitchFamily="34" charset="0"/>
                  </a:rPr>
                  <a:t>during transformation</a:t>
                </a:r>
                <a:endParaRPr lang="en-US" altLang="en-US">
                  <a:latin typeface="Arial" panose="020B0604020202020204" pitchFamily="34" charset="0"/>
                </a:endParaRPr>
              </a:p>
            </p:txBody>
          </p:sp>
          <p:sp>
            <p:nvSpPr>
              <p:cNvPr id="17432" name="Rectangle 57"/>
              <p:cNvSpPr>
                <a:spLocks noChangeArrowheads="1"/>
              </p:cNvSpPr>
              <p:nvPr/>
            </p:nvSpPr>
            <p:spPr bwMode="auto">
              <a:xfrm>
                <a:off x="4183" y="1192"/>
                <a:ext cx="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a</a:t>
                </a:r>
                <a:endParaRPr lang="en-US" altLang="en-US"/>
              </a:p>
            </p:txBody>
          </p:sp>
          <p:sp>
            <p:nvSpPr>
              <p:cNvPr id="17433" name="Rectangle 58"/>
              <p:cNvSpPr>
                <a:spLocks noChangeArrowheads="1"/>
              </p:cNvSpPr>
              <p:nvPr/>
            </p:nvSpPr>
            <p:spPr bwMode="auto">
              <a:xfrm>
                <a:off x="4183" y="1600"/>
                <a:ext cx="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a</a:t>
                </a:r>
                <a:endParaRPr lang="en-US" altLang="en-US"/>
              </a:p>
            </p:txBody>
          </p:sp>
          <p:sp>
            <p:nvSpPr>
              <p:cNvPr id="17434" name="Rectangle 59"/>
              <p:cNvSpPr>
                <a:spLocks noChangeArrowheads="1"/>
              </p:cNvSpPr>
              <p:nvPr/>
            </p:nvSpPr>
            <p:spPr bwMode="auto">
              <a:xfrm>
                <a:off x="3972" y="1402"/>
                <a:ext cx="6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g</a:t>
                </a:r>
                <a:endParaRPr lang="en-US" altLang="en-US"/>
              </a:p>
            </p:txBody>
          </p:sp>
          <p:sp>
            <p:nvSpPr>
              <p:cNvPr id="17435" name="Rectangle 60"/>
              <p:cNvSpPr>
                <a:spLocks noChangeArrowheads="1"/>
              </p:cNvSpPr>
              <p:nvPr/>
            </p:nvSpPr>
            <p:spPr bwMode="auto">
              <a:xfrm>
                <a:off x="4659" y="1483"/>
                <a:ext cx="6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g</a:t>
                </a:r>
                <a:endParaRPr lang="en-US" altLang="en-US"/>
              </a:p>
            </p:txBody>
          </p:sp>
          <p:sp>
            <p:nvSpPr>
              <p:cNvPr id="17436" name="Oval 61"/>
              <p:cNvSpPr>
                <a:spLocks noChangeArrowheads="1"/>
              </p:cNvSpPr>
              <p:nvPr/>
            </p:nvSpPr>
            <p:spPr bwMode="auto">
              <a:xfrm>
                <a:off x="4408" y="1714"/>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37" name="Oval 62"/>
              <p:cNvSpPr>
                <a:spLocks noChangeArrowheads="1"/>
              </p:cNvSpPr>
              <p:nvPr/>
            </p:nvSpPr>
            <p:spPr bwMode="auto">
              <a:xfrm>
                <a:off x="4637" y="1782"/>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38" name="Oval 63"/>
              <p:cNvSpPr>
                <a:spLocks noChangeArrowheads="1"/>
              </p:cNvSpPr>
              <p:nvPr/>
            </p:nvSpPr>
            <p:spPr bwMode="auto">
              <a:xfrm>
                <a:off x="4408" y="1813"/>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39" name="Oval 64"/>
              <p:cNvSpPr>
                <a:spLocks noChangeArrowheads="1"/>
              </p:cNvSpPr>
              <p:nvPr/>
            </p:nvSpPr>
            <p:spPr bwMode="auto">
              <a:xfrm>
                <a:off x="4383" y="1893"/>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40" name="Oval 65"/>
              <p:cNvSpPr>
                <a:spLocks noChangeArrowheads="1"/>
              </p:cNvSpPr>
              <p:nvPr/>
            </p:nvSpPr>
            <p:spPr bwMode="auto">
              <a:xfrm>
                <a:off x="4383" y="1924"/>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41" name="Oval 66"/>
              <p:cNvSpPr>
                <a:spLocks noChangeArrowheads="1"/>
              </p:cNvSpPr>
              <p:nvPr/>
            </p:nvSpPr>
            <p:spPr bwMode="auto">
              <a:xfrm>
                <a:off x="4377" y="1955"/>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42" name="Oval 67"/>
              <p:cNvSpPr>
                <a:spLocks noChangeArrowheads="1"/>
              </p:cNvSpPr>
              <p:nvPr/>
            </p:nvSpPr>
            <p:spPr bwMode="auto">
              <a:xfrm>
                <a:off x="4402" y="1955"/>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43" name="Oval 68"/>
              <p:cNvSpPr>
                <a:spLocks noChangeArrowheads="1"/>
              </p:cNvSpPr>
              <p:nvPr/>
            </p:nvSpPr>
            <p:spPr bwMode="auto">
              <a:xfrm>
                <a:off x="4414" y="1924"/>
                <a:ext cx="19" cy="1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44" name="Oval 69"/>
              <p:cNvSpPr>
                <a:spLocks noChangeArrowheads="1"/>
              </p:cNvSpPr>
              <p:nvPr/>
            </p:nvSpPr>
            <p:spPr bwMode="auto">
              <a:xfrm>
                <a:off x="4414" y="1887"/>
                <a:ext cx="19" cy="1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45" name="Oval 70"/>
              <p:cNvSpPr>
                <a:spLocks noChangeArrowheads="1"/>
              </p:cNvSpPr>
              <p:nvPr/>
            </p:nvSpPr>
            <p:spPr bwMode="auto">
              <a:xfrm>
                <a:off x="4408" y="1850"/>
                <a:ext cx="19" cy="1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46" name="Oval 71"/>
              <p:cNvSpPr>
                <a:spLocks noChangeArrowheads="1"/>
              </p:cNvSpPr>
              <p:nvPr/>
            </p:nvSpPr>
            <p:spPr bwMode="auto">
              <a:xfrm>
                <a:off x="4408" y="1615"/>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47" name="Oval 72"/>
              <p:cNvSpPr>
                <a:spLocks noChangeArrowheads="1"/>
              </p:cNvSpPr>
              <p:nvPr/>
            </p:nvSpPr>
            <p:spPr bwMode="auto">
              <a:xfrm>
                <a:off x="4396" y="1572"/>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48" name="Oval 73"/>
              <p:cNvSpPr>
                <a:spLocks noChangeArrowheads="1"/>
              </p:cNvSpPr>
              <p:nvPr/>
            </p:nvSpPr>
            <p:spPr bwMode="auto">
              <a:xfrm>
                <a:off x="4402" y="1535"/>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49" name="Oval 74"/>
              <p:cNvSpPr>
                <a:spLocks noChangeArrowheads="1"/>
              </p:cNvSpPr>
              <p:nvPr/>
            </p:nvSpPr>
            <p:spPr bwMode="auto">
              <a:xfrm>
                <a:off x="4396" y="1485"/>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50" name="Oval 75"/>
              <p:cNvSpPr>
                <a:spLocks noChangeArrowheads="1"/>
              </p:cNvSpPr>
              <p:nvPr/>
            </p:nvSpPr>
            <p:spPr bwMode="auto">
              <a:xfrm>
                <a:off x="4427" y="1553"/>
                <a:ext cx="18"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51" name="Oval 76"/>
              <p:cNvSpPr>
                <a:spLocks noChangeArrowheads="1"/>
              </p:cNvSpPr>
              <p:nvPr/>
            </p:nvSpPr>
            <p:spPr bwMode="auto">
              <a:xfrm>
                <a:off x="4433" y="1522"/>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52" name="Oval 77"/>
              <p:cNvSpPr>
                <a:spLocks noChangeArrowheads="1"/>
              </p:cNvSpPr>
              <p:nvPr/>
            </p:nvSpPr>
            <p:spPr bwMode="auto">
              <a:xfrm>
                <a:off x="4427" y="1479"/>
                <a:ext cx="18"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53" name="Oval 78"/>
              <p:cNvSpPr>
                <a:spLocks noChangeArrowheads="1"/>
              </p:cNvSpPr>
              <p:nvPr/>
            </p:nvSpPr>
            <p:spPr bwMode="auto">
              <a:xfrm>
                <a:off x="4414" y="1423"/>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54" name="Oval 79"/>
              <p:cNvSpPr>
                <a:spLocks noChangeArrowheads="1"/>
              </p:cNvSpPr>
              <p:nvPr/>
            </p:nvSpPr>
            <p:spPr bwMode="auto">
              <a:xfrm>
                <a:off x="4532" y="1628"/>
                <a:ext cx="19" cy="1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55" name="Oval 80"/>
              <p:cNvSpPr>
                <a:spLocks noChangeArrowheads="1"/>
              </p:cNvSpPr>
              <p:nvPr/>
            </p:nvSpPr>
            <p:spPr bwMode="auto">
              <a:xfrm>
                <a:off x="4421" y="1318"/>
                <a:ext cx="18"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56" name="Oval 81"/>
              <p:cNvSpPr>
                <a:spLocks noChangeArrowheads="1"/>
              </p:cNvSpPr>
              <p:nvPr/>
            </p:nvSpPr>
            <p:spPr bwMode="auto">
              <a:xfrm>
                <a:off x="4414" y="1195"/>
                <a:ext cx="13" cy="1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57" name="Oval 82"/>
              <p:cNvSpPr>
                <a:spLocks noChangeArrowheads="1"/>
              </p:cNvSpPr>
              <p:nvPr/>
            </p:nvSpPr>
            <p:spPr bwMode="auto">
              <a:xfrm>
                <a:off x="4377" y="1133"/>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58" name="Oval 83"/>
              <p:cNvSpPr>
                <a:spLocks noChangeArrowheads="1"/>
              </p:cNvSpPr>
              <p:nvPr/>
            </p:nvSpPr>
            <p:spPr bwMode="auto">
              <a:xfrm>
                <a:off x="4353" y="1071"/>
                <a:ext cx="18" cy="1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59" name="Oval 84"/>
              <p:cNvSpPr>
                <a:spLocks noChangeArrowheads="1"/>
              </p:cNvSpPr>
              <p:nvPr/>
            </p:nvSpPr>
            <p:spPr bwMode="auto">
              <a:xfrm>
                <a:off x="4365" y="1090"/>
                <a:ext cx="19" cy="1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60" name="Oval 85"/>
              <p:cNvSpPr>
                <a:spLocks noChangeArrowheads="1"/>
              </p:cNvSpPr>
              <p:nvPr/>
            </p:nvSpPr>
            <p:spPr bwMode="auto">
              <a:xfrm>
                <a:off x="4402" y="1108"/>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61" name="Oval 86"/>
              <p:cNvSpPr>
                <a:spLocks noChangeArrowheads="1"/>
              </p:cNvSpPr>
              <p:nvPr/>
            </p:nvSpPr>
            <p:spPr bwMode="auto">
              <a:xfrm>
                <a:off x="4383" y="1065"/>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62" name="Oval 87"/>
              <p:cNvSpPr>
                <a:spLocks noChangeArrowheads="1"/>
              </p:cNvSpPr>
              <p:nvPr/>
            </p:nvSpPr>
            <p:spPr bwMode="auto">
              <a:xfrm>
                <a:off x="4458" y="1071"/>
                <a:ext cx="18"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63" name="Oval 88"/>
              <p:cNvSpPr>
                <a:spLocks noChangeArrowheads="1"/>
              </p:cNvSpPr>
              <p:nvPr/>
            </p:nvSpPr>
            <p:spPr bwMode="auto">
              <a:xfrm>
                <a:off x="4482" y="1189"/>
                <a:ext cx="19" cy="1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64" name="Oval 89"/>
              <p:cNvSpPr>
                <a:spLocks noChangeArrowheads="1"/>
              </p:cNvSpPr>
              <p:nvPr/>
            </p:nvSpPr>
            <p:spPr bwMode="auto">
              <a:xfrm>
                <a:off x="4575" y="1164"/>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65" name="Oval 90"/>
              <p:cNvSpPr>
                <a:spLocks noChangeArrowheads="1"/>
              </p:cNvSpPr>
              <p:nvPr/>
            </p:nvSpPr>
            <p:spPr bwMode="auto">
              <a:xfrm>
                <a:off x="4550" y="1281"/>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66" name="Oval 91"/>
              <p:cNvSpPr>
                <a:spLocks noChangeArrowheads="1"/>
              </p:cNvSpPr>
              <p:nvPr/>
            </p:nvSpPr>
            <p:spPr bwMode="auto">
              <a:xfrm>
                <a:off x="4655" y="1300"/>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67" name="Oval 92"/>
              <p:cNvSpPr>
                <a:spLocks noChangeArrowheads="1"/>
              </p:cNvSpPr>
              <p:nvPr/>
            </p:nvSpPr>
            <p:spPr bwMode="auto">
              <a:xfrm>
                <a:off x="4495" y="1349"/>
                <a:ext cx="18"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68" name="Oval 93"/>
              <p:cNvSpPr>
                <a:spLocks noChangeArrowheads="1"/>
              </p:cNvSpPr>
              <p:nvPr/>
            </p:nvSpPr>
            <p:spPr bwMode="auto">
              <a:xfrm>
                <a:off x="4693" y="1386"/>
                <a:ext cx="12"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69" name="Oval 94"/>
              <p:cNvSpPr>
                <a:spLocks noChangeArrowheads="1"/>
              </p:cNvSpPr>
              <p:nvPr/>
            </p:nvSpPr>
            <p:spPr bwMode="auto">
              <a:xfrm>
                <a:off x="4575" y="1467"/>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70" name="Oval 95"/>
              <p:cNvSpPr>
                <a:spLocks noChangeArrowheads="1"/>
              </p:cNvSpPr>
              <p:nvPr/>
            </p:nvSpPr>
            <p:spPr bwMode="auto">
              <a:xfrm>
                <a:off x="4464" y="1448"/>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71" name="Oval 96"/>
              <p:cNvSpPr>
                <a:spLocks noChangeArrowheads="1"/>
              </p:cNvSpPr>
              <p:nvPr/>
            </p:nvSpPr>
            <p:spPr bwMode="auto">
              <a:xfrm>
                <a:off x="4668" y="1522"/>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72" name="Oval 97"/>
              <p:cNvSpPr>
                <a:spLocks noChangeArrowheads="1"/>
              </p:cNvSpPr>
              <p:nvPr/>
            </p:nvSpPr>
            <p:spPr bwMode="auto">
              <a:xfrm>
                <a:off x="4538" y="1751"/>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73" name="Oval 98"/>
              <p:cNvSpPr>
                <a:spLocks noChangeArrowheads="1"/>
              </p:cNvSpPr>
              <p:nvPr/>
            </p:nvSpPr>
            <p:spPr bwMode="auto">
              <a:xfrm>
                <a:off x="4587" y="1930"/>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74" name="Oval 99"/>
              <p:cNvSpPr>
                <a:spLocks noChangeArrowheads="1"/>
              </p:cNvSpPr>
              <p:nvPr/>
            </p:nvSpPr>
            <p:spPr bwMode="auto">
              <a:xfrm>
                <a:off x="4501" y="1862"/>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75" name="Oval 100"/>
              <p:cNvSpPr>
                <a:spLocks noChangeArrowheads="1"/>
              </p:cNvSpPr>
              <p:nvPr/>
            </p:nvSpPr>
            <p:spPr bwMode="auto">
              <a:xfrm>
                <a:off x="4476" y="1998"/>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76" name="Oval 101"/>
              <p:cNvSpPr>
                <a:spLocks noChangeArrowheads="1"/>
              </p:cNvSpPr>
              <p:nvPr/>
            </p:nvSpPr>
            <p:spPr bwMode="auto">
              <a:xfrm>
                <a:off x="4538" y="2097"/>
                <a:ext cx="19" cy="19"/>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77" name="Oval 102"/>
              <p:cNvSpPr>
                <a:spLocks noChangeArrowheads="1"/>
              </p:cNvSpPr>
              <p:nvPr/>
            </p:nvSpPr>
            <p:spPr bwMode="auto">
              <a:xfrm>
                <a:off x="4377" y="2073"/>
                <a:ext cx="19" cy="1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7478" name="Freeform 103"/>
              <p:cNvSpPr>
                <a:spLocks/>
              </p:cNvSpPr>
              <p:nvPr/>
            </p:nvSpPr>
            <p:spPr bwMode="auto">
              <a:xfrm>
                <a:off x="4047" y="1983"/>
                <a:ext cx="352" cy="186"/>
              </a:xfrm>
              <a:custGeom>
                <a:avLst/>
                <a:gdLst>
                  <a:gd name="T0" fmla="*/ 0 w 352"/>
                  <a:gd name="T1" fmla="*/ 62 h 186"/>
                  <a:gd name="T2" fmla="*/ 352 w 352"/>
                  <a:gd name="T3" fmla="*/ 186 h 186"/>
                  <a:gd name="T4" fmla="*/ 333 w 352"/>
                  <a:gd name="T5" fmla="*/ 136 h 186"/>
                  <a:gd name="T6" fmla="*/ 315 w 352"/>
                  <a:gd name="T7" fmla="*/ 93 h 186"/>
                  <a:gd name="T8" fmla="*/ 315 w 352"/>
                  <a:gd name="T9" fmla="*/ 50 h 186"/>
                  <a:gd name="T10" fmla="*/ 309 w 352"/>
                  <a:gd name="T11" fmla="*/ 19 h 186"/>
                  <a:gd name="T12" fmla="*/ 278 w 352"/>
                  <a:gd name="T13" fmla="*/ 0 h 186"/>
                  <a:gd name="T14" fmla="*/ 55 w 352"/>
                  <a:gd name="T15" fmla="*/ 0 h 186"/>
                  <a:gd name="T16" fmla="*/ 55 w 352"/>
                  <a:gd name="T17" fmla="*/ 37 h 186"/>
                  <a:gd name="T18" fmla="*/ 43 w 352"/>
                  <a:gd name="T19" fmla="*/ 56 h 186"/>
                  <a:gd name="T20" fmla="*/ 24 w 352"/>
                  <a:gd name="T21" fmla="*/ 62 h 186"/>
                  <a:gd name="T22" fmla="*/ 0 w 352"/>
                  <a:gd name="T23" fmla="*/ 62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2"/>
                  <a:gd name="T37" fmla="*/ 0 h 186"/>
                  <a:gd name="T38" fmla="*/ 352 w 352"/>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2" h="186">
                    <a:moveTo>
                      <a:pt x="0" y="62"/>
                    </a:moveTo>
                    <a:lnTo>
                      <a:pt x="352" y="186"/>
                    </a:lnTo>
                    <a:lnTo>
                      <a:pt x="333" y="136"/>
                    </a:lnTo>
                    <a:lnTo>
                      <a:pt x="315" y="93"/>
                    </a:lnTo>
                    <a:lnTo>
                      <a:pt x="315" y="50"/>
                    </a:lnTo>
                    <a:lnTo>
                      <a:pt x="309" y="19"/>
                    </a:lnTo>
                    <a:lnTo>
                      <a:pt x="278" y="0"/>
                    </a:lnTo>
                    <a:lnTo>
                      <a:pt x="55" y="0"/>
                    </a:lnTo>
                    <a:lnTo>
                      <a:pt x="55" y="37"/>
                    </a:lnTo>
                    <a:lnTo>
                      <a:pt x="43" y="56"/>
                    </a:lnTo>
                    <a:lnTo>
                      <a:pt x="24" y="62"/>
                    </a:lnTo>
                    <a:lnTo>
                      <a:pt x="0" y="62"/>
                    </a:lnTo>
                    <a:close/>
                  </a:path>
                </a:pathLst>
              </a:custGeom>
              <a:solidFill>
                <a:srgbClr val="99FFFF"/>
              </a:solidFill>
              <a:ln w="9525">
                <a:solidFill>
                  <a:srgbClr val="000000"/>
                </a:solidFill>
                <a:round/>
                <a:headEnd/>
                <a:tailEnd/>
              </a:ln>
            </p:spPr>
            <p:txBody>
              <a:bodyPr/>
              <a:lstStyle/>
              <a:p>
                <a:endParaRPr lang="en-GB"/>
              </a:p>
            </p:txBody>
          </p:sp>
          <p:sp>
            <p:nvSpPr>
              <p:cNvPr id="17479" name="Rectangle 104"/>
              <p:cNvSpPr>
                <a:spLocks noChangeArrowheads="1"/>
              </p:cNvSpPr>
              <p:nvPr/>
            </p:nvSpPr>
            <p:spPr bwMode="auto">
              <a:xfrm>
                <a:off x="4226" y="1940"/>
                <a:ext cx="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900">
                    <a:solidFill>
                      <a:srgbClr val="000000"/>
                    </a:solidFill>
                    <a:latin typeface="Symbol" panose="05050102010706020507" pitchFamily="18" charset="2"/>
                  </a:rPr>
                  <a:t>a</a:t>
                </a:r>
                <a:endParaRPr lang="en-US" altLang="en-US"/>
              </a:p>
            </p:txBody>
          </p:sp>
        </p:grpSp>
        <p:sp>
          <p:nvSpPr>
            <p:cNvPr id="17417" name="Freeform 133"/>
            <p:cNvSpPr>
              <a:spLocks/>
            </p:cNvSpPr>
            <p:nvPr/>
          </p:nvSpPr>
          <p:spPr bwMode="auto">
            <a:xfrm>
              <a:off x="4431" y="2109"/>
              <a:ext cx="31" cy="113"/>
            </a:xfrm>
            <a:custGeom>
              <a:avLst/>
              <a:gdLst>
                <a:gd name="T0" fmla="*/ 31 w 31"/>
                <a:gd name="T1" fmla="*/ 113 h 113"/>
                <a:gd name="T2" fmla="*/ 25 w 31"/>
                <a:gd name="T3" fmla="*/ 38 h 113"/>
                <a:gd name="T4" fmla="*/ 0 w 31"/>
                <a:gd name="T5" fmla="*/ 0 h 113"/>
                <a:gd name="T6" fmla="*/ 0 60000 65536"/>
                <a:gd name="T7" fmla="*/ 0 60000 65536"/>
                <a:gd name="T8" fmla="*/ 0 60000 65536"/>
                <a:gd name="T9" fmla="*/ 0 w 31"/>
                <a:gd name="T10" fmla="*/ 0 h 113"/>
                <a:gd name="T11" fmla="*/ 31 w 31"/>
                <a:gd name="T12" fmla="*/ 113 h 113"/>
              </a:gdLst>
              <a:ahLst/>
              <a:cxnLst>
                <a:cxn ang="T6">
                  <a:pos x="T0" y="T1"/>
                </a:cxn>
                <a:cxn ang="T7">
                  <a:pos x="T2" y="T3"/>
                </a:cxn>
                <a:cxn ang="T8">
                  <a:pos x="T4" y="T5"/>
                </a:cxn>
              </a:cxnLst>
              <a:rect l="T9" t="T10" r="T11" b="T12"/>
              <a:pathLst>
                <a:path w="31" h="113">
                  <a:moveTo>
                    <a:pt x="31" y="113"/>
                  </a:moveTo>
                  <a:cubicBezTo>
                    <a:pt x="30" y="85"/>
                    <a:pt x="30" y="57"/>
                    <a:pt x="25" y="38"/>
                  </a:cubicBezTo>
                  <a:cubicBezTo>
                    <a:pt x="20" y="19"/>
                    <a:pt x="10" y="9"/>
                    <a:pt x="0" y="0"/>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18" name="Freeform 134"/>
            <p:cNvSpPr>
              <a:spLocks/>
            </p:cNvSpPr>
            <p:nvPr/>
          </p:nvSpPr>
          <p:spPr bwMode="auto">
            <a:xfrm>
              <a:off x="4456" y="1708"/>
              <a:ext cx="36" cy="288"/>
            </a:xfrm>
            <a:custGeom>
              <a:avLst/>
              <a:gdLst>
                <a:gd name="T0" fmla="*/ 19 w 36"/>
                <a:gd name="T1" fmla="*/ 0 h 288"/>
                <a:gd name="T2" fmla="*/ 31 w 36"/>
                <a:gd name="T3" fmla="*/ 63 h 288"/>
                <a:gd name="T4" fmla="*/ 31 w 36"/>
                <a:gd name="T5" fmla="*/ 144 h 288"/>
                <a:gd name="T6" fmla="*/ 31 w 36"/>
                <a:gd name="T7" fmla="*/ 232 h 288"/>
                <a:gd name="T8" fmla="*/ 0 w 36"/>
                <a:gd name="T9" fmla="*/ 288 h 288"/>
                <a:gd name="T10" fmla="*/ 0 60000 65536"/>
                <a:gd name="T11" fmla="*/ 0 60000 65536"/>
                <a:gd name="T12" fmla="*/ 0 60000 65536"/>
                <a:gd name="T13" fmla="*/ 0 60000 65536"/>
                <a:gd name="T14" fmla="*/ 0 60000 65536"/>
                <a:gd name="T15" fmla="*/ 0 w 36"/>
                <a:gd name="T16" fmla="*/ 0 h 288"/>
                <a:gd name="T17" fmla="*/ 36 w 36"/>
                <a:gd name="T18" fmla="*/ 288 h 288"/>
              </a:gdLst>
              <a:ahLst/>
              <a:cxnLst>
                <a:cxn ang="T10">
                  <a:pos x="T0" y="T1"/>
                </a:cxn>
                <a:cxn ang="T11">
                  <a:pos x="T2" y="T3"/>
                </a:cxn>
                <a:cxn ang="T12">
                  <a:pos x="T4" y="T5"/>
                </a:cxn>
                <a:cxn ang="T13">
                  <a:pos x="T6" y="T7"/>
                </a:cxn>
                <a:cxn ang="T14">
                  <a:pos x="T8" y="T9"/>
                </a:cxn>
              </a:cxnLst>
              <a:rect l="T15" t="T16" r="T17" b="T18"/>
              <a:pathLst>
                <a:path w="36" h="288">
                  <a:moveTo>
                    <a:pt x="19" y="0"/>
                  </a:moveTo>
                  <a:cubicBezTo>
                    <a:pt x="24" y="19"/>
                    <a:pt x="29" y="39"/>
                    <a:pt x="31" y="63"/>
                  </a:cubicBezTo>
                  <a:cubicBezTo>
                    <a:pt x="33" y="87"/>
                    <a:pt x="31" y="116"/>
                    <a:pt x="31" y="144"/>
                  </a:cubicBezTo>
                  <a:cubicBezTo>
                    <a:pt x="31" y="172"/>
                    <a:pt x="36" y="208"/>
                    <a:pt x="31" y="232"/>
                  </a:cubicBezTo>
                  <a:cubicBezTo>
                    <a:pt x="26" y="256"/>
                    <a:pt x="8" y="279"/>
                    <a:pt x="0" y="288"/>
                  </a:cubicBezTo>
                </a:path>
              </a:pathLst>
            </a:custGeom>
            <a:noFill/>
            <a:ln w="127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19" name="Freeform 135"/>
            <p:cNvSpPr>
              <a:spLocks/>
            </p:cNvSpPr>
            <p:nvPr/>
          </p:nvSpPr>
          <p:spPr bwMode="auto">
            <a:xfrm>
              <a:off x="4465" y="1303"/>
              <a:ext cx="36" cy="288"/>
            </a:xfrm>
            <a:custGeom>
              <a:avLst/>
              <a:gdLst>
                <a:gd name="T0" fmla="*/ 19 w 36"/>
                <a:gd name="T1" fmla="*/ 0 h 288"/>
                <a:gd name="T2" fmla="*/ 31 w 36"/>
                <a:gd name="T3" fmla="*/ 63 h 288"/>
                <a:gd name="T4" fmla="*/ 31 w 36"/>
                <a:gd name="T5" fmla="*/ 144 h 288"/>
                <a:gd name="T6" fmla="*/ 31 w 36"/>
                <a:gd name="T7" fmla="*/ 232 h 288"/>
                <a:gd name="T8" fmla="*/ 0 w 36"/>
                <a:gd name="T9" fmla="*/ 288 h 288"/>
                <a:gd name="T10" fmla="*/ 0 60000 65536"/>
                <a:gd name="T11" fmla="*/ 0 60000 65536"/>
                <a:gd name="T12" fmla="*/ 0 60000 65536"/>
                <a:gd name="T13" fmla="*/ 0 60000 65536"/>
                <a:gd name="T14" fmla="*/ 0 60000 65536"/>
                <a:gd name="T15" fmla="*/ 0 w 36"/>
                <a:gd name="T16" fmla="*/ 0 h 288"/>
                <a:gd name="T17" fmla="*/ 36 w 36"/>
                <a:gd name="T18" fmla="*/ 288 h 288"/>
              </a:gdLst>
              <a:ahLst/>
              <a:cxnLst>
                <a:cxn ang="T10">
                  <a:pos x="T0" y="T1"/>
                </a:cxn>
                <a:cxn ang="T11">
                  <a:pos x="T2" y="T3"/>
                </a:cxn>
                <a:cxn ang="T12">
                  <a:pos x="T4" y="T5"/>
                </a:cxn>
                <a:cxn ang="T13">
                  <a:pos x="T6" y="T7"/>
                </a:cxn>
                <a:cxn ang="T14">
                  <a:pos x="T8" y="T9"/>
                </a:cxn>
              </a:cxnLst>
              <a:rect l="T15" t="T16" r="T17" b="T18"/>
              <a:pathLst>
                <a:path w="36" h="288">
                  <a:moveTo>
                    <a:pt x="19" y="0"/>
                  </a:moveTo>
                  <a:cubicBezTo>
                    <a:pt x="24" y="19"/>
                    <a:pt x="29" y="39"/>
                    <a:pt x="31" y="63"/>
                  </a:cubicBezTo>
                  <a:cubicBezTo>
                    <a:pt x="33" y="87"/>
                    <a:pt x="31" y="116"/>
                    <a:pt x="31" y="144"/>
                  </a:cubicBezTo>
                  <a:cubicBezTo>
                    <a:pt x="31" y="172"/>
                    <a:pt x="36" y="208"/>
                    <a:pt x="31" y="232"/>
                  </a:cubicBezTo>
                  <a:cubicBezTo>
                    <a:pt x="26" y="256"/>
                    <a:pt x="8" y="279"/>
                    <a:pt x="0" y="288"/>
                  </a:cubicBezTo>
                </a:path>
              </a:pathLst>
            </a:custGeom>
            <a:noFill/>
            <a:ln w="127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0" name="Freeform 136"/>
            <p:cNvSpPr>
              <a:spLocks/>
            </p:cNvSpPr>
            <p:nvPr/>
          </p:nvSpPr>
          <p:spPr bwMode="auto">
            <a:xfrm>
              <a:off x="4500" y="1890"/>
              <a:ext cx="551" cy="288"/>
            </a:xfrm>
            <a:custGeom>
              <a:avLst/>
              <a:gdLst>
                <a:gd name="T0" fmla="*/ 0 w 551"/>
                <a:gd name="T1" fmla="*/ 0 h 288"/>
                <a:gd name="T2" fmla="*/ 313 w 551"/>
                <a:gd name="T3" fmla="*/ 81 h 288"/>
                <a:gd name="T4" fmla="*/ 551 w 551"/>
                <a:gd name="T5" fmla="*/ 288 h 288"/>
                <a:gd name="T6" fmla="*/ 0 60000 65536"/>
                <a:gd name="T7" fmla="*/ 0 60000 65536"/>
                <a:gd name="T8" fmla="*/ 0 60000 65536"/>
                <a:gd name="T9" fmla="*/ 0 w 551"/>
                <a:gd name="T10" fmla="*/ 0 h 288"/>
                <a:gd name="T11" fmla="*/ 551 w 551"/>
                <a:gd name="T12" fmla="*/ 288 h 288"/>
              </a:gdLst>
              <a:ahLst/>
              <a:cxnLst>
                <a:cxn ang="T6">
                  <a:pos x="T0" y="T1"/>
                </a:cxn>
                <a:cxn ang="T7">
                  <a:pos x="T2" y="T3"/>
                </a:cxn>
                <a:cxn ang="T8">
                  <a:pos x="T4" y="T5"/>
                </a:cxn>
              </a:cxnLst>
              <a:rect l="T9" t="T10" r="T11" b="T12"/>
              <a:pathLst>
                <a:path w="551" h="288">
                  <a:moveTo>
                    <a:pt x="0" y="0"/>
                  </a:moveTo>
                  <a:cubicBezTo>
                    <a:pt x="110" y="16"/>
                    <a:pt x="221" y="33"/>
                    <a:pt x="313" y="81"/>
                  </a:cubicBezTo>
                  <a:cubicBezTo>
                    <a:pt x="405" y="129"/>
                    <a:pt x="478" y="208"/>
                    <a:pt x="551" y="288"/>
                  </a:cubicBez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1" name="Text Box 137"/>
            <p:cNvSpPr txBox="1">
              <a:spLocks noChangeArrowheads="1"/>
            </p:cNvSpPr>
            <p:nvPr/>
          </p:nvSpPr>
          <p:spPr bwMode="auto">
            <a:xfrm>
              <a:off x="4855" y="2161"/>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latin typeface="Arial" panose="020B0604020202020204" pitchFamily="34" charset="0"/>
                </a:rPr>
                <a:t>Carbon diffusion</a:t>
              </a:r>
            </a:p>
          </p:txBody>
        </p:sp>
      </p:grpSp>
    </p:spTree>
    <p:extLst>
      <p:ext uri="{BB962C8B-B14F-4D97-AF65-F5344CB8AC3E}">
        <p14:creationId xmlns:p14="http://schemas.microsoft.com/office/powerpoint/2010/main" val="3272290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8"/>
                                        </p:tgtEl>
                                        <p:attrNameLst>
                                          <p:attrName>style.visibility</p:attrName>
                                        </p:attrNameLst>
                                      </p:cBhvr>
                                      <p:to>
                                        <p:strVal val="visible"/>
                                      </p:to>
                                    </p:set>
                                    <p:animEffect transition="in" filter="wipe(left)">
                                      <p:cBhvr>
                                        <p:cTn id="12" dur="10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785984E1-441A-4D11-8F1C-0CC5D46D56DE}"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
        <p:nvSpPr>
          <p:cNvPr id="18435" name="Rectangle 4"/>
          <p:cNvSpPr>
            <a:spLocks noChangeArrowheads="1"/>
          </p:cNvSpPr>
          <p:nvPr/>
        </p:nvSpPr>
        <p:spPr bwMode="auto">
          <a:xfrm>
            <a:off x="7086600" y="487680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10.13,</a:t>
            </a:r>
            <a:r>
              <a:rPr lang="en-US" altLang="en-US" sz="1200" i="1">
                <a:solidFill>
                  <a:srgbClr val="000000"/>
                </a:solidFill>
                <a:latin typeface="Arial" panose="020B0604020202020204" pitchFamily="34" charset="0"/>
              </a:rPr>
              <a:t>Callister &amp; Rethwisch 8e.</a:t>
            </a:r>
            <a:r>
              <a:rPr lang="en-US" altLang="en-US" sz="1200">
                <a:solidFill>
                  <a:srgbClr val="000000"/>
                </a:solidFill>
                <a:latin typeface="Arial" panose="020B0604020202020204" pitchFamily="34" charset="0"/>
              </a:rPr>
              <a:t> (Fig. 10.13 adapted from H. Boyer (Ed.) </a:t>
            </a:r>
            <a:r>
              <a:rPr lang="en-US" altLang="en-US" sz="1200" i="1">
                <a:solidFill>
                  <a:srgbClr val="000000"/>
                </a:solidFill>
                <a:latin typeface="Arial" panose="020B0604020202020204" pitchFamily="34" charset="0"/>
              </a:rPr>
              <a:t>Atlas of Isothermal Transformation and Cooling Transformation Diagrams</a:t>
            </a:r>
            <a:r>
              <a:rPr lang="en-US" altLang="en-US" sz="1200">
                <a:solidFill>
                  <a:srgbClr val="000000"/>
                </a:solidFill>
                <a:latin typeface="Arial" panose="020B0604020202020204" pitchFamily="34" charset="0"/>
              </a:rPr>
              <a:t>, American Society for Metals, 1977, p. 369.)</a:t>
            </a:r>
          </a:p>
        </p:txBody>
      </p:sp>
      <p:sp>
        <p:nvSpPr>
          <p:cNvPr id="18436" name="Rectangle 5"/>
          <p:cNvSpPr>
            <a:spLocks noGrp="1" noChangeArrowheads="1"/>
          </p:cNvSpPr>
          <p:nvPr>
            <p:ph type="title" idx="4294967295"/>
          </p:nvPr>
        </p:nvSpPr>
        <p:spPr>
          <a:xfrm>
            <a:off x="819151" y="86904"/>
            <a:ext cx="10515600" cy="1325563"/>
          </a:xfrm>
        </p:spPr>
        <p:txBody>
          <a:bodyPr/>
          <a:lstStyle/>
          <a:p>
            <a:r>
              <a:rPr lang="en-US" altLang="en-US" sz="2800" dirty="0" smtClean="0">
                <a:ea typeface="ＭＳ Ｐゴシック" panose="020B0600070205080204" pitchFamily="34" charset="-128"/>
              </a:rPr>
              <a:t>Generation </a:t>
            </a:r>
            <a:r>
              <a:rPr lang="en-US" altLang="en-US" sz="2800" dirty="0">
                <a:ea typeface="ＭＳ Ｐゴシック" panose="020B0600070205080204" pitchFamily="34" charset="-128"/>
              </a:rPr>
              <a:t>of Isothermal Transformation </a:t>
            </a:r>
            <a:r>
              <a:rPr lang="en-US" altLang="en-US" sz="2800" dirty="0" smtClean="0">
                <a:ea typeface="ＭＳ Ｐゴシック" panose="020B0600070205080204" pitchFamily="34" charset="-128"/>
              </a:rPr>
              <a:t>Diagrams</a:t>
            </a:r>
            <a:r>
              <a:rPr lang="en-US" altLang="en-US" sz="900" dirty="0" smtClean="0">
                <a:ea typeface="ＭＳ Ｐゴシック" panose="020B0600070205080204" pitchFamily="34" charset="-128"/>
              </a:rPr>
              <a:t/>
            </a:r>
            <a:br>
              <a:rPr lang="en-US" altLang="en-US" sz="900" dirty="0" smtClean="0">
                <a:ea typeface="ＭＳ Ｐゴシック" panose="020B0600070205080204" pitchFamily="34" charset="-128"/>
              </a:rPr>
            </a:br>
            <a:r>
              <a:rPr lang="en-US" altLang="en-US" sz="2800" dirty="0" smtClean="0">
                <a:ea typeface="ＭＳ Ｐゴシック" panose="020B0600070205080204" pitchFamily="34" charset="-128"/>
              </a:rPr>
              <a:t/>
            </a:r>
            <a:br>
              <a:rPr lang="en-US" altLang="en-US" sz="2800" dirty="0" smtClean="0">
                <a:ea typeface="ＭＳ Ｐゴシック" panose="020B0600070205080204" pitchFamily="34" charset="-128"/>
              </a:rPr>
            </a:br>
            <a:r>
              <a:rPr lang="en-US" altLang="en-US" sz="2800" dirty="0" smtClean="0">
                <a:ea typeface="ＭＳ Ｐゴシック" panose="020B0600070205080204" pitchFamily="34" charset="-128"/>
              </a:rPr>
              <a:t>Time-Temperature-Transformation (</a:t>
            </a:r>
            <a:r>
              <a:rPr lang="en-US" altLang="en-US" sz="2800" b="1" dirty="0" smtClean="0">
                <a:ea typeface="ＭＳ Ｐゴシック" panose="020B0600070205080204" pitchFamily="34" charset="-128"/>
              </a:rPr>
              <a:t>TTT</a:t>
            </a:r>
            <a:r>
              <a:rPr lang="en-US" altLang="en-US" sz="2800" dirty="0" smtClean="0">
                <a:ea typeface="ＭＳ Ｐゴシック" panose="020B0600070205080204" pitchFamily="34" charset="-128"/>
              </a:rPr>
              <a:t>) Diagrams </a:t>
            </a:r>
            <a:endParaRPr lang="en-US" altLang="en-US" sz="2800" dirty="0">
              <a:ea typeface="ＭＳ Ｐゴシック" panose="020B0600070205080204" pitchFamily="34" charset="-128"/>
            </a:endParaRPr>
          </a:p>
        </p:txBody>
      </p:sp>
      <p:sp>
        <p:nvSpPr>
          <p:cNvPr id="18437" name="Rectangle 3"/>
          <p:cNvSpPr>
            <a:spLocks noChangeArrowheads="1"/>
          </p:cNvSpPr>
          <p:nvPr/>
        </p:nvSpPr>
        <p:spPr bwMode="auto">
          <a:xfrm>
            <a:off x="3143711" y="1501369"/>
            <a:ext cx="5157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dirty="0">
                <a:latin typeface="Arial" panose="020B0604020202020204" pitchFamily="34" charset="0"/>
              </a:rPr>
              <a:t>•  The Fe-Fe</a:t>
            </a:r>
            <a:r>
              <a:rPr lang="en-US" altLang="en-US" sz="2000" baseline="-25000" dirty="0">
                <a:latin typeface="Arial" panose="020B0604020202020204" pitchFamily="34" charset="0"/>
              </a:rPr>
              <a:t>3</a:t>
            </a:r>
            <a:r>
              <a:rPr lang="en-US" altLang="en-US" sz="2000" dirty="0">
                <a:latin typeface="Arial" panose="020B0604020202020204" pitchFamily="34" charset="0"/>
              </a:rPr>
              <a:t>C system, for </a:t>
            </a:r>
            <a:r>
              <a:rPr lang="en-US" altLang="en-US" sz="2000" i="1" dirty="0">
                <a:latin typeface="Arial" panose="020B0604020202020204" pitchFamily="34" charset="0"/>
              </a:rPr>
              <a:t>C</a:t>
            </a:r>
            <a:r>
              <a:rPr lang="en-US" altLang="en-US" sz="2000" baseline="-10000" dirty="0">
                <a:latin typeface="Arial" panose="020B0604020202020204" pitchFamily="34" charset="0"/>
              </a:rPr>
              <a:t>0</a:t>
            </a:r>
            <a:r>
              <a:rPr lang="en-US" altLang="en-US" sz="2000" dirty="0">
                <a:latin typeface="Arial" panose="020B0604020202020204" pitchFamily="34" charset="0"/>
              </a:rPr>
              <a:t> = 0.76 </a:t>
            </a:r>
            <a:r>
              <a:rPr lang="en-US" altLang="en-US" sz="2000" dirty="0" err="1">
                <a:latin typeface="Arial" panose="020B0604020202020204" pitchFamily="34" charset="0"/>
              </a:rPr>
              <a:t>wt</a:t>
            </a:r>
            <a:r>
              <a:rPr lang="en-US" altLang="en-US" sz="2000" dirty="0">
                <a:latin typeface="Arial" panose="020B0604020202020204" pitchFamily="34" charset="0"/>
              </a:rPr>
              <a:t>% C</a:t>
            </a:r>
          </a:p>
          <a:p>
            <a:r>
              <a:rPr lang="en-US" altLang="en-US" sz="2000" dirty="0">
                <a:latin typeface="Arial" panose="020B0604020202020204" pitchFamily="34" charset="0"/>
              </a:rPr>
              <a:t>•  A transformation temperature of 675</a:t>
            </a:r>
            <a:r>
              <a:rPr lang="en-US" altLang="en-US" sz="2000" dirty="0">
                <a:latin typeface="Arial" panose="020B0604020202020204" pitchFamily="34" charset="0"/>
                <a:cs typeface="Arial" panose="020B0604020202020204" pitchFamily="34" charset="0"/>
              </a:rPr>
              <a:t>ºC.</a:t>
            </a:r>
          </a:p>
        </p:txBody>
      </p:sp>
      <p:sp>
        <p:nvSpPr>
          <p:cNvPr id="18438" name="Rectangle 12"/>
          <p:cNvSpPr>
            <a:spLocks noChangeArrowheads="1"/>
          </p:cNvSpPr>
          <p:nvPr/>
        </p:nvSpPr>
        <p:spPr bwMode="auto">
          <a:xfrm>
            <a:off x="2979739" y="2306638"/>
            <a:ext cx="3062287" cy="114300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8439" name="Rectangle 101"/>
          <p:cNvSpPr>
            <a:spLocks noChangeArrowheads="1"/>
          </p:cNvSpPr>
          <p:nvPr/>
        </p:nvSpPr>
        <p:spPr bwMode="auto">
          <a:xfrm>
            <a:off x="2581276" y="2195513"/>
            <a:ext cx="3654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100</a:t>
            </a:r>
            <a:endParaRPr lang="en-US" altLang="en-US">
              <a:latin typeface="Arial" panose="020B0604020202020204" pitchFamily="34" charset="0"/>
            </a:endParaRPr>
          </a:p>
        </p:txBody>
      </p:sp>
      <p:sp>
        <p:nvSpPr>
          <p:cNvPr id="18440" name="Rectangle 102"/>
          <p:cNvSpPr>
            <a:spLocks noChangeArrowheads="1"/>
          </p:cNvSpPr>
          <p:nvPr/>
        </p:nvSpPr>
        <p:spPr bwMode="auto">
          <a:xfrm>
            <a:off x="2695575" y="2759075"/>
            <a:ext cx="2436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50</a:t>
            </a:r>
            <a:endParaRPr lang="en-US" altLang="en-US">
              <a:latin typeface="Arial" panose="020B0604020202020204" pitchFamily="34" charset="0"/>
            </a:endParaRPr>
          </a:p>
        </p:txBody>
      </p:sp>
      <p:sp>
        <p:nvSpPr>
          <p:cNvPr id="18441" name="Rectangle 104"/>
          <p:cNvSpPr>
            <a:spLocks noChangeArrowheads="1"/>
          </p:cNvSpPr>
          <p:nvPr/>
        </p:nvSpPr>
        <p:spPr bwMode="auto">
          <a:xfrm>
            <a:off x="2835275" y="32781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0</a:t>
            </a:r>
            <a:endParaRPr lang="en-US" altLang="en-US">
              <a:latin typeface="Arial" panose="020B0604020202020204" pitchFamily="34" charset="0"/>
            </a:endParaRPr>
          </a:p>
        </p:txBody>
      </p:sp>
      <p:sp>
        <p:nvSpPr>
          <p:cNvPr id="18442" name="Rectangle 105"/>
          <p:cNvSpPr>
            <a:spLocks noChangeArrowheads="1"/>
          </p:cNvSpPr>
          <p:nvPr/>
        </p:nvSpPr>
        <p:spPr bwMode="auto">
          <a:xfrm>
            <a:off x="3189288" y="34655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a:t>
            </a:r>
            <a:endParaRPr lang="en-US" altLang="en-US">
              <a:latin typeface="Arial" panose="020B0604020202020204" pitchFamily="34" charset="0"/>
            </a:endParaRPr>
          </a:p>
        </p:txBody>
      </p:sp>
      <p:sp>
        <p:nvSpPr>
          <p:cNvPr id="18443" name="Rectangle 106"/>
          <p:cNvSpPr>
            <a:spLocks noChangeArrowheads="1"/>
          </p:cNvSpPr>
          <p:nvPr/>
        </p:nvSpPr>
        <p:spPr bwMode="auto">
          <a:xfrm>
            <a:off x="4148138" y="3465513"/>
            <a:ext cx="2436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8444" name="Rectangle 107"/>
          <p:cNvSpPr>
            <a:spLocks noChangeArrowheads="1"/>
          </p:cNvSpPr>
          <p:nvPr/>
        </p:nvSpPr>
        <p:spPr bwMode="auto">
          <a:xfrm>
            <a:off x="4416425" y="340677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2</a:t>
            </a:r>
            <a:endParaRPr lang="en-US" altLang="en-US">
              <a:latin typeface="Arial" panose="020B0604020202020204" pitchFamily="34" charset="0"/>
            </a:endParaRPr>
          </a:p>
        </p:txBody>
      </p:sp>
      <p:sp>
        <p:nvSpPr>
          <p:cNvPr id="18445" name="Rectangle 108"/>
          <p:cNvSpPr>
            <a:spLocks noChangeArrowheads="1"/>
          </p:cNvSpPr>
          <p:nvPr/>
        </p:nvSpPr>
        <p:spPr bwMode="auto">
          <a:xfrm>
            <a:off x="5275263" y="3465513"/>
            <a:ext cx="2436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8446" name="Rectangle 109"/>
          <p:cNvSpPr>
            <a:spLocks noChangeArrowheads="1"/>
          </p:cNvSpPr>
          <p:nvPr/>
        </p:nvSpPr>
        <p:spPr bwMode="auto">
          <a:xfrm>
            <a:off x="5540375" y="340677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4</a:t>
            </a:r>
            <a:endParaRPr lang="en-US" altLang="en-US">
              <a:latin typeface="Arial" panose="020B0604020202020204" pitchFamily="34" charset="0"/>
            </a:endParaRPr>
          </a:p>
        </p:txBody>
      </p:sp>
      <p:sp>
        <p:nvSpPr>
          <p:cNvPr id="18447" name="Line 110"/>
          <p:cNvSpPr>
            <a:spLocks noChangeShapeType="1"/>
          </p:cNvSpPr>
          <p:nvPr/>
        </p:nvSpPr>
        <p:spPr bwMode="auto">
          <a:xfrm>
            <a:off x="2974976" y="2878139"/>
            <a:ext cx="4921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8" name="Rectangle 126"/>
          <p:cNvSpPr>
            <a:spLocks noChangeArrowheads="1"/>
          </p:cNvSpPr>
          <p:nvPr/>
        </p:nvSpPr>
        <p:spPr bwMode="auto">
          <a:xfrm>
            <a:off x="3036889" y="2393950"/>
            <a:ext cx="1273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i="1">
                <a:solidFill>
                  <a:srgbClr val="000000"/>
                </a:solidFill>
                <a:latin typeface="Arial" panose="020B0604020202020204" pitchFamily="34" charset="0"/>
              </a:rPr>
              <a:t>T </a:t>
            </a:r>
            <a:r>
              <a:rPr lang="en-US" altLang="en-US" sz="2200">
                <a:solidFill>
                  <a:srgbClr val="000000"/>
                </a:solidFill>
                <a:latin typeface="Arial" panose="020B0604020202020204" pitchFamily="34" charset="0"/>
              </a:rPr>
              <a:t>= 675ºC</a:t>
            </a:r>
            <a:endParaRPr lang="en-US" altLang="en-US">
              <a:latin typeface="Arial" panose="020B0604020202020204" pitchFamily="34" charset="0"/>
            </a:endParaRPr>
          </a:p>
        </p:txBody>
      </p:sp>
      <p:sp>
        <p:nvSpPr>
          <p:cNvPr id="18449" name="Freeform 127"/>
          <p:cNvSpPr>
            <a:spLocks/>
          </p:cNvSpPr>
          <p:nvPr/>
        </p:nvSpPr>
        <p:spPr bwMode="auto">
          <a:xfrm>
            <a:off x="2986088" y="2317750"/>
            <a:ext cx="3009900" cy="1123950"/>
          </a:xfrm>
          <a:custGeom>
            <a:avLst/>
            <a:gdLst>
              <a:gd name="T0" fmla="*/ 0 w 1747"/>
              <a:gd name="T1" fmla="*/ 2147483647 h 712"/>
              <a:gd name="T2" fmla="*/ 2147483647 w 1747"/>
              <a:gd name="T3" fmla="*/ 2147483647 h 712"/>
              <a:gd name="T4" fmla="*/ 2147483647 w 1747"/>
              <a:gd name="T5" fmla="*/ 2147483647 h 712"/>
              <a:gd name="T6" fmla="*/ 2147483647 w 1747"/>
              <a:gd name="T7" fmla="*/ 2147483647 h 712"/>
              <a:gd name="T8" fmla="*/ 2147483647 w 1747"/>
              <a:gd name="T9" fmla="*/ 2147483647 h 712"/>
              <a:gd name="T10" fmla="*/ 2147483647 w 1747"/>
              <a:gd name="T11" fmla="*/ 2147483647 h 712"/>
              <a:gd name="T12" fmla="*/ 2147483647 w 1747"/>
              <a:gd name="T13" fmla="*/ 2147483647 h 712"/>
              <a:gd name="T14" fmla="*/ 2147483647 w 1747"/>
              <a:gd name="T15" fmla="*/ 2147483647 h 712"/>
              <a:gd name="T16" fmla="*/ 2147483647 w 1747"/>
              <a:gd name="T17" fmla="*/ 2147483647 h 712"/>
              <a:gd name="T18" fmla="*/ 2147483647 w 1747"/>
              <a:gd name="T19" fmla="*/ 2147483647 h 712"/>
              <a:gd name="T20" fmla="*/ 2147483647 w 1747"/>
              <a:gd name="T21" fmla="*/ 0 h 712"/>
              <a:gd name="T22" fmla="*/ 2147483647 w 1747"/>
              <a:gd name="T23" fmla="*/ 0 h 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7"/>
              <a:gd name="T37" fmla="*/ 0 h 712"/>
              <a:gd name="T38" fmla="*/ 1747 w 1747"/>
              <a:gd name="T39" fmla="*/ 712 h 7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7" h="712">
                <a:moveTo>
                  <a:pt x="0" y="712"/>
                </a:moveTo>
                <a:lnTo>
                  <a:pt x="602" y="712"/>
                </a:lnTo>
                <a:lnTo>
                  <a:pt x="631" y="705"/>
                </a:lnTo>
                <a:lnTo>
                  <a:pt x="653" y="690"/>
                </a:lnTo>
                <a:lnTo>
                  <a:pt x="690" y="639"/>
                </a:lnTo>
                <a:lnTo>
                  <a:pt x="734" y="543"/>
                </a:lnTo>
                <a:lnTo>
                  <a:pt x="822" y="301"/>
                </a:lnTo>
                <a:lnTo>
                  <a:pt x="903" y="81"/>
                </a:lnTo>
                <a:lnTo>
                  <a:pt x="940" y="30"/>
                </a:lnTo>
                <a:lnTo>
                  <a:pt x="969" y="8"/>
                </a:lnTo>
                <a:lnTo>
                  <a:pt x="999" y="0"/>
                </a:lnTo>
                <a:lnTo>
                  <a:pt x="1747" y="0"/>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50" name="Rectangle 132"/>
          <p:cNvSpPr>
            <a:spLocks noChangeArrowheads="1"/>
          </p:cNvSpPr>
          <p:nvPr/>
        </p:nvSpPr>
        <p:spPr bwMode="auto">
          <a:xfrm rot="16200000">
            <a:off x="2031678" y="2645733"/>
            <a:ext cx="2308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i="1">
                <a:solidFill>
                  <a:srgbClr val="000000"/>
                </a:solidFill>
                <a:latin typeface="Arial" panose="020B0604020202020204" pitchFamily="34" charset="0"/>
              </a:rPr>
              <a:t>y</a:t>
            </a:r>
            <a:r>
              <a:rPr lang="en-US" altLang="en-US" sz="1700">
                <a:solidFill>
                  <a:srgbClr val="000000"/>
                </a:solidFill>
                <a:latin typeface="Arial" panose="020B0604020202020204" pitchFamily="34" charset="0"/>
              </a:rPr>
              <a:t>, </a:t>
            </a:r>
            <a:endParaRPr lang="en-US" altLang="en-US">
              <a:latin typeface="Arial" panose="020B0604020202020204" pitchFamily="34" charset="0"/>
            </a:endParaRPr>
          </a:p>
        </p:txBody>
      </p:sp>
      <p:sp>
        <p:nvSpPr>
          <p:cNvPr id="18451" name="Rectangle 133"/>
          <p:cNvSpPr>
            <a:spLocks noChangeArrowheads="1"/>
          </p:cNvSpPr>
          <p:nvPr/>
        </p:nvSpPr>
        <p:spPr bwMode="auto">
          <a:xfrm rot="16200000">
            <a:off x="1655721" y="2645731"/>
            <a:ext cx="16939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dirty="0">
                <a:solidFill>
                  <a:srgbClr val="000000"/>
                </a:solidFill>
                <a:latin typeface="Arial" panose="020B0604020202020204" pitchFamily="34" charset="0"/>
              </a:rPr>
              <a:t>% transformed</a:t>
            </a:r>
            <a:endParaRPr lang="en-US" altLang="en-US" dirty="0">
              <a:latin typeface="Arial" panose="020B0604020202020204" pitchFamily="34" charset="0"/>
            </a:endParaRPr>
          </a:p>
        </p:txBody>
      </p:sp>
      <p:sp>
        <p:nvSpPr>
          <p:cNvPr id="18452" name="Line 158"/>
          <p:cNvSpPr>
            <a:spLocks noChangeShapeType="1"/>
          </p:cNvSpPr>
          <p:nvPr/>
        </p:nvSpPr>
        <p:spPr bwMode="auto">
          <a:xfrm flipV="1">
            <a:off x="3228975" y="3336926"/>
            <a:ext cx="0" cy="1174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3" name="Line 160"/>
          <p:cNvSpPr>
            <a:spLocks noChangeShapeType="1"/>
          </p:cNvSpPr>
          <p:nvPr/>
        </p:nvSpPr>
        <p:spPr bwMode="auto">
          <a:xfrm flipV="1">
            <a:off x="5464175" y="3313113"/>
            <a:ext cx="1588" cy="1190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4" name="Rectangle 162"/>
          <p:cNvSpPr>
            <a:spLocks noChangeArrowheads="1"/>
          </p:cNvSpPr>
          <p:nvPr/>
        </p:nvSpPr>
        <p:spPr bwMode="auto">
          <a:xfrm>
            <a:off x="6022975" y="3430588"/>
            <a:ext cx="9425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time (s)</a:t>
            </a:r>
            <a:endParaRPr lang="en-US" altLang="en-US">
              <a:latin typeface="Arial" panose="020B0604020202020204" pitchFamily="34" charset="0"/>
            </a:endParaRPr>
          </a:p>
        </p:txBody>
      </p:sp>
      <p:grpSp>
        <p:nvGrpSpPr>
          <p:cNvPr id="18455" name="Group 186"/>
          <p:cNvGrpSpPr>
            <a:grpSpLocks/>
          </p:cNvGrpSpPr>
          <p:nvPr/>
        </p:nvGrpSpPr>
        <p:grpSpPr bwMode="auto">
          <a:xfrm>
            <a:off x="2190751" y="3935416"/>
            <a:ext cx="5229225" cy="2749551"/>
            <a:chOff x="420" y="2407"/>
            <a:chExt cx="3294" cy="1732"/>
          </a:xfrm>
        </p:grpSpPr>
        <p:grpSp>
          <p:nvGrpSpPr>
            <p:cNvPr id="18472" name="Group 8"/>
            <p:cNvGrpSpPr>
              <a:grpSpLocks/>
            </p:cNvGrpSpPr>
            <p:nvPr/>
          </p:nvGrpSpPr>
          <p:grpSpPr bwMode="auto">
            <a:xfrm>
              <a:off x="921" y="2816"/>
              <a:ext cx="1275" cy="89"/>
              <a:chOff x="1052" y="2832"/>
              <a:chExt cx="1175" cy="88"/>
            </a:xfrm>
          </p:grpSpPr>
          <p:sp>
            <p:nvSpPr>
              <p:cNvPr id="18513" name="Freeform 9"/>
              <p:cNvSpPr>
                <a:spLocks/>
              </p:cNvSpPr>
              <p:nvPr/>
            </p:nvSpPr>
            <p:spPr bwMode="auto">
              <a:xfrm>
                <a:off x="2102" y="2832"/>
                <a:ext cx="125" cy="88"/>
              </a:xfrm>
              <a:custGeom>
                <a:avLst/>
                <a:gdLst>
                  <a:gd name="T0" fmla="*/ 125 w 125"/>
                  <a:gd name="T1" fmla="*/ 44 h 88"/>
                  <a:gd name="T2" fmla="*/ 0 w 125"/>
                  <a:gd name="T3" fmla="*/ 88 h 88"/>
                  <a:gd name="T4" fmla="*/ 44 w 125"/>
                  <a:gd name="T5" fmla="*/ 44 h 88"/>
                  <a:gd name="T6" fmla="*/ 0 w 125"/>
                  <a:gd name="T7" fmla="*/ 0 h 88"/>
                  <a:gd name="T8" fmla="*/ 125 w 125"/>
                  <a:gd name="T9" fmla="*/ 44 h 88"/>
                  <a:gd name="T10" fmla="*/ 0 60000 65536"/>
                  <a:gd name="T11" fmla="*/ 0 60000 65536"/>
                  <a:gd name="T12" fmla="*/ 0 60000 65536"/>
                  <a:gd name="T13" fmla="*/ 0 60000 65536"/>
                  <a:gd name="T14" fmla="*/ 0 60000 65536"/>
                  <a:gd name="T15" fmla="*/ 0 w 125"/>
                  <a:gd name="T16" fmla="*/ 0 h 88"/>
                  <a:gd name="T17" fmla="*/ 125 w 125"/>
                  <a:gd name="T18" fmla="*/ 88 h 88"/>
                </a:gdLst>
                <a:ahLst/>
                <a:cxnLst>
                  <a:cxn ang="T10">
                    <a:pos x="T0" y="T1"/>
                  </a:cxn>
                  <a:cxn ang="T11">
                    <a:pos x="T2" y="T3"/>
                  </a:cxn>
                  <a:cxn ang="T12">
                    <a:pos x="T4" y="T5"/>
                  </a:cxn>
                  <a:cxn ang="T13">
                    <a:pos x="T6" y="T7"/>
                  </a:cxn>
                  <a:cxn ang="T14">
                    <a:pos x="T8" y="T9"/>
                  </a:cxn>
                </a:cxnLst>
                <a:rect l="T15" t="T16" r="T17" b="T18"/>
                <a:pathLst>
                  <a:path w="125" h="88">
                    <a:moveTo>
                      <a:pt x="125" y="44"/>
                    </a:moveTo>
                    <a:lnTo>
                      <a:pt x="0" y="88"/>
                    </a:lnTo>
                    <a:lnTo>
                      <a:pt x="44" y="44"/>
                    </a:lnTo>
                    <a:lnTo>
                      <a:pt x="0" y="0"/>
                    </a:lnTo>
                    <a:lnTo>
                      <a:pt x="125" y="44"/>
                    </a:lnTo>
                    <a:close/>
                  </a:path>
                </a:pathLst>
              </a:custGeom>
              <a:solidFill>
                <a:srgbClr val="888888"/>
              </a:solidFill>
              <a:ln w="11113">
                <a:solidFill>
                  <a:srgbClr val="888888"/>
                </a:solidFill>
                <a:round/>
                <a:headEnd/>
                <a:tailEnd/>
              </a:ln>
            </p:spPr>
            <p:txBody>
              <a:bodyPr/>
              <a:lstStyle/>
              <a:p>
                <a:endParaRPr lang="en-GB"/>
              </a:p>
            </p:txBody>
          </p:sp>
          <p:sp>
            <p:nvSpPr>
              <p:cNvPr id="18514" name="Line 10"/>
              <p:cNvSpPr>
                <a:spLocks noChangeShapeType="1"/>
              </p:cNvSpPr>
              <p:nvPr/>
            </p:nvSpPr>
            <p:spPr bwMode="auto">
              <a:xfrm>
                <a:off x="1052" y="2876"/>
                <a:ext cx="1094" cy="1"/>
              </a:xfrm>
              <a:prstGeom prst="line">
                <a:avLst/>
              </a:prstGeom>
              <a:noFill/>
              <a:ln w="46038">
                <a:solidFill>
                  <a:srgbClr val="888888"/>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8473" name="Rectangle 11"/>
            <p:cNvSpPr>
              <a:spLocks noChangeArrowheads="1"/>
            </p:cNvSpPr>
            <p:nvPr/>
          </p:nvSpPr>
          <p:spPr bwMode="auto">
            <a:xfrm>
              <a:off x="914" y="2510"/>
              <a:ext cx="1936" cy="187"/>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8474" name="Rectangle 13"/>
            <p:cNvSpPr>
              <a:spLocks noChangeArrowheads="1"/>
            </p:cNvSpPr>
            <p:nvPr/>
          </p:nvSpPr>
          <p:spPr bwMode="auto">
            <a:xfrm>
              <a:off x="917" y="2508"/>
              <a:ext cx="1937" cy="1439"/>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8475" name="Rectangle 14"/>
            <p:cNvSpPr>
              <a:spLocks noChangeArrowheads="1"/>
            </p:cNvSpPr>
            <p:nvPr/>
          </p:nvSpPr>
          <p:spPr bwMode="auto">
            <a:xfrm>
              <a:off x="626" y="3691"/>
              <a:ext cx="24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Rounded MT Bold" panose="020F0704030504030204" pitchFamily="34" charset="0"/>
                </a:rPr>
                <a:t>400</a:t>
              </a:r>
              <a:endParaRPr lang="en-US" altLang="en-US"/>
            </a:p>
          </p:txBody>
        </p:sp>
        <p:sp>
          <p:nvSpPr>
            <p:cNvPr id="18476" name="Rectangle 15"/>
            <p:cNvSpPr>
              <a:spLocks noChangeArrowheads="1"/>
            </p:cNvSpPr>
            <p:nvPr/>
          </p:nvSpPr>
          <p:spPr bwMode="auto">
            <a:xfrm>
              <a:off x="626" y="3380"/>
              <a:ext cx="24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Rounded MT Bold" panose="020F0704030504030204" pitchFamily="34" charset="0"/>
                </a:rPr>
                <a:t>500</a:t>
              </a:r>
              <a:endParaRPr lang="en-US" altLang="en-US"/>
            </a:p>
          </p:txBody>
        </p:sp>
        <p:sp>
          <p:nvSpPr>
            <p:cNvPr id="18477" name="Rectangle 17"/>
            <p:cNvSpPr>
              <a:spLocks noChangeArrowheads="1"/>
            </p:cNvSpPr>
            <p:nvPr/>
          </p:nvSpPr>
          <p:spPr bwMode="auto">
            <a:xfrm>
              <a:off x="626" y="3038"/>
              <a:ext cx="24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Rounded MT Bold" panose="020F0704030504030204" pitchFamily="34" charset="0"/>
                </a:rPr>
                <a:t>600</a:t>
              </a:r>
              <a:endParaRPr lang="en-US" altLang="en-US"/>
            </a:p>
          </p:txBody>
        </p:sp>
        <p:sp>
          <p:nvSpPr>
            <p:cNvPr id="18478" name="Rectangle 19"/>
            <p:cNvSpPr>
              <a:spLocks noChangeArrowheads="1"/>
            </p:cNvSpPr>
            <p:nvPr/>
          </p:nvSpPr>
          <p:spPr bwMode="auto">
            <a:xfrm>
              <a:off x="626" y="2719"/>
              <a:ext cx="24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Rounded MT Bold" panose="020F0704030504030204" pitchFamily="34" charset="0"/>
                </a:rPr>
                <a:t>700</a:t>
              </a:r>
              <a:endParaRPr lang="en-US" altLang="en-US"/>
            </a:p>
          </p:txBody>
        </p:sp>
        <p:sp>
          <p:nvSpPr>
            <p:cNvPr id="18479" name="Rectangle 21"/>
            <p:cNvSpPr>
              <a:spLocks noChangeArrowheads="1"/>
            </p:cNvSpPr>
            <p:nvPr/>
          </p:nvSpPr>
          <p:spPr bwMode="auto">
            <a:xfrm>
              <a:off x="1049" y="3973"/>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a:t>
              </a:r>
              <a:endParaRPr lang="en-US" altLang="en-US">
                <a:latin typeface="Arial" panose="020B0604020202020204" pitchFamily="34" charset="0"/>
              </a:endParaRPr>
            </a:p>
          </p:txBody>
        </p:sp>
        <p:sp>
          <p:nvSpPr>
            <p:cNvPr id="18480" name="Rectangle 22"/>
            <p:cNvSpPr>
              <a:spLocks noChangeArrowheads="1"/>
            </p:cNvSpPr>
            <p:nvPr/>
          </p:nvSpPr>
          <p:spPr bwMode="auto">
            <a:xfrm>
              <a:off x="1367" y="3973"/>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8481" name="Rectangle 23"/>
            <p:cNvSpPr>
              <a:spLocks noChangeArrowheads="1"/>
            </p:cNvSpPr>
            <p:nvPr/>
          </p:nvSpPr>
          <p:spPr bwMode="auto">
            <a:xfrm>
              <a:off x="1711" y="3973"/>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8482" name="Rectangle 24"/>
            <p:cNvSpPr>
              <a:spLocks noChangeArrowheads="1"/>
            </p:cNvSpPr>
            <p:nvPr/>
          </p:nvSpPr>
          <p:spPr bwMode="auto">
            <a:xfrm>
              <a:off x="1868" y="393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2</a:t>
              </a:r>
              <a:endParaRPr lang="en-US" altLang="en-US" sz="1600">
                <a:latin typeface="Arial" panose="020B0604020202020204" pitchFamily="34" charset="0"/>
              </a:endParaRPr>
            </a:p>
          </p:txBody>
        </p:sp>
        <p:sp>
          <p:nvSpPr>
            <p:cNvPr id="18483" name="Rectangle 25"/>
            <p:cNvSpPr>
              <a:spLocks noChangeArrowheads="1"/>
            </p:cNvSpPr>
            <p:nvPr/>
          </p:nvSpPr>
          <p:spPr bwMode="auto">
            <a:xfrm>
              <a:off x="2021" y="3973"/>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8484" name="Rectangle 26"/>
            <p:cNvSpPr>
              <a:spLocks noChangeArrowheads="1"/>
            </p:cNvSpPr>
            <p:nvPr/>
          </p:nvSpPr>
          <p:spPr bwMode="auto">
            <a:xfrm>
              <a:off x="2178" y="393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3</a:t>
              </a:r>
              <a:endParaRPr lang="en-US" altLang="en-US" sz="1600">
                <a:latin typeface="Arial" panose="020B0604020202020204" pitchFamily="34" charset="0"/>
              </a:endParaRPr>
            </a:p>
          </p:txBody>
        </p:sp>
        <p:sp>
          <p:nvSpPr>
            <p:cNvPr id="18485" name="Rectangle 27"/>
            <p:cNvSpPr>
              <a:spLocks noChangeArrowheads="1"/>
            </p:cNvSpPr>
            <p:nvPr/>
          </p:nvSpPr>
          <p:spPr bwMode="auto">
            <a:xfrm>
              <a:off x="2363" y="3974"/>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8486" name="Rectangle 28"/>
            <p:cNvSpPr>
              <a:spLocks noChangeArrowheads="1"/>
            </p:cNvSpPr>
            <p:nvPr/>
          </p:nvSpPr>
          <p:spPr bwMode="auto">
            <a:xfrm>
              <a:off x="2521" y="393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4</a:t>
              </a:r>
              <a:endParaRPr lang="en-US" altLang="en-US" sz="1600">
                <a:latin typeface="Arial" panose="020B0604020202020204" pitchFamily="34" charset="0"/>
              </a:endParaRPr>
            </a:p>
          </p:txBody>
        </p:sp>
        <p:sp>
          <p:nvSpPr>
            <p:cNvPr id="18487" name="Rectangle 29"/>
            <p:cNvSpPr>
              <a:spLocks noChangeArrowheads="1"/>
            </p:cNvSpPr>
            <p:nvPr/>
          </p:nvSpPr>
          <p:spPr bwMode="auto">
            <a:xfrm>
              <a:off x="2682" y="3973"/>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8488" name="Rectangle 30"/>
            <p:cNvSpPr>
              <a:spLocks noChangeArrowheads="1"/>
            </p:cNvSpPr>
            <p:nvPr/>
          </p:nvSpPr>
          <p:spPr bwMode="auto">
            <a:xfrm>
              <a:off x="2841" y="3936"/>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600">
                  <a:solidFill>
                    <a:srgbClr val="000000"/>
                  </a:solidFill>
                  <a:latin typeface="Arial" panose="020B0604020202020204" pitchFamily="34" charset="0"/>
                </a:rPr>
                <a:t>5</a:t>
              </a:r>
              <a:endParaRPr lang="en-US" altLang="en-US" sz="1600">
                <a:latin typeface="Arial" panose="020B0604020202020204" pitchFamily="34" charset="0"/>
              </a:endParaRPr>
            </a:p>
          </p:txBody>
        </p:sp>
        <p:sp>
          <p:nvSpPr>
            <p:cNvPr id="18489" name="Line 31"/>
            <p:cNvSpPr>
              <a:spLocks noChangeShapeType="1"/>
            </p:cNvSpPr>
            <p:nvPr/>
          </p:nvSpPr>
          <p:spPr bwMode="auto">
            <a:xfrm>
              <a:off x="914" y="2779"/>
              <a:ext cx="7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0" name="Line 32"/>
            <p:cNvSpPr>
              <a:spLocks noChangeShapeType="1"/>
            </p:cNvSpPr>
            <p:nvPr/>
          </p:nvSpPr>
          <p:spPr bwMode="auto">
            <a:xfrm flipV="1">
              <a:off x="1089" y="3869"/>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1" name="Line 33"/>
            <p:cNvSpPr>
              <a:spLocks noChangeShapeType="1"/>
            </p:cNvSpPr>
            <p:nvPr/>
          </p:nvSpPr>
          <p:spPr bwMode="auto">
            <a:xfrm>
              <a:off x="921" y="3113"/>
              <a:ext cx="6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2" name="Line 34"/>
            <p:cNvSpPr>
              <a:spLocks noChangeShapeType="1"/>
            </p:cNvSpPr>
            <p:nvPr/>
          </p:nvSpPr>
          <p:spPr bwMode="auto">
            <a:xfrm>
              <a:off x="921" y="3446"/>
              <a:ext cx="6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3" name="Line 35"/>
            <p:cNvSpPr>
              <a:spLocks noChangeShapeType="1"/>
            </p:cNvSpPr>
            <p:nvPr/>
          </p:nvSpPr>
          <p:spPr bwMode="auto">
            <a:xfrm>
              <a:off x="921" y="3780"/>
              <a:ext cx="6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4" name="Line 36"/>
            <p:cNvSpPr>
              <a:spLocks noChangeShapeType="1"/>
            </p:cNvSpPr>
            <p:nvPr/>
          </p:nvSpPr>
          <p:spPr bwMode="auto">
            <a:xfrm flipV="1">
              <a:off x="1439" y="3862"/>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5" name="Line 37"/>
            <p:cNvSpPr>
              <a:spLocks noChangeShapeType="1"/>
            </p:cNvSpPr>
            <p:nvPr/>
          </p:nvSpPr>
          <p:spPr bwMode="auto">
            <a:xfrm flipV="1">
              <a:off x="1789" y="3862"/>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6" name="Line 38"/>
            <p:cNvSpPr>
              <a:spLocks noChangeShapeType="1"/>
            </p:cNvSpPr>
            <p:nvPr/>
          </p:nvSpPr>
          <p:spPr bwMode="auto">
            <a:xfrm flipV="1">
              <a:off x="2140" y="3854"/>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7" name="Line 39"/>
            <p:cNvSpPr>
              <a:spLocks noChangeShapeType="1"/>
            </p:cNvSpPr>
            <p:nvPr/>
          </p:nvSpPr>
          <p:spPr bwMode="auto">
            <a:xfrm flipV="1">
              <a:off x="2499" y="3854"/>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8" name="Rectangle 43"/>
            <p:cNvSpPr>
              <a:spLocks noChangeArrowheads="1"/>
            </p:cNvSpPr>
            <p:nvPr/>
          </p:nvSpPr>
          <p:spPr bwMode="auto">
            <a:xfrm rot="3900000">
              <a:off x="920" y="3603"/>
              <a:ext cx="57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0%pearlite</a:t>
              </a:r>
              <a:endParaRPr lang="en-US" altLang="en-US">
                <a:latin typeface="Arial" panose="020B0604020202020204" pitchFamily="34" charset="0"/>
              </a:endParaRPr>
            </a:p>
          </p:txBody>
        </p:sp>
        <p:sp>
          <p:nvSpPr>
            <p:cNvPr id="18499" name="Rectangle 44"/>
            <p:cNvSpPr>
              <a:spLocks noChangeArrowheads="1"/>
            </p:cNvSpPr>
            <p:nvPr/>
          </p:nvSpPr>
          <p:spPr bwMode="auto">
            <a:xfrm rot="3900000">
              <a:off x="1278" y="3395"/>
              <a:ext cx="31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100%</a:t>
              </a:r>
              <a:endParaRPr lang="en-US" altLang="en-US">
                <a:latin typeface="Arial" panose="020B0604020202020204" pitchFamily="34" charset="0"/>
              </a:endParaRPr>
            </a:p>
          </p:txBody>
        </p:sp>
        <p:sp>
          <p:nvSpPr>
            <p:cNvPr id="18500" name="Rectangle 45"/>
            <p:cNvSpPr>
              <a:spLocks noChangeArrowheads="1"/>
            </p:cNvSpPr>
            <p:nvPr/>
          </p:nvSpPr>
          <p:spPr bwMode="auto">
            <a:xfrm rot="3900000">
              <a:off x="1146" y="3409"/>
              <a:ext cx="2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50%</a:t>
              </a:r>
              <a:endParaRPr lang="en-US" altLang="en-US"/>
            </a:p>
          </p:txBody>
        </p:sp>
        <p:sp>
          <p:nvSpPr>
            <p:cNvPr id="18501" name="Rectangle 47"/>
            <p:cNvSpPr>
              <a:spLocks noChangeArrowheads="1"/>
            </p:cNvSpPr>
            <p:nvPr/>
          </p:nvSpPr>
          <p:spPr bwMode="auto">
            <a:xfrm>
              <a:off x="1265" y="2534"/>
              <a:ext cx="107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Austenite (stable)</a:t>
              </a:r>
              <a:endParaRPr lang="en-US" altLang="en-US">
                <a:latin typeface="Arial" panose="020B0604020202020204" pitchFamily="34" charset="0"/>
              </a:endParaRPr>
            </a:p>
          </p:txBody>
        </p:sp>
        <p:sp>
          <p:nvSpPr>
            <p:cNvPr id="18502" name="Line 48"/>
            <p:cNvSpPr>
              <a:spLocks noChangeShapeType="1"/>
            </p:cNvSpPr>
            <p:nvPr/>
          </p:nvSpPr>
          <p:spPr bwMode="auto">
            <a:xfrm>
              <a:off x="921" y="2697"/>
              <a:ext cx="1936" cy="2"/>
            </a:xfrm>
            <a:prstGeom prst="line">
              <a:avLst/>
            </a:prstGeom>
            <a:noFill/>
            <a:ln w="23813">
              <a:solidFill>
                <a:srgbClr val="CC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03" name="Rectangle 49"/>
            <p:cNvSpPr>
              <a:spLocks noChangeArrowheads="1"/>
            </p:cNvSpPr>
            <p:nvPr/>
          </p:nvSpPr>
          <p:spPr bwMode="auto">
            <a:xfrm>
              <a:off x="2868" y="2579"/>
              <a:ext cx="84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i="1" dirty="0">
                  <a:solidFill>
                    <a:srgbClr val="CC6600"/>
                  </a:solidFill>
                  <a:latin typeface="Arial" panose="020B0604020202020204" pitchFamily="34" charset="0"/>
                </a:rPr>
                <a:t>T</a:t>
              </a:r>
              <a:r>
                <a:rPr lang="en-US" altLang="en-US" sz="2200" i="1" baseline="-25000" dirty="0">
                  <a:solidFill>
                    <a:srgbClr val="CC6600"/>
                  </a:solidFill>
                  <a:latin typeface="Arial" panose="020B0604020202020204" pitchFamily="34" charset="0"/>
                </a:rPr>
                <a:t>E</a:t>
              </a:r>
              <a:r>
                <a:rPr lang="en-US" altLang="en-US" sz="2200" i="1" dirty="0">
                  <a:solidFill>
                    <a:srgbClr val="CC6600"/>
                  </a:solidFill>
                  <a:latin typeface="Arial" panose="020B0604020202020204" pitchFamily="34" charset="0"/>
                </a:rPr>
                <a:t> </a:t>
              </a:r>
              <a:r>
                <a:rPr lang="en-US" altLang="en-US" sz="2200" dirty="0">
                  <a:solidFill>
                    <a:srgbClr val="CC6600"/>
                  </a:solidFill>
                  <a:latin typeface="Arial" panose="020B0604020202020204" pitchFamily="34" charset="0"/>
                </a:rPr>
                <a:t>(727</a:t>
              </a:r>
              <a:r>
                <a:rPr lang="en-US" altLang="en-US" sz="2200" dirty="0">
                  <a:solidFill>
                    <a:srgbClr val="CC6600"/>
                  </a:solidFill>
                  <a:latin typeface="Arial" panose="020B0604020202020204" pitchFamily="34" charset="0"/>
                  <a:cs typeface="Arial" panose="020B0604020202020204" pitchFamily="34" charset="0"/>
                  <a:sym typeface="Symbol" panose="05050102010706020507" pitchFamily="18" charset="2"/>
                </a:rPr>
                <a:t>º</a:t>
              </a:r>
              <a:r>
                <a:rPr lang="en-US" altLang="en-US" sz="2200" dirty="0">
                  <a:solidFill>
                    <a:srgbClr val="CC6600"/>
                  </a:solidFill>
                  <a:latin typeface="Arial" panose="020B0604020202020204" pitchFamily="34" charset="0"/>
                  <a:sym typeface="Symbol" panose="05050102010706020507" pitchFamily="18" charset="2"/>
                </a:rPr>
                <a:t>C)</a:t>
              </a:r>
              <a:endParaRPr lang="en-US" altLang="en-US" dirty="0">
                <a:latin typeface="Arial" panose="020B0604020202020204" pitchFamily="34" charset="0"/>
                <a:sym typeface="Symbol" panose="05050102010706020507" pitchFamily="18" charset="2"/>
              </a:endParaRPr>
            </a:p>
          </p:txBody>
        </p:sp>
        <p:sp>
          <p:nvSpPr>
            <p:cNvPr id="18504" name="Rectangle 52"/>
            <p:cNvSpPr>
              <a:spLocks noChangeArrowheads="1"/>
            </p:cNvSpPr>
            <p:nvPr/>
          </p:nvSpPr>
          <p:spPr bwMode="auto">
            <a:xfrm>
              <a:off x="956" y="2736"/>
              <a:ext cx="46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0000"/>
                  </a:solidFill>
                  <a:latin typeface="Arial" panose="020B0604020202020204" pitchFamily="34" charset="0"/>
                </a:rPr>
                <a:t>Austenite </a:t>
              </a:r>
              <a:endParaRPr lang="en-US" altLang="en-US">
                <a:latin typeface="Arial" panose="020B0604020202020204" pitchFamily="34" charset="0"/>
              </a:endParaRPr>
            </a:p>
          </p:txBody>
        </p:sp>
        <p:sp>
          <p:nvSpPr>
            <p:cNvPr id="18505" name="Rectangle 53"/>
            <p:cNvSpPr>
              <a:spLocks noChangeArrowheads="1"/>
            </p:cNvSpPr>
            <p:nvPr/>
          </p:nvSpPr>
          <p:spPr bwMode="auto">
            <a:xfrm>
              <a:off x="929" y="2854"/>
              <a:ext cx="46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0000"/>
                  </a:solidFill>
                  <a:latin typeface="Arial" panose="020B0604020202020204" pitchFamily="34" charset="0"/>
                </a:rPr>
                <a:t>(unstable)</a:t>
              </a:r>
              <a:endParaRPr lang="en-US" altLang="en-US">
                <a:latin typeface="Arial" panose="020B0604020202020204" pitchFamily="34" charset="0"/>
              </a:endParaRPr>
            </a:p>
          </p:txBody>
        </p:sp>
        <p:sp>
          <p:nvSpPr>
            <p:cNvPr id="18506" name="Rectangle 54"/>
            <p:cNvSpPr>
              <a:spLocks noChangeArrowheads="1"/>
            </p:cNvSpPr>
            <p:nvPr/>
          </p:nvSpPr>
          <p:spPr bwMode="auto">
            <a:xfrm>
              <a:off x="1766" y="2995"/>
              <a:ext cx="46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Pearlite</a:t>
              </a:r>
              <a:endParaRPr lang="en-US" altLang="en-US">
                <a:latin typeface="Arial" panose="020B0604020202020204" pitchFamily="34" charset="0"/>
              </a:endParaRPr>
            </a:p>
          </p:txBody>
        </p:sp>
        <p:sp>
          <p:nvSpPr>
            <p:cNvPr id="18507" name="Rectangle 55"/>
            <p:cNvSpPr>
              <a:spLocks noChangeArrowheads="1"/>
            </p:cNvSpPr>
            <p:nvPr/>
          </p:nvSpPr>
          <p:spPr bwMode="auto">
            <a:xfrm>
              <a:off x="420" y="2407"/>
              <a:ext cx="42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i="1">
                  <a:solidFill>
                    <a:srgbClr val="000000"/>
                  </a:solidFill>
                  <a:latin typeface="Arial" panose="020B0604020202020204" pitchFamily="34" charset="0"/>
                </a:rPr>
                <a:t>T</a:t>
              </a:r>
              <a:r>
                <a:rPr lang="en-US" altLang="en-US" sz="2200">
                  <a:solidFill>
                    <a:srgbClr val="000000"/>
                  </a:solidFill>
                  <a:latin typeface="Arial" panose="020B0604020202020204" pitchFamily="34" charset="0"/>
                </a:rPr>
                <a:t>(ºC)</a:t>
              </a:r>
              <a:endParaRPr lang="en-US" altLang="en-US">
                <a:latin typeface="Arial" panose="020B0604020202020204" pitchFamily="34" charset="0"/>
              </a:endParaRPr>
            </a:p>
          </p:txBody>
        </p:sp>
        <p:sp>
          <p:nvSpPr>
            <p:cNvPr id="18508" name="Rectangle 161"/>
            <p:cNvSpPr>
              <a:spLocks noChangeArrowheads="1"/>
            </p:cNvSpPr>
            <p:nvPr/>
          </p:nvSpPr>
          <p:spPr bwMode="auto">
            <a:xfrm>
              <a:off x="2953" y="3839"/>
              <a:ext cx="59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time (s)</a:t>
              </a:r>
              <a:endParaRPr lang="en-US" altLang="en-US">
                <a:latin typeface="Arial" panose="020B0604020202020204" pitchFamily="34" charset="0"/>
              </a:endParaRPr>
            </a:p>
          </p:txBody>
        </p:sp>
        <p:sp>
          <p:nvSpPr>
            <p:cNvPr id="18509" name="Freeform 163"/>
            <p:cNvSpPr>
              <a:spLocks/>
            </p:cNvSpPr>
            <p:nvPr/>
          </p:nvSpPr>
          <p:spPr bwMode="auto">
            <a:xfrm>
              <a:off x="1070" y="2712"/>
              <a:ext cx="1784" cy="675"/>
            </a:xfrm>
            <a:custGeom>
              <a:avLst/>
              <a:gdLst>
                <a:gd name="T0" fmla="*/ 3 w 2128"/>
                <a:gd name="T1" fmla="*/ 61 h 881"/>
                <a:gd name="T2" fmla="*/ 0 w 2128"/>
                <a:gd name="T3" fmla="*/ 57 h 881"/>
                <a:gd name="T4" fmla="*/ 3 w 2128"/>
                <a:gd name="T5" fmla="*/ 51 h 881"/>
                <a:gd name="T6" fmla="*/ 8 w 2128"/>
                <a:gd name="T7" fmla="*/ 44 h 881"/>
                <a:gd name="T8" fmla="*/ 18 w 2128"/>
                <a:gd name="T9" fmla="*/ 36 h 881"/>
                <a:gd name="T10" fmla="*/ 33 w 2128"/>
                <a:gd name="T11" fmla="*/ 29 h 881"/>
                <a:gd name="T12" fmla="*/ 56 w 2128"/>
                <a:gd name="T13" fmla="*/ 22 h 881"/>
                <a:gd name="T14" fmla="*/ 78 w 2128"/>
                <a:gd name="T15" fmla="*/ 18 h 881"/>
                <a:gd name="T16" fmla="*/ 96 w 2128"/>
                <a:gd name="T17" fmla="*/ 15 h 881"/>
                <a:gd name="T18" fmla="*/ 121 w 2128"/>
                <a:gd name="T19" fmla="*/ 11 h 881"/>
                <a:gd name="T20" fmla="*/ 150 w 2128"/>
                <a:gd name="T21" fmla="*/ 8 h 881"/>
                <a:gd name="T22" fmla="*/ 184 w 2128"/>
                <a:gd name="T23" fmla="*/ 5 h 881"/>
                <a:gd name="T24" fmla="*/ 217 w 2128"/>
                <a:gd name="T25" fmla="*/ 3 h 881"/>
                <a:gd name="T26" fmla="*/ 252 w 2128"/>
                <a:gd name="T27" fmla="*/ 2 h 881"/>
                <a:gd name="T28" fmla="*/ 284 w 2128"/>
                <a:gd name="T29" fmla="*/ 2 h 881"/>
                <a:gd name="T30" fmla="*/ 312 w 2128"/>
                <a:gd name="T31" fmla="*/ 2 h 881"/>
                <a:gd name="T32" fmla="*/ 341 w 2128"/>
                <a:gd name="T33" fmla="*/ 1 h 881"/>
                <a:gd name="T34" fmla="*/ 366 w 2128"/>
                <a:gd name="T35" fmla="*/ 1 h 8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28"/>
                <a:gd name="T55" fmla="*/ 0 h 881"/>
                <a:gd name="T56" fmla="*/ 2128 w 2128"/>
                <a:gd name="T57" fmla="*/ 881 h 8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28" h="881">
                  <a:moveTo>
                    <a:pt x="8" y="881"/>
                  </a:moveTo>
                  <a:cubicBezTo>
                    <a:pt x="4" y="860"/>
                    <a:pt x="0" y="840"/>
                    <a:pt x="0" y="817"/>
                  </a:cubicBezTo>
                  <a:cubicBezTo>
                    <a:pt x="0" y="794"/>
                    <a:pt x="1" y="772"/>
                    <a:pt x="8" y="741"/>
                  </a:cubicBezTo>
                  <a:cubicBezTo>
                    <a:pt x="15" y="710"/>
                    <a:pt x="28" y="666"/>
                    <a:pt x="44" y="629"/>
                  </a:cubicBezTo>
                  <a:cubicBezTo>
                    <a:pt x="60" y="592"/>
                    <a:pt x="79" y="556"/>
                    <a:pt x="104" y="521"/>
                  </a:cubicBezTo>
                  <a:cubicBezTo>
                    <a:pt x="129" y="486"/>
                    <a:pt x="158" y="454"/>
                    <a:pt x="196" y="421"/>
                  </a:cubicBezTo>
                  <a:cubicBezTo>
                    <a:pt x="234" y="388"/>
                    <a:pt x="289" y="349"/>
                    <a:pt x="332" y="321"/>
                  </a:cubicBezTo>
                  <a:cubicBezTo>
                    <a:pt x="375" y="293"/>
                    <a:pt x="415" y="272"/>
                    <a:pt x="452" y="253"/>
                  </a:cubicBezTo>
                  <a:cubicBezTo>
                    <a:pt x="489" y="234"/>
                    <a:pt x="514" y="226"/>
                    <a:pt x="556" y="209"/>
                  </a:cubicBezTo>
                  <a:cubicBezTo>
                    <a:pt x="598" y="192"/>
                    <a:pt x="651" y="170"/>
                    <a:pt x="704" y="153"/>
                  </a:cubicBezTo>
                  <a:cubicBezTo>
                    <a:pt x="757" y="136"/>
                    <a:pt x="814" y="123"/>
                    <a:pt x="876" y="109"/>
                  </a:cubicBezTo>
                  <a:cubicBezTo>
                    <a:pt x="938" y="95"/>
                    <a:pt x="1011" y="80"/>
                    <a:pt x="1076" y="69"/>
                  </a:cubicBezTo>
                  <a:cubicBezTo>
                    <a:pt x="1141" y="58"/>
                    <a:pt x="1202" y="49"/>
                    <a:pt x="1268" y="41"/>
                  </a:cubicBezTo>
                  <a:cubicBezTo>
                    <a:pt x="1334" y="33"/>
                    <a:pt x="1407" y="26"/>
                    <a:pt x="1472" y="21"/>
                  </a:cubicBezTo>
                  <a:cubicBezTo>
                    <a:pt x="1537" y="16"/>
                    <a:pt x="1598" y="16"/>
                    <a:pt x="1656" y="13"/>
                  </a:cubicBezTo>
                  <a:cubicBezTo>
                    <a:pt x="1714" y="10"/>
                    <a:pt x="1765" y="7"/>
                    <a:pt x="1820" y="5"/>
                  </a:cubicBezTo>
                  <a:cubicBezTo>
                    <a:pt x="1875" y="3"/>
                    <a:pt x="1933" y="2"/>
                    <a:pt x="1984" y="1"/>
                  </a:cubicBezTo>
                  <a:cubicBezTo>
                    <a:pt x="2035" y="0"/>
                    <a:pt x="2105" y="1"/>
                    <a:pt x="2128" y="1"/>
                  </a:cubicBezTo>
                </a:path>
              </a:pathLst>
            </a:custGeom>
            <a:noFill/>
            <a:ln w="28575">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510" name="Freeform 164"/>
            <p:cNvSpPr>
              <a:spLocks/>
            </p:cNvSpPr>
            <p:nvPr/>
          </p:nvSpPr>
          <p:spPr bwMode="auto">
            <a:xfrm>
              <a:off x="1223" y="2823"/>
              <a:ext cx="739" cy="524"/>
            </a:xfrm>
            <a:custGeom>
              <a:avLst/>
              <a:gdLst>
                <a:gd name="T0" fmla="*/ 3 w 882"/>
                <a:gd name="T1" fmla="*/ 47 h 684"/>
                <a:gd name="T2" fmla="*/ 3 w 882"/>
                <a:gd name="T3" fmla="*/ 39 h 684"/>
                <a:gd name="T4" fmla="*/ 7 w 882"/>
                <a:gd name="T5" fmla="*/ 30 h 684"/>
                <a:gd name="T6" fmla="*/ 16 w 882"/>
                <a:gd name="T7" fmla="*/ 24 h 684"/>
                <a:gd name="T8" fmla="*/ 28 w 882"/>
                <a:gd name="T9" fmla="*/ 19 h 684"/>
                <a:gd name="T10" fmla="*/ 44 w 882"/>
                <a:gd name="T11" fmla="*/ 15 h 684"/>
                <a:gd name="T12" fmla="*/ 59 w 882"/>
                <a:gd name="T13" fmla="*/ 11 h 684"/>
                <a:gd name="T14" fmla="*/ 80 w 882"/>
                <a:gd name="T15" fmla="*/ 8 h 684"/>
                <a:gd name="T16" fmla="*/ 96 w 882"/>
                <a:gd name="T17" fmla="*/ 5 h 684"/>
                <a:gd name="T18" fmla="*/ 121 w 882"/>
                <a:gd name="T19" fmla="*/ 3 h 684"/>
                <a:gd name="T20" fmla="*/ 140 w 882"/>
                <a:gd name="T21" fmla="*/ 2 h 684"/>
                <a:gd name="T22" fmla="*/ 150 w 882"/>
                <a:gd name="T23" fmla="*/ 0 h 6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2"/>
                <a:gd name="T37" fmla="*/ 0 h 684"/>
                <a:gd name="T38" fmla="*/ 882 w 882"/>
                <a:gd name="T39" fmla="*/ 684 h 6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2" h="684">
                  <a:moveTo>
                    <a:pt x="6" y="684"/>
                  </a:moveTo>
                  <a:cubicBezTo>
                    <a:pt x="3" y="646"/>
                    <a:pt x="0" y="609"/>
                    <a:pt x="6" y="568"/>
                  </a:cubicBezTo>
                  <a:cubicBezTo>
                    <a:pt x="12" y="527"/>
                    <a:pt x="26" y="473"/>
                    <a:pt x="42" y="436"/>
                  </a:cubicBezTo>
                  <a:cubicBezTo>
                    <a:pt x="58" y="399"/>
                    <a:pt x="81" y="371"/>
                    <a:pt x="102" y="344"/>
                  </a:cubicBezTo>
                  <a:cubicBezTo>
                    <a:pt x="123" y="317"/>
                    <a:pt x="145" y="297"/>
                    <a:pt x="170" y="276"/>
                  </a:cubicBezTo>
                  <a:cubicBezTo>
                    <a:pt x="195" y="255"/>
                    <a:pt x="225" y="234"/>
                    <a:pt x="254" y="216"/>
                  </a:cubicBezTo>
                  <a:cubicBezTo>
                    <a:pt x="283" y="198"/>
                    <a:pt x="307" y="185"/>
                    <a:pt x="342" y="168"/>
                  </a:cubicBezTo>
                  <a:cubicBezTo>
                    <a:pt x="377" y="151"/>
                    <a:pt x="429" y="127"/>
                    <a:pt x="466" y="112"/>
                  </a:cubicBezTo>
                  <a:cubicBezTo>
                    <a:pt x="503" y="97"/>
                    <a:pt x="521" y="92"/>
                    <a:pt x="562" y="80"/>
                  </a:cubicBezTo>
                  <a:cubicBezTo>
                    <a:pt x="603" y="68"/>
                    <a:pt x="667" y="51"/>
                    <a:pt x="710" y="40"/>
                  </a:cubicBezTo>
                  <a:cubicBezTo>
                    <a:pt x="753" y="29"/>
                    <a:pt x="793" y="19"/>
                    <a:pt x="822" y="12"/>
                  </a:cubicBezTo>
                  <a:cubicBezTo>
                    <a:pt x="851" y="5"/>
                    <a:pt x="866" y="2"/>
                    <a:pt x="882" y="0"/>
                  </a:cubicBez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511" name="Freeform 165"/>
            <p:cNvSpPr>
              <a:spLocks/>
            </p:cNvSpPr>
            <p:nvPr/>
          </p:nvSpPr>
          <p:spPr bwMode="auto">
            <a:xfrm>
              <a:off x="1358" y="2779"/>
              <a:ext cx="1496" cy="550"/>
            </a:xfrm>
            <a:custGeom>
              <a:avLst/>
              <a:gdLst>
                <a:gd name="T0" fmla="*/ 3 w 1785"/>
                <a:gd name="T1" fmla="*/ 50 h 718"/>
                <a:gd name="T2" fmla="*/ 1 w 1785"/>
                <a:gd name="T3" fmla="*/ 42 h 718"/>
                <a:gd name="T4" fmla="*/ 3 w 1785"/>
                <a:gd name="T5" fmla="*/ 38 h 718"/>
                <a:gd name="T6" fmla="*/ 5 w 1785"/>
                <a:gd name="T7" fmla="*/ 34 h 718"/>
                <a:gd name="T8" fmla="*/ 9 w 1785"/>
                <a:gd name="T9" fmla="*/ 30 h 718"/>
                <a:gd name="T10" fmla="*/ 17 w 1785"/>
                <a:gd name="T11" fmla="*/ 26 h 718"/>
                <a:gd name="T12" fmla="*/ 29 w 1785"/>
                <a:gd name="T13" fmla="*/ 22 h 718"/>
                <a:gd name="T14" fmla="*/ 45 w 1785"/>
                <a:gd name="T15" fmla="*/ 18 h 718"/>
                <a:gd name="T16" fmla="*/ 60 w 1785"/>
                <a:gd name="T17" fmla="*/ 15 h 718"/>
                <a:gd name="T18" fmla="*/ 78 w 1785"/>
                <a:gd name="T19" fmla="*/ 13 h 718"/>
                <a:gd name="T20" fmla="*/ 100 w 1785"/>
                <a:gd name="T21" fmla="*/ 11 h 718"/>
                <a:gd name="T22" fmla="*/ 119 w 1785"/>
                <a:gd name="T23" fmla="*/ 8 h 718"/>
                <a:gd name="T24" fmla="*/ 163 w 1785"/>
                <a:gd name="T25" fmla="*/ 5 h 718"/>
                <a:gd name="T26" fmla="*/ 189 w 1785"/>
                <a:gd name="T27" fmla="*/ 4 h 718"/>
                <a:gd name="T28" fmla="*/ 216 w 1785"/>
                <a:gd name="T29" fmla="*/ 3 h 718"/>
                <a:gd name="T30" fmla="*/ 239 w 1785"/>
                <a:gd name="T31" fmla="*/ 2 h 718"/>
                <a:gd name="T32" fmla="*/ 269 w 1785"/>
                <a:gd name="T33" fmla="*/ 2 h 718"/>
                <a:gd name="T34" fmla="*/ 295 w 1785"/>
                <a:gd name="T35" fmla="*/ 2 h 718"/>
                <a:gd name="T36" fmla="*/ 306 w 1785"/>
                <a:gd name="T37" fmla="*/ 2 h 7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5"/>
                <a:gd name="T58" fmla="*/ 0 h 718"/>
                <a:gd name="T59" fmla="*/ 1785 w 1785"/>
                <a:gd name="T60" fmla="*/ 718 h 7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5" h="718">
                  <a:moveTo>
                    <a:pt x="5" y="718"/>
                  </a:moveTo>
                  <a:cubicBezTo>
                    <a:pt x="2" y="679"/>
                    <a:pt x="0" y="640"/>
                    <a:pt x="1" y="610"/>
                  </a:cubicBezTo>
                  <a:cubicBezTo>
                    <a:pt x="2" y="580"/>
                    <a:pt x="4" y="559"/>
                    <a:pt x="9" y="538"/>
                  </a:cubicBezTo>
                  <a:cubicBezTo>
                    <a:pt x="14" y="517"/>
                    <a:pt x="21" y="499"/>
                    <a:pt x="29" y="482"/>
                  </a:cubicBezTo>
                  <a:cubicBezTo>
                    <a:pt x="37" y="465"/>
                    <a:pt x="45" y="451"/>
                    <a:pt x="57" y="434"/>
                  </a:cubicBezTo>
                  <a:cubicBezTo>
                    <a:pt x="69" y="417"/>
                    <a:pt x="82" y="401"/>
                    <a:pt x="101" y="382"/>
                  </a:cubicBezTo>
                  <a:cubicBezTo>
                    <a:pt x="120" y="363"/>
                    <a:pt x="146" y="337"/>
                    <a:pt x="173" y="318"/>
                  </a:cubicBezTo>
                  <a:cubicBezTo>
                    <a:pt x="200" y="299"/>
                    <a:pt x="231" y="282"/>
                    <a:pt x="261" y="266"/>
                  </a:cubicBezTo>
                  <a:cubicBezTo>
                    <a:pt x="291" y="250"/>
                    <a:pt x="320" y="235"/>
                    <a:pt x="353" y="222"/>
                  </a:cubicBezTo>
                  <a:cubicBezTo>
                    <a:pt x="386" y="209"/>
                    <a:pt x="418" y="199"/>
                    <a:pt x="457" y="186"/>
                  </a:cubicBezTo>
                  <a:cubicBezTo>
                    <a:pt x="496" y="173"/>
                    <a:pt x="546" y="157"/>
                    <a:pt x="585" y="146"/>
                  </a:cubicBezTo>
                  <a:cubicBezTo>
                    <a:pt x="624" y="135"/>
                    <a:pt x="631" y="134"/>
                    <a:pt x="693" y="122"/>
                  </a:cubicBezTo>
                  <a:cubicBezTo>
                    <a:pt x="755" y="110"/>
                    <a:pt x="888" y="85"/>
                    <a:pt x="957" y="74"/>
                  </a:cubicBezTo>
                  <a:cubicBezTo>
                    <a:pt x="1026" y="63"/>
                    <a:pt x="1054" y="64"/>
                    <a:pt x="1105" y="58"/>
                  </a:cubicBezTo>
                  <a:cubicBezTo>
                    <a:pt x="1156" y="52"/>
                    <a:pt x="1216" y="43"/>
                    <a:pt x="1265" y="38"/>
                  </a:cubicBezTo>
                  <a:cubicBezTo>
                    <a:pt x="1314" y="33"/>
                    <a:pt x="1346" y="30"/>
                    <a:pt x="1397" y="26"/>
                  </a:cubicBezTo>
                  <a:cubicBezTo>
                    <a:pt x="1448" y="22"/>
                    <a:pt x="1518" y="18"/>
                    <a:pt x="1573" y="14"/>
                  </a:cubicBezTo>
                  <a:cubicBezTo>
                    <a:pt x="1628" y="10"/>
                    <a:pt x="1690" y="4"/>
                    <a:pt x="1725" y="2"/>
                  </a:cubicBezTo>
                  <a:cubicBezTo>
                    <a:pt x="1760" y="0"/>
                    <a:pt x="1772" y="1"/>
                    <a:pt x="1785" y="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512" name="Rectangle 167"/>
            <p:cNvSpPr>
              <a:spLocks noChangeArrowheads="1"/>
            </p:cNvSpPr>
            <p:nvPr/>
          </p:nvSpPr>
          <p:spPr bwMode="auto">
            <a:xfrm>
              <a:off x="932" y="3190"/>
              <a:ext cx="21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777777"/>
                  </a:solidFill>
                  <a:latin typeface="Arial" panose="020B0604020202020204" pitchFamily="34" charset="0"/>
                </a:rPr>
                <a:t>isothermal transformation at 675ºC</a:t>
              </a:r>
              <a:endParaRPr lang="en-US" altLang="en-US">
                <a:latin typeface="Arial" panose="020B0604020202020204" pitchFamily="34" charset="0"/>
              </a:endParaRPr>
            </a:p>
          </p:txBody>
        </p:sp>
      </p:grpSp>
      <p:grpSp>
        <p:nvGrpSpPr>
          <p:cNvPr id="4" name="Group 184"/>
          <p:cNvGrpSpPr>
            <a:grpSpLocks/>
          </p:cNvGrpSpPr>
          <p:nvPr/>
        </p:nvGrpSpPr>
        <p:grpSpPr bwMode="auto">
          <a:xfrm>
            <a:off x="4333875" y="2876551"/>
            <a:ext cx="63500" cy="1814513"/>
            <a:chOff x="1770" y="1740"/>
            <a:chExt cx="40" cy="1143"/>
          </a:xfrm>
        </p:grpSpPr>
        <p:sp>
          <p:nvSpPr>
            <p:cNvPr id="18470" name="Line 145"/>
            <p:cNvSpPr>
              <a:spLocks noChangeShapeType="1"/>
            </p:cNvSpPr>
            <p:nvPr/>
          </p:nvSpPr>
          <p:spPr bwMode="auto">
            <a:xfrm>
              <a:off x="1786" y="1740"/>
              <a:ext cx="5" cy="1121"/>
            </a:xfrm>
            <a:prstGeom prst="line">
              <a:avLst/>
            </a:prstGeom>
            <a:noFill/>
            <a:ln w="11113">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71" name="Oval 156"/>
            <p:cNvSpPr>
              <a:spLocks noChangeArrowheads="1"/>
            </p:cNvSpPr>
            <p:nvPr/>
          </p:nvSpPr>
          <p:spPr bwMode="auto">
            <a:xfrm>
              <a:off x="1770" y="2845"/>
              <a:ext cx="40" cy="38"/>
            </a:xfrm>
            <a:prstGeom prst="ellipse">
              <a:avLst/>
            </a:prstGeom>
            <a:solidFill>
              <a:srgbClr val="000000"/>
            </a:solidFill>
            <a:ln w="9525">
              <a:solidFill>
                <a:schemeClr val="bg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grpSp>
        <p:nvGrpSpPr>
          <p:cNvPr id="5" name="Group 173"/>
          <p:cNvGrpSpPr>
            <a:grpSpLocks/>
          </p:cNvGrpSpPr>
          <p:nvPr/>
        </p:nvGrpSpPr>
        <p:grpSpPr bwMode="auto">
          <a:xfrm>
            <a:off x="4692650" y="2301875"/>
            <a:ext cx="65088" cy="2389188"/>
            <a:chOff x="1996" y="1378"/>
            <a:chExt cx="41" cy="1505"/>
          </a:xfrm>
        </p:grpSpPr>
        <p:sp>
          <p:nvSpPr>
            <p:cNvPr id="18467" name="Line 73"/>
            <p:cNvSpPr>
              <a:spLocks noChangeShapeType="1"/>
            </p:cNvSpPr>
            <p:nvPr/>
          </p:nvSpPr>
          <p:spPr bwMode="auto">
            <a:xfrm>
              <a:off x="2017" y="1393"/>
              <a:ext cx="1" cy="1465"/>
            </a:xfrm>
            <a:prstGeom prst="line">
              <a:avLst/>
            </a:prstGeom>
            <a:noFill/>
            <a:ln w="11113">
              <a:solidFill>
                <a:srgbClr val="CC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68" name="Oval 131"/>
            <p:cNvSpPr>
              <a:spLocks noChangeArrowheads="1"/>
            </p:cNvSpPr>
            <p:nvPr/>
          </p:nvSpPr>
          <p:spPr bwMode="auto">
            <a:xfrm>
              <a:off x="1996" y="1378"/>
              <a:ext cx="33" cy="29"/>
            </a:xfrm>
            <a:prstGeom prst="ellipse">
              <a:avLst/>
            </a:prstGeom>
            <a:solidFill>
              <a:srgbClr val="CC0000"/>
            </a:solidFill>
            <a:ln w="9525">
              <a:solidFill>
                <a:schemeClr val="bg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8469" name="Oval 166"/>
            <p:cNvSpPr>
              <a:spLocks noChangeArrowheads="1"/>
            </p:cNvSpPr>
            <p:nvPr/>
          </p:nvSpPr>
          <p:spPr bwMode="auto">
            <a:xfrm>
              <a:off x="1996" y="2845"/>
              <a:ext cx="41" cy="38"/>
            </a:xfrm>
            <a:prstGeom prst="ellipse">
              <a:avLst/>
            </a:prstGeom>
            <a:solidFill>
              <a:srgbClr val="CC0000"/>
            </a:solidFill>
            <a:ln w="9525">
              <a:solidFill>
                <a:schemeClr val="bg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grpSp>
        <p:nvGrpSpPr>
          <p:cNvPr id="6" name="Group 183"/>
          <p:cNvGrpSpPr>
            <a:grpSpLocks/>
          </p:cNvGrpSpPr>
          <p:nvPr/>
        </p:nvGrpSpPr>
        <p:grpSpPr bwMode="auto">
          <a:xfrm>
            <a:off x="2987675" y="2852739"/>
            <a:ext cx="1403350" cy="73025"/>
            <a:chOff x="922" y="1725"/>
            <a:chExt cx="884" cy="46"/>
          </a:xfrm>
        </p:grpSpPr>
        <p:sp>
          <p:nvSpPr>
            <p:cNvPr id="18464" name="Line 124"/>
            <p:cNvSpPr>
              <a:spLocks noChangeShapeType="1"/>
            </p:cNvSpPr>
            <p:nvPr/>
          </p:nvSpPr>
          <p:spPr bwMode="auto">
            <a:xfrm flipV="1">
              <a:off x="922" y="1741"/>
              <a:ext cx="857" cy="0"/>
            </a:xfrm>
            <a:prstGeom prst="line">
              <a:avLst/>
            </a:prstGeom>
            <a:noFill/>
            <a:ln w="11113">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65" name="Line 134"/>
            <p:cNvSpPr>
              <a:spLocks noChangeShapeType="1"/>
            </p:cNvSpPr>
            <p:nvPr/>
          </p:nvSpPr>
          <p:spPr bwMode="auto">
            <a:xfrm>
              <a:off x="1782" y="1741"/>
              <a:ext cx="1"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66" name="Oval 157"/>
            <p:cNvSpPr>
              <a:spLocks noChangeArrowheads="1"/>
            </p:cNvSpPr>
            <p:nvPr/>
          </p:nvSpPr>
          <p:spPr bwMode="auto">
            <a:xfrm>
              <a:off x="1774" y="1725"/>
              <a:ext cx="32" cy="30"/>
            </a:xfrm>
            <a:prstGeom prst="ellipse">
              <a:avLst/>
            </a:prstGeom>
            <a:solidFill>
              <a:srgbClr val="000000"/>
            </a:solidFill>
            <a:ln w="9525">
              <a:solidFill>
                <a:schemeClr val="bg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grpSp>
        <p:nvGrpSpPr>
          <p:cNvPr id="7" name="Group 182"/>
          <p:cNvGrpSpPr>
            <a:grpSpLocks/>
          </p:cNvGrpSpPr>
          <p:nvPr/>
        </p:nvGrpSpPr>
        <p:grpSpPr bwMode="auto">
          <a:xfrm>
            <a:off x="3994150" y="3411539"/>
            <a:ext cx="65088" cy="1279525"/>
            <a:chOff x="1556" y="2077"/>
            <a:chExt cx="41" cy="806"/>
          </a:xfrm>
        </p:grpSpPr>
        <p:sp>
          <p:nvSpPr>
            <p:cNvPr id="18461" name="Oval 169"/>
            <p:cNvSpPr>
              <a:spLocks noChangeArrowheads="1"/>
            </p:cNvSpPr>
            <p:nvPr/>
          </p:nvSpPr>
          <p:spPr bwMode="auto">
            <a:xfrm>
              <a:off x="1556" y="2845"/>
              <a:ext cx="41" cy="38"/>
            </a:xfrm>
            <a:prstGeom prst="ellipse">
              <a:avLst/>
            </a:prstGeom>
            <a:solidFill>
              <a:srgbClr val="007A00"/>
            </a:solidFill>
            <a:ln w="9525">
              <a:solidFill>
                <a:schemeClr val="bg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8462" name="Line 59"/>
            <p:cNvSpPr>
              <a:spLocks noChangeShapeType="1"/>
            </p:cNvSpPr>
            <p:nvPr/>
          </p:nvSpPr>
          <p:spPr bwMode="auto">
            <a:xfrm>
              <a:off x="1575" y="2101"/>
              <a:ext cx="1" cy="759"/>
            </a:xfrm>
            <a:prstGeom prst="line">
              <a:avLst/>
            </a:prstGeom>
            <a:noFill/>
            <a:ln w="11113">
              <a:solidFill>
                <a:srgbClr val="00CC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63" name="Oval 181"/>
            <p:cNvSpPr>
              <a:spLocks noChangeArrowheads="1"/>
            </p:cNvSpPr>
            <p:nvPr/>
          </p:nvSpPr>
          <p:spPr bwMode="auto">
            <a:xfrm>
              <a:off x="1558" y="2077"/>
              <a:ext cx="32" cy="30"/>
            </a:xfrm>
            <a:prstGeom prst="ellipse">
              <a:avLst/>
            </a:prstGeom>
            <a:solidFill>
              <a:srgbClr val="00CC00"/>
            </a:solidFill>
            <a:ln w="9525">
              <a:solidFill>
                <a:schemeClr val="bg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sp>
        <p:nvSpPr>
          <p:cNvPr id="18460" name="Text Box 187"/>
          <p:cNvSpPr txBox="1">
            <a:spLocks noChangeArrowheads="1"/>
          </p:cNvSpPr>
          <p:nvPr/>
        </p:nvSpPr>
        <p:spPr bwMode="auto">
          <a:xfrm>
            <a:off x="1490112" y="1497922"/>
            <a:ext cx="150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a:latin typeface="Arial" panose="020B0604020202020204" pitchFamily="34" charset="0"/>
              </a:rPr>
              <a:t>Consider:</a:t>
            </a:r>
          </a:p>
        </p:txBody>
      </p:sp>
    </p:spTree>
    <p:extLst>
      <p:ext uri="{BB962C8B-B14F-4D97-AF65-F5344CB8AC3E}">
        <p14:creationId xmlns:p14="http://schemas.microsoft.com/office/powerpoint/2010/main" val="2728355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F3911329-7A40-4D12-A730-9778512BB96E}"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19459" name="Rectangle 3"/>
          <p:cNvSpPr>
            <a:spLocks noChangeArrowheads="1"/>
          </p:cNvSpPr>
          <p:nvPr/>
        </p:nvSpPr>
        <p:spPr bwMode="auto">
          <a:xfrm>
            <a:off x="2308225" y="957263"/>
            <a:ext cx="754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  Eutectoid composition, </a:t>
            </a:r>
            <a:r>
              <a:rPr lang="en-US" altLang="en-US" sz="2000" i="1">
                <a:latin typeface="Arial" panose="020B0604020202020204" pitchFamily="34" charset="0"/>
              </a:rPr>
              <a:t>C</a:t>
            </a:r>
            <a:r>
              <a:rPr lang="en-US" altLang="en-US" sz="2000" baseline="-20000">
                <a:latin typeface="Arial" panose="020B0604020202020204" pitchFamily="34" charset="0"/>
              </a:rPr>
              <a:t>0</a:t>
            </a:r>
            <a:r>
              <a:rPr lang="en-US" altLang="en-US" sz="2000">
                <a:latin typeface="Arial" panose="020B0604020202020204" pitchFamily="34" charset="0"/>
              </a:rPr>
              <a:t> = 0.76 wt% C</a:t>
            </a:r>
          </a:p>
          <a:p>
            <a:r>
              <a:rPr lang="en-US" altLang="en-US" sz="2000">
                <a:latin typeface="Arial" panose="020B0604020202020204" pitchFamily="34" charset="0"/>
              </a:rPr>
              <a:t>•  Begin at </a:t>
            </a:r>
            <a:r>
              <a:rPr lang="en-US" altLang="en-US" sz="2000" i="1">
                <a:latin typeface="Arial" panose="020B0604020202020204" pitchFamily="34" charset="0"/>
              </a:rPr>
              <a:t>T</a:t>
            </a:r>
            <a:r>
              <a:rPr lang="en-US" altLang="en-US" sz="2000">
                <a:latin typeface="Arial" panose="020B0604020202020204" pitchFamily="34" charset="0"/>
              </a:rPr>
              <a:t> &gt; 727</a:t>
            </a:r>
            <a:r>
              <a:rPr lang="en-US" altLang="en-US" sz="2000">
                <a:latin typeface="Arial" panose="020B0604020202020204" pitchFamily="34" charset="0"/>
                <a:cs typeface="Arial" panose="020B0604020202020204" pitchFamily="34" charset="0"/>
              </a:rPr>
              <a:t>ºC</a:t>
            </a:r>
          </a:p>
          <a:p>
            <a:r>
              <a:rPr lang="en-US" altLang="en-US" sz="2000">
                <a:latin typeface="Arial" panose="020B0604020202020204" pitchFamily="34" charset="0"/>
                <a:cs typeface="Arial" panose="020B0604020202020204" pitchFamily="34" charset="0"/>
              </a:rPr>
              <a:t>•  Rapidly cool to 625ºC</a:t>
            </a:r>
          </a:p>
          <a:p>
            <a:r>
              <a:rPr lang="en-US" altLang="en-US" sz="2000">
                <a:cs typeface="Arial" panose="020B0604020202020204" pitchFamily="34" charset="0"/>
              </a:rPr>
              <a:t>•  </a:t>
            </a:r>
            <a:r>
              <a:rPr lang="en-US" altLang="en-US" sz="2000">
                <a:latin typeface="Arial" panose="020B0604020202020204" pitchFamily="34" charset="0"/>
                <a:cs typeface="Arial" panose="020B0604020202020204" pitchFamily="34" charset="0"/>
              </a:rPr>
              <a:t>Hold </a:t>
            </a:r>
            <a:r>
              <a:rPr lang="en-US" altLang="en-US" sz="2000" i="1">
                <a:latin typeface="Arial" panose="020B0604020202020204" pitchFamily="34" charset="0"/>
                <a:cs typeface="Arial" panose="020B0604020202020204" pitchFamily="34" charset="0"/>
              </a:rPr>
              <a:t>T</a:t>
            </a:r>
            <a:r>
              <a:rPr lang="en-US" altLang="en-US" sz="2000">
                <a:latin typeface="Arial" panose="020B0604020202020204" pitchFamily="34" charset="0"/>
                <a:cs typeface="Arial" panose="020B0604020202020204" pitchFamily="34" charset="0"/>
              </a:rPr>
              <a:t> (625ºC) constant (isothermal treatment)</a:t>
            </a:r>
            <a:endParaRPr lang="en-US" altLang="en-US" sz="2000">
              <a:cs typeface="Arial" panose="020B0604020202020204" pitchFamily="34" charset="0"/>
            </a:endParaRPr>
          </a:p>
        </p:txBody>
      </p:sp>
      <p:sp>
        <p:nvSpPr>
          <p:cNvPr id="19460" name="Rectangle 4"/>
          <p:cNvSpPr>
            <a:spLocks noChangeArrowheads="1"/>
          </p:cNvSpPr>
          <p:nvPr/>
        </p:nvSpPr>
        <p:spPr bwMode="auto">
          <a:xfrm>
            <a:off x="8001000" y="3429000"/>
            <a:ext cx="1981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200">
                <a:solidFill>
                  <a:srgbClr val="000000"/>
                </a:solidFill>
                <a:latin typeface="Arial" panose="020B0604020202020204" pitchFamily="34" charset="0"/>
              </a:rPr>
              <a:t>Adapted from Fig. 10.14,</a:t>
            </a:r>
            <a:r>
              <a:rPr lang="en-US" altLang="en-US" sz="1200" i="1">
                <a:solidFill>
                  <a:srgbClr val="000000"/>
                </a:solidFill>
                <a:latin typeface="Arial" panose="020B0604020202020204" pitchFamily="34" charset="0"/>
              </a:rPr>
              <a:t>Callister &amp; Rethwisch 8e.</a:t>
            </a:r>
            <a:r>
              <a:rPr lang="en-US" altLang="en-US" sz="1200">
                <a:solidFill>
                  <a:srgbClr val="000000"/>
                </a:solidFill>
                <a:latin typeface="Arial" panose="020B0604020202020204" pitchFamily="34" charset="0"/>
              </a:rPr>
              <a:t> (Fig. 10.14 adapted from H. Boyer (Ed.) </a:t>
            </a:r>
            <a:r>
              <a:rPr lang="en-US" altLang="en-US" sz="1200" i="1">
                <a:solidFill>
                  <a:srgbClr val="000000"/>
                </a:solidFill>
                <a:latin typeface="Arial" panose="020B0604020202020204" pitchFamily="34" charset="0"/>
              </a:rPr>
              <a:t>Atlas of Isothermal Transformation and Cooling Transformation Diagrams</a:t>
            </a:r>
            <a:r>
              <a:rPr lang="en-US" altLang="en-US" sz="1200">
                <a:solidFill>
                  <a:srgbClr val="000000"/>
                </a:solidFill>
                <a:latin typeface="Arial" panose="020B0604020202020204" pitchFamily="34" charset="0"/>
              </a:rPr>
              <a:t>, American Society for Metals, 1997, p. 28.)</a:t>
            </a:r>
          </a:p>
        </p:txBody>
      </p:sp>
      <p:sp>
        <p:nvSpPr>
          <p:cNvPr id="19461" name="Rectangle 5"/>
          <p:cNvSpPr>
            <a:spLocks noGrp="1" noChangeArrowheads="1"/>
          </p:cNvSpPr>
          <p:nvPr>
            <p:ph type="title" idx="4294967295"/>
          </p:nvPr>
        </p:nvSpPr>
        <p:spPr>
          <a:xfrm>
            <a:off x="1851025" y="381000"/>
            <a:ext cx="8362950" cy="533400"/>
          </a:xfrm>
        </p:spPr>
        <p:txBody>
          <a:bodyPr/>
          <a:lstStyle/>
          <a:p>
            <a:r>
              <a:rPr lang="en-US" altLang="en-US" sz="2800">
                <a:ea typeface="ＭＳ Ｐゴシック" panose="020B0600070205080204" pitchFamily="34" charset="-128"/>
              </a:rPr>
              <a:t>Austenite-to-Pearlite Isothermal Transformation</a:t>
            </a:r>
          </a:p>
        </p:txBody>
      </p:sp>
      <p:grpSp>
        <p:nvGrpSpPr>
          <p:cNvPr id="19462" name="Group 202"/>
          <p:cNvGrpSpPr>
            <a:grpSpLocks/>
          </p:cNvGrpSpPr>
          <p:nvPr/>
        </p:nvGrpSpPr>
        <p:grpSpPr bwMode="auto">
          <a:xfrm>
            <a:off x="2249489" y="2346325"/>
            <a:ext cx="6950075" cy="4152900"/>
            <a:chOff x="457" y="1478"/>
            <a:chExt cx="4378" cy="2616"/>
          </a:xfrm>
        </p:grpSpPr>
        <p:grpSp>
          <p:nvGrpSpPr>
            <p:cNvPr id="19504" name="Group 200"/>
            <p:cNvGrpSpPr>
              <a:grpSpLocks/>
            </p:cNvGrpSpPr>
            <p:nvPr/>
          </p:nvGrpSpPr>
          <p:grpSpPr bwMode="auto">
            <a:xfrm>
              <a:off x="457" y="1478"/>
              <a:ext cx="4378" cy="2377"/>
              <a:chOff x="457" y="1478"/>
              <a:chExt cx="4378" cy="2377"/>
            </a:xfrm>
          </p:grpSpPr>
          <p:sp>
            <p:nvSpPr>
              <p:cNvPr id="19506" name="Freeform 193"/>
              <p:cNvSpPr>
                <a:spLocks/>
              </p:cNvSpPr>
              <p:nvPr/>
            </p:nvSpPr>
            <p:spPr bwMode="auto">
              <a:xfrm>
                <a:off x="1146" y="1775"/>
                <a:ext cx="2822" cy="1005"/>
              </a:xfrm>
              <a:custGeom>
                <a:avLst/>
                <a:gdLst>
                  <a:gd name="T0" fmla="*/ 10 w 2822"/>
                  <a:gd name="T1" fmla="*/ 1005 h 1005"/>
                  <a:gd name="T2" fmla="*/ 2 w 2822"/>
                  <a:gd name="T3" fmla="*/ 941 h 1005"/>
                  <a:gd name="T4" fmla="*/ 18 w 2822"/>
                  <a:gd name="T5" fmla="*/ 817 h 1005"/>
                  <a:gd name="T6" fmla="*/ 110 w 2822"/>
                  <a:gd name="T7" fmla="*/ 637 h 1005"/>
                  <a:gd name="T8" fmla="*/ 350 w 2822"/>
                  <a:gd name="T9" fmla="*/ 417 h 1005"/>
                  <a:gd name="T10" fmla="*/ 878 w 2822"/>
                  <a:gd name="T11" fmla="*/ 197 h 1005"/>
                  <a:gd name="T12" fmla="*/ 1918 w 2822"/>
                  <a:gd name="T13" fmla="*/ 33 h 1005"/>
                  <a:gd name="T14" fmla="*/ 2822 w 2822"/>
                  <a:gd name="T15" fmla="*/ 1 h 1005"/>
                  <a:gd name="T16" fmla="*/ 0 60000 65536"/>
                  <a:gd name="T17" fmla="*/ 0 60000 65536"/>
                  <a:gd name="T18" fmla="*/ 0 60000 65536"/>
                  <a:gd name="T19" fmla="*/ 0 60000 65536"/>
                  <a:gd name="T20" fmla="*/ 0 60000 65536"/>
                  <a:gd name="T21" fmla="*/ 0 60000 65536"/>
                  <a:gd name="T22" fmla="*/ 0 60000 65536"/>
                  <a:gd name="T23" fmla="*/ 0 60000 65536"/>
                  <a:gd name="T24" fmla="*/ 0 w 2822"/>
                  <a:gd name="T25" fmla="*/ 0 h 1005"/>
                  <a:gd name="T26" fmla="*/ 2822 w 2822"/>
                  <a:gd name="T27" fmla="*/ 1005 h 10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22" h="1005">
                    <a:moveTo>
                      <a:pt x="10" y="1005"/>
                    </a:moveTo>
                    <a:cubicBezTo>
                      <a:pt x="5" y="988"/>
                      <a:pt x="1" y="972"/>
                      <a:pt x="2" y="941"/>
                    </a:cubicBezTo>
                    <a:cubicBezTo>
                      <a:pt x="3" y="910"/>
                      <a:pt x="0" y="868"/>
                      <a:pt x="18" y="817"/>
                    </a:cubicBezTo>
                    <a:cubicBezTo>
                      <a:pt x="36" y="766"/>
                      <a:pt x="55" y="704"/>
                      <a:pt x="110" y="637"/>
                    </a:cubicBezTo>
                    <a:cubicBezTo>
                      <a:pt x="165" y="570"/>
                      <a:pt x="222" y="490"/>
                      <a:pt x="350" y="417"/>
                    </a:cubicBezTo>
                    <a:cubicBezTo>
                      <a:pt x="478" y="344"/>
                      <a:pt x="617" y="261"/>
                      <a:pt x="878" y="197"/>
                    </a:cubicBezTo>
                    <a:cubicBezTo>
                      <a:pt x="1139" y="133"/>
                      <a:pt x="1594" y="66"/>
                      <a:pt x="1918" y="33"/>
                    </a:cubicBezTo>
                    <a:cubicBezTo>
                      <a:pt x="2242" y="0"/>
                      <a:pt x="2532" y="0"/>
                      <a:pt x="2822" y="1"/>
                    </a:cubicBezTo>
                  </a:path>
                </a:pathLst>
              </a:custGeom>
              <a:noFill/>
              <a:ln w="28575">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507" name="Freeform 109"/>
              <p:cNvSpPr>
                <a:spLocks/>
              </p:cNvSpPr>
              <p:nvPr/>
            </p:nvSpPr>
            <p:spPr bwMode="auto">
              <a:xfrm>
                <a:off x="1600" y="1884"/>
                <a:ext cx="2360" cy="808"/>
              </a:xfrm>
              <a:custGeom>
                <a:avLst/>
                <a:gdLst>
                  <a:gd name="T0" fmla="*/ 12 w 2360"/>
                  <a:gd name="T1" fmla="*/ 808 h 808"/>
                  <a:gd name="T2" fmla="*/ 4 w 2360"/>
                  <a:gd name="T3" fmla="*/ 708 h 808"/>
                  <a:gd name="T4" fmla="*/ 24 w 2360"/>
                  <a:gd name="T5" fmla="*/ 576 h 808"/>
                  <a:gd name="T6" fmla="*/ 148 w 2360"/>
                  <a:gd name="T7" fmla="*/ 416 h 808"/>
                  <a:gd name="T8" fmla="*/ 460 w 2360"/>
                  <a:gd name="T9" fmla="*/ 252 h 808"/>
                  <a:gd name="T10" fmla="*/ 1012 w 2360"/>
                  <a:gd name="T11" fmla="*/ 120 h 808"/>
                  <a:gd name="T12" fmla="*/ 1828 w 2360"/>
                  <a:gd name="T13" fmla="*/ 28 h 808"/>
                  <a:gd name="T14" fmla="*/ 2360 w 2360"/>
                  <a:gd name="T15" fmla="*/ 0 h 808"/>
                  <a:gd name="T16" fmla="*/ 0 60000 65536"/>
                  <a:gd name="T17" fmla="*/ 0 60000 65536"/>
                  <a:gd name="T18" fmla="*/ 0 60000 65536"/>
                  <a:gd name="T19" fmla="*/ 0 60000 65536"/>
                  <a:gd name="T20" fmla="*/ 0 60000 65536"/>
                  <a:gd name="T21" fmla="*/ 0 60000 65536"/>
                  <a:gd name="T22" fmla="*/ 0 60000 65536"/>
                  <a:gd name="T23" fmla="*/ 0 60000 65536"/>
                  <a:gd name="T24" fmla="*/ 0 w 2360"/>
                  <a:gd name="T25" fmla="*/ 0 h 808"/>
                  <a:gd name="T26" fmla="*/ 2360 w 2360"/>
                  <a:gd name="T27" fmla="*/ 808 h 8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60" h="808">
                    <a:moveTo>
                      <a:pt x="12" y="808"/>
                    </a:moveTo>
                    <a:cubicBezTo>
                      <a:pt x="7" y="777"/>
                      <a:pt x="2" y="747"/>
                      <a:pt x="4" y="708"/>
                    </a:cubicBezTo>
                    <a:cubicBezTo>
                      <a:pt x="6" y="669"/>
                      <a:pt x="0" y="625"/>
                      <a:pt x="24" y="576"/>
                    </a:cubicBezTo>
                    <a:cubicBezTo>
                      <a:pt x="48" y="527"/>
                      <a:pt x="75" y="470"/>
                      <a:pt x="148" y="416"/>
                    </a:cubicBezTo>
                    <a:cubicBezTo>
                      <a:pt x="221" y="362"/>
                      <a:pt x="316" y="301"/>
                      <a:pt x="460" y="252"/>
                    </a:cubicBezTo>
                    <a:cubicBezTo>
                      <a:pt x="604" y="203"/>
                      <a:pt x="784" y="157"/>
                      <a:pt x="1012" y="120"/>
                    </a:cubicBezTo>
                    <a:cubicBezTo>
                      <a:pt x="1240" y="83"/>
                      <a:pt x="1603" y="48"/>
                      <a:pt x="1828" y="28"/>
                    </a:cubicBezTo>
                    <a:cubicBezTo>
                      <a:pt x="2053" y="8"/>
                      <a:pt x="2206" y="4"/>
                      <a:pt x="2360" y="0"/>
                    </a:cubicBezTo>
                  </a:path>
                </a:pathLst>
              </a:custGeom>
              <a:noFill/>
              <a:ln w="28575">
                <a:solidFill>
                  <a:srgbClr val="E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508" name="Rectangle 8"/>
              <p:cNvSpPr>
                <a:spLocks noChangeArrowheads="1"/>
              </p:cNvSpPr>
              <p:nvPr/>
            </p:nvSpPr>
            <p:spPr bwMode="auto">
              <a:xfrm>
                <a:off x="899" y="1481"/>
                <a:ext cx="3072" cy="279"/>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9509" name="Rectangle 9"/>
              <p:cNvSpPr>
                <a:spLocks noChangeArrowheads="1"/>
              </p:cNvSpPr>
              <p:nvPr/>
            </p:nvSpPr>
            <p:spPr bwMode="auto">
              <a:xfrm>
                <a:off x="904" y="1478"/>
                <a:ext cx="3064" cy="214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9510" name="Rectangle 10"/>
              <p:cNvSpPr>
                <a:spLocks noChangeArrowheads="1"/>
              </p:cNvSpPr>
              <p:nvPr/>
            </p:nvSpPr>
            <p:spPr bwMode="auto">
              <a:xfrm>
                <a:off x="554" y="3274"/>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400</a:t>
                </a:r>
                <a:endParaRPr lang="en-US" altLang="en-US">
                  <a:latin typeface="Arial" panose="020B0604020202020204" pitchFamily="34" charset="0"/>
                </a:endParaRPr>
              </a:p>
            </p:txBody>
          </p:sp>
          <p:sp>
            <p:nvSpPr>
              <p:cNvPr id="19511" name="Rectangle 11"/>
              <p:cNvSpPr>
                <a:spLocks noChangeArrowheads="1"/>
              </p:cNvSpPr>
              <p:nvPr/>
            </p:nvSpPr>
            <p:spPr bwMode="auto">
              <a:xfrm>
                <a:off x="554" y="2780"/>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500</a:t>
                </a:r>
                <a:endParaRPr lang="en-US" altLang="en-US">
                  <a:latin typeface="Arial" panose="020B0604020202020204" pitchFamily="34" charset="0"/>
                </a:endParaRPr>
              </a:p>
            </p:txBody>
          </p:sp>
          <p:sp>
            <p:nvSpPr>
              <p:cNvPr id="19512" name="Rectangle 12"/>
              <p:cNvSpPr>
                <a:spLocks noChangeArrowheads="1"/>
              </p:cNvSpPr>
              <p:nvPr/>
            </p:nvSpPr>
            <p:spPr bwMode="auto">
              <a:xfrm>
                <a:off x="554" y="2286"/>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600</a:t>
                </a:r>
                <a:endParaRPr lang="en-US" altLang="en-US">
                  <a:latin typeface="Arial" panose="020B0604020202020204" pitchFamily="34" charset="0"/>
                </a:endParaRPr>
              </a:p>
            </p:txBody>
          </p:sp>
          <p:sp>
            <p:nvSpPr>
              <p:cNvPr id="19513" name="Rectangle 13"/>
              <p:cNvSpPr>
                <a:spLocks noChangeArrowheads="1"/>
              </p:cNvSpPr>
              <p:nvPr/>
            </p:nvSpPr>
            <p:spPr bwMode="auto">
              <a:xfrm>
                <a:off x="554" y="1792"/>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700</a:t>
                </a:r>
                <a:endParaRPr lang="en-US" altLang="en-US">
                  <a:latin typeface="Arial" panose="020B0604020202020204" pitchFamily="34" charset="0"/>
                </a:endParaRPr>
              </a:p>
            </p:txBody>
          </p:sp>
          <p:sp>
            <p:nvSpPr>
              <p:cNvPr id="19514" name="Line 14"/>
              <p:cNvSpPr>
                <a:spLocks noChangeShapeType="1"/>
              </p:cNvSpPr>
              <p:nvPr/>
            </p:nvSpPr>
            <p:spPr bwMode="auto">
              <a:xfrm>
                <a:off x="905" y="1861"/>
                <a:ext cx="11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15" name="Line 16"/>
              <p:cNvSpPr>
                <a:spLocks noChangeShapeType="1"/>
              </p:cNvSpPr>
              <p:nvPr/>
            </p:nvSpPr>
            <p:spPr bwMode="auto">
              <a:xfrm>
                <a:off x="905" y="2356"/>
                <a:ext cx="10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16" name="Line 17"/>
              <p:cNvSpPr>
                <a:spLocks noChangeShapeType="1"/>
              </p:cNvSpPr>
              <p:nvPr/>
            </p:nvSpPr>
            <p:spPr bwMode="auto">
              <a:xfrm>
                <a:off x="905" y="3350"/>
                <a:ext cx="103"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17" name="Rectangle 24"/>
              <p:cNvSpPr>
                <a:spLocks noChangeArrowheads="1"/>
              </p:cNvSpPr>
              <p:nvPr/>
            </p:nvSpPr>
            <p:spPr bwMode="auto">
              <a:xfrm rot="3900000">
                <a:off x="1052" y="3001"/>
                <a:ext cx="57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0%pearlite</a:t>
                </a:r>
                <a:endParaRPr lang="en-US" altLang="en-US">
                  <a:latin typeface="Arial" panose="020B0604020202020204" pitchFamily="34" charset="0"/>
                </a:endParaRPr>
              </a:p>
            </p:txBody>
          </p:sp>
          <p:sp>
            <p:nvSpPr>
              <p:cNvPr id="19518" name="Rectangle 25"/>
              <p:cNvSpPr>
                <a:spLocks noChangeArrowheads="1"/>
              </p:cNvSpPr>
              <p:nvPr/>
            </p:nvSpPr>
            <p:spPr bwMode="auto">
              <a:xfrm rot="3900000">
                <a:off x="1567" y="2750"/>
                <a:ext cx="31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100%</a:t>
                </a:r>
                <a:endParaRPr lang="en-US" altLang="en-US">
                  <a:latin typeface="Arial" panose="020B0604020202020204" pitchFamily="34" charset="0"/>
                </a:endParaRPr>
              </a:p>
            </p:txBody>
          </p:sp>
          <p:sp>
            <p:nvSpPr>
              <p:cNvPr id="19519" name="Rectangle 27"/>
              <p:cNvSpPr>
                <a:spLocks noChangeArrowheads="1"/>
              </p:cNvSpPr>
              <p:nvPr/>
            </p:nvSpPr>
            <p:spPr bwMode="auto">
              <a:xfrm rot="3900000">
                <a:off x="1361" y="2803"/>
                <a:ext cx="2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500">
                    <a:solidFill>
                      <a:srgbClr val="000000"/>
                    </a:solidFill>
                    <a:latin typeface="Arial" panose="020B0604020202020204" pitchFamily="34" charset="0"/>
                  </a:rPr>
                  <a:t>50%</a:t>
                </a:r>
                <a:endParaRPr lang="en-US" altLang="en-US">
                  <a:latin typeface="Arial" panose="020B0604020202020204" pitchFamily="34" charset="0"/>
                </a:endParaRPr>
              </a:p>
            </p:txBody>
          </p:sp>
          <p:sp>
            <p:nvSpPr>
              <p:cNvPr id="19520" name="Rectangle 28"/>
              <p:cNvSpPr>
                <a:spLocks noChangeArrowheads="1"/>
              </p:cNvSpPr>
              <p:nvPr/>
            </p:nvSpPr>
            <p:spPr bwMode="auto">
              <a:xfrm>
                <a:off x="1455" y="1517"/>
                <a:ext cx="107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Austenite (stable)</a:t>
                </a:r>
                <a:endParaRPr lang="en-US" altLang="en-US">
                  <a:latin typeface="Arial" panose="020B0604020202020204" pitchFamily="34" charset="0"/>
                </a:endParaRPr>
              </a:p>
            </p:txBody>
          </p:sp>
          <p:sp>
            <p:nvSpPr>
              <p:cNvPr id="19521" name="Line 29"/>
              <p:cNvSpPr>
                <a:spLocks noChangeShapeType="1"/>
              </p:cNvSpPr>
              <p:nvPr/>
            </p:nvSpPr>
            <p:spPr bwMode="auto">
              <a:xfrm>
                <a:off x="910" y="1760"/>
                <a:ext cx="3063" cy="3"/>
              </a:xfrm>
              <a:prstGeom prst="line">
                <a:avLst/>
              </a:prstGeom>
              <a:noFill/>
              <a:ln w="23813">
                <a:solidFill>
                  <a:srgbClr val="CC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22" name="Rectangle 30"/>
              <p:cNvSpPr>
                <a:spLocks noChangeArrowheads="1"/>
              </p:cNvSpPr>
              <p:nvPr/>
            </p:nvSpPr>
            <p:spPr bwMode="auto">
              <a:xfrm>
                <a:off x="3989" y="1584"/>
                <a:ext cx="84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i="1">
                    <a:solidFill>
                      <a:srgbClr val="CC6600"/>
                    </a:solidFill>
                    <a:latin typeface="Arial" panose="020B0604020202020204" pitchFamily="34" charset="0"/>
                  </a:rPr>
                  <a:t>T</a:t>
                </a:r>
                <a:r>
                  <a:rPr lang="en-US" altLang="en-US" sz="2200" i="1" baseline="-25000">
                    <a:solidFill>
                      <a:srgbClr val="CC6600"/>
                    </a:solidFill>
                    <a:latin typeface="Arial" panose="020B0604020202020204" pitchFamily="34" charset="0"/>
                  </a:rPr>
                  <a:t>E</a:t>
                </a:r>
                <a:r>
                  <a:rPr lang="en-US" altLang="en-US" sz="2200">
                    <a:solidFill>
                      <a:srgbClr val="CC6600"/>
                    </a:solidFill>
                    <a:latin typeface="Arial" panose="020B0604020202020204" pitchFamily="34" charset="0"/>
                  </a:rPr>
                  <a:t> (727</a:t>
                </a:r>
                <a:r>
                  <a:rPr lang="en-US" altLang="en-US" sz="2200">
                    <a:solidFill>
                      <a:srgbClr val="CC6600"/>
                    </a:solidFill>
                    <a:latin typeface="Arial" panose="020B0604020202020204" pitchFamily="34" charset="0"/>
                    <a:cs typeface="Arial" panose="020B0604020202020204" pitchFamily="34" charset="0"/>
                    <a:sym typeface="Symbol" panose="05050102010706020507" pitchFamily="18" charset="2"/>
                  </a:rPr>
                  <a:t>º</a:t>
                </a:r>
                <a:r>
                  <a:rPr lang="en-US" altLang="en-US" sz="2200">
                    <a:solidFill>
                      <a:srgbClr val="CC6600"/>
                    </a:solidFill>
                    <a:latin typeface="Arial" panose="020B0604020202020204" pitchFamily="34" charset="0"/>
                    <a:sym typeface="Symbol" panose="05050102010706020507" pitchFamily="18" charset="2"/>
                  </a:rPr>
                  <a:t>C)</a:t>
                </a:r>
                <a:endParaRPr lang="en-US" altLang="en-US" i="1">
                  <a:latin typeface="Arial" panose="020B0604020202020204" pitchFamily="34" charset="0"/>
                  <a:sym typeface="Symbol" panose="05050102010706020507" pitchFamily="18" charset="2"/>
                </a:endParaRPr>
              </a:p>
            </p:txBody>
          </p:sp>
          <p:sp>
            <p:nvSpPr>
              <p:cNvPr id="19523" name="Rectangle 33"/>
              <p:cNvSpPr>
                <a:spLocks noChangeArrowheads="1"/>
              </p:cNvSpPr>
              <p:nvPr/>
            </p:nvSpPr>
            <p:spPr bwMode="auto">
              <a:xfrm>
                <a:off x="1097" y="1836"/>
                <a:ext cx="46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0000"/>
                    </a:solidFill>
                    <a:latin typeface="Arial" panose="020B0604020202020204" pitchFamily="34" charset="0"/>
                  </a:rPr>
                  <a:t>Austenite </a:t>
                </a:r>
                <a:endParaRPr lang="en-US" altLang="en-US">
                  <a:latin typeface="Arial" panose="020B0604020202020204" pitchFamily="34" charset="0"/>
                </a:endParaRPr>
              </a:p>
            </p:txBody>
          </p:sp>
          <p:sp>
            <p:nvSpPr>
              <p:cNvPr id="19524" name="Rectangle 34"/>
              <p:cNvSpPr>
                <a:spLocks noChangeArrowheads="1"/>
              </p:cNvSpPr>
              <p:nvPr/>
            </p:nvSpPr>
            <p:spPr bwMode="auto">
              <a:xfrm>
                <a:off x="1069" y="1965"/>
                <a:ext cx="46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300">
                    <a:solidFill>
                      <a:srgbClr val="000000"/>
                    </a:solidFill>
                    <a:latin typeface="Arial" panose="020B0604020202020204" pitchFamily="34" charset="0"/>
                  </a:rPr>
                  <a:t>(unstable)</a:t>
                </a:r>
                <a:endParaRPr lang="en-US" altLang="en-US">
                  <a:latin typeface="Arial" panose="020B0604020202020204" pitchFamily="34" charset="0"/>
                </a:endParaRPr>
              </a:p>
            </p:txBody>
          </p:sp>
          <p:sp>
            <p:nvSpPr>
              <p:cNvPr id="19525" name="Rectangle 35"/>
              <p:cNvSpPr>
                <a:spLocks noChangeArrowheads="1"/>
              </p:cNvSpPr>
              <p:nvPr/>
            </p:nvSpPr>
            <p:spPr bwMode="auto">
              <a:xfrm>
                <a:off x="3096" y="2267"/>
                <a:ext cx="46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Pearlite</a:t>
                </a:r>
                <a:endParaRPr lang="en-US" altLang="en-US">
                  <a:latin typeface="Arial" panose="020B0604020202020204" pitchFamily="34" charset="0"/>
                </a:endParaRPr>
              </a:p>
            </p:txBody>
          </p:sp>
          <p:sp>
            <p:nvSpPr>
              <p:cNvPr id="19526" name="Rectangle 36"/>
              <p:cNvSpPr>
                <a:spLocks noChangeArrowheads="1"/>
              </p:cNvSpPr>
              <p:nvPr/>
            </p:nvSpPr>
            <p:spPr bwMode="auto">
              <a:xfrm>
                <a:off x="457" y="1484"/>
                <a:ext cx="42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i="1">
                    <a:solidFill>
                      <a:srgbClr val="000000"/>
                    </a:solidFill>
                    <a:latin typeface="Arial" panose="020B0604020202020204" pitchFamily="34" charset="0"/>
                  </a:rPr>
                  <a:t>T</a:t>
                </a:r>
                <a:r>
                  <a:rPr lang="en-US" altLang="en-US" sz="2200">
                    <a:solidFill>
                      <a:srgbClr val="000000"/>
                    </a:solidFill>
                    <a:latin typeface="Arial" panose="020B0604020202020204" pitchFamily="34" charset="0"/>
                  </a:rPr>
                  <a:t>(ºC)</a:t>
                </a:r>
                <a:endParaRPr lang="en-US" altLang="en-US">
                  <a:latin typeface="Arial" panose="020B0604020202020204" pitchFamily="34" charset="0"/>
                </a:endParaRPr>
              </a:p>
            </p:txBody>
          </p:sp>
          <p:sp>
            <p:nvSpPr>
              <p:cNvPr id="19527" name="Rectangle 37"/>
              <p:cNvSpPr>
                <a:spLocks noChangeArrowheads="1"/>
              </p:cNvSpPr>
              <p:nvPr/>
            </p:nvSpPr>
            <p:spPr bwMode="auto">
              <a:xfrm>
                <a:off x="4125" y="3459"/>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latin typeface="Arial" panose="020B0604020202020204" pitchFamily="34" charset="0"/>
                </a:endParaRPr>
              </a:p>
            </p:txBody>
          </p:sp>
          <p:sp>
            <p:nvSpPr>
              <p:cNvPr id="19528" name="Freeform 39"/>
              <p:cNvSpPr>
                <a:spLocks/>
              </p:cNvSpPr>
              <p:nvPr/>
            </p:nvSpPr>
            <p:spPr bwMode="auto">
              <a:xfrm>
                <a:off x="1388" y="1947"/>
                <a:ext cx="1169" cy="780"/>
              </a:xfrm>
              <a:custGeom>
                <a:avLst/>
                <a:gdLst>
                  <a:gd name="T0" fmla="*/ 113 w 882"/>
                  <a:gd name="T1" fmla="*/ 2542 h 684"/>
                  <a:gd name="T2" fmla="*/ 113 w 882"/>
                  <a:gd name="T3" fmla="*/ 2113 h 684"/>
                  <a:gd name="T4" fmla="*/ 702 w 882"/>
                  <a:gd name="T5" fmla="*/ 1624 h 684"/>
                  <a:gd name="T6" fmla="*/ 1700 w 882"/>
                  <a:gd name="T7" fmla="*/ 1279 h 684"/>
                  <a:gd name="T8" fmla="*/ 2842 w 882"/>
                  <a:gd name="T9" fmla="*/ 1025 h 684"/>
                  <a:gd name="T10" fmla="*/ 4251 w 882"/>
                  <a:gd name="T11" fmla="*/ 803 h 684"/>
                  <a:gd name="T12" fmla="*/ 5716 w 882"/>
                  <a:gd name="T13" fmla="*/ 627 h 684"/>
                  <a:gd name="T14" fmla="*/ 7801 w 882"/>
                  <a:gd name="T15" fmla="*/ 416 h 684"/>
                  <a:gd name="T16" fmla="*/ 9400 w 882"/>
                  <a:gd name="T17" fmla="*/ 299 h 684"/>
                  <a:gd name="T18" fmla="*/ 11877 w 882"/>
                  <a:gd name="T19" fmla="*/ 147 h 684"/>
                  <a:gd name="T20" fmla="*/ 13740 w 882"/>
                  <a:gd name="T21" fmla="*/ 46 h 684"/>
                  <a:gd name="T22" fmla="*/ 14748 w 882"/>
                  <a:gd name="T23" fmla="*/ 0 h 6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2"/>
                  <a:gd name="T37" fmla="*/ 0 h 684"/>
                  <a:gd name="T38" fmla="*/ 882 w 882"/>
                  <a:gd name="T39" fmla="*/ 684 h 6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2" h="684">
                    <a:moveTo>
                      <a:pt x="6" y="684"/>
                    </a:moveTo>
                    <a:cubicBezTo>
                      <a:pt x="3" y="646"/>
                      <a:pt x="0" y="609"/>
                      <a:pt x="6" y="568"/>
                    </a:cubicBezTo>
                    <a:cubicBezTo>
                      <a:pt x="12" y="527"/>
                      <a:pt x="26" y="473"/>
                      <a:pt x="42" y="436"/>
                    </a:cubicBezTo>
                    <a:cubicBezTo>
                      <a:pt x="58" y="399"/>
                      <a:pt x="81" y="371"/>
                      <a:pt x="102" y="344"/>
                    </a:cubicBezTo>
                    <a:cubicBezTo>
                      <a:pt x="123" y="317"/>
                      <a:pt x="145" y="297"/>
                      <a:pt x="170" y="276"/>
                    </a:cubicBezTo>
                    <a:cubicBezTo>
                      <a:pt x="195" y="255"/>
                      <a:pt x="225" y="234"/>
                      <a:pt x="254" y="216"/>
                    </a:cubicBezTo>
                    <a:cubicBezTo>
                      <a:pt x="283" y="198"/>
                      <a:pt x="307" y="185"/>
                      <a:pt x="342" y="168"/>
                    </a:cubicBezTo>
                    <a:cubicBezTo>
                      <a:pt x="377" y="151"/>
                      <a:pt x="429" y="127"/>
                      <a:pt x="466" y="112"/>
                    </a:cubicBezTo>
                    <a:cubicBezTo>
                      <a:pt x="503" y="97"/>
                      <a:pt x="521" y="92"/>
                      <a:pt x="562" y="80"/>
                    </a:cubicBezTo>
                    <a:cubicBezTo>
                      <a:pt x="603" y="68"/>
                      <a:pt x="667" y="51"/>
                      <a:pt x="710" y="40"/>
                    </a:cubicBezTo>
                    <a:cubicBezTo>
                      <a:pt x="753" y="29"/>
                      <a:pt x="793" y="19"/>
                      <a:pt x="822" y="12"/>
                    </a:cubicBezTo>
                    <a:cubicBezTo>
                      <a:pt x="851" y="5"/>
                      <a:pt x="866" y="2"/>
                      <a:pt x="882" y="0"/>
                    </a:cubicBez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529" name="Line 70"/>
              <p:cNvSpPr>
                <a:spLocks noChangeShapeType="1"/>
              </p:cNvSpPr>
              <p:nvPr/>
            </p:nvSpPr>
            <p:spPr bwMode="auto">
              <a:xfrm>
                <a:off x="905" y="2852"/>
                <a:ext cx="10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9530" name="Group 94"/>
              <p:cNvGrpSpPr>
                <a:grpSpLocks/>
              </p:cNvGrpSpPr>
              <p:nvPr/>
            </p:nvGrpSpPr>
            <p:grpSpPr bwMode="auto">
              <a:xfrm>
                <a:off x="1134" y="3654"/>
                <a:ext cx="2915" cy="201"/>
                <a:chOff x="1418" y="711"/>
                <a:chExt cx="2842" cy="201"/>
              </a:xfrm>
            </p:grpSpPr>
            <p:sp>
              <p:nvSpPr>
                <p:cNvPr id="19537" name="Rectangle 95"/>
                <p:cNvSpPr>
                  <a:spLocks noChangeArrowheads="1"/>
                </p:cNvSpPr>
                <p:nvPr/>
              </p:nvSpPr>
              <p:spPr bwMode="auto">
                <a:xfrm>
                  <a:off x="1418" y="747"/>
                  <a:ext cx="7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a:t>
                  </a:r>
                  <a:endParaRPr lang="en-US" altLang="en-US">
                    <a:latin typeface="Arial" panose="020B0604020202020204" pitchFamily="34" charset="0"/>
                  </a:endParaRPr>
                </a:p>
              </p:txBody>
            </p:sp>
            <p:sp>
              <p:nvSpPr>
                <p:cNvPr id="19538" name="Rectangle 96"/>
                <p:cNvSpPr>
                  <a:spLocks noChangeArrowheads="1"/>
                </p:cNvSpPr>
                <p:nvPr/>
              </p:nvSpPr>
              <p:spPr bwMode="auto">
                <a:xfrm>
                  <a:off x="1932" y="747"/>
                  <a:ext cx="15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9539" name="Rectangle 97"/>
                <p:cNvSpPr>
                  <a:spLocks noChangeArrowheads="1"/>
                </p:cNvSpPr>
                <p:nvPr/>
              </p:nvSpPr>
              <p:spPr bwMode="auto">
                <a:xfrm>
                  <a:off x="2438" y="747"/>
                  <a:ext cx="15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9540" name="Rectangle 98"/>
                <p:cNvSpPr>
                  <a:spLocks noChangeArrowheads="1"/>
                </p:cNvSpPr>
                <p:nvPr/>
              </p:nvSpPr>
              <p:spPr bwMode="auto">
                <a:xfrm>
                  <a:off x="2592" y="711"/>
                  <a:ext cx="7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2</a:t>
                  </a:r>
                  <a:endParaRPr lang="en-US" altLang="en-US">
                    <a:latin typeface="Arial" panose="020B0604020202020204" pitchFamily="34" charset="0"/>
                  </a:endParaRPr>
                </a:p>
              </p:txBody>
            </p:sp>
            <p:sp>
              <p:nvSpPr>
                <p:cNvPr id="19541" name="Rectangle 99"/>
                <p:cNvSpPr>
                  <a:spLocks noChangeArrowheads="1"/>
                </p:cNvSpPr>
                <p:nvPr/>
              </p:nvSpPr>
              <p:spPr bwMode="auto">
                <a:xfrm>
                  <a:off x="2959" y="747"/>
                  <a:ext cx="15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9542" name="Rectangle 100"/>
                <p:cNvSpPr>
                  <a:spLocks noChangeArrowheads="1"/>
                </p:cNvSpPr>
                <p:nvPr/>
              </p:nvSpPr>
              <p:spPr bwMode="auto">
                <a:xfrm>
                  <a:off x="3114" y="711"/>
                  <a:ext cx="7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3</a:t>
                  </a:r>
                  <a:endParaRPr lang="en-US" altLang="en-US">
                    <a:latin typeface="Arial" panose="020B0604020202020204" pitchFamily="34" charset="0"/>
                  </a:endParaRPr>
                </a:p>
              </p:txBody>
            </p:sp>
            <p:sp>
              <p:nvSpPr>
                <p:cNvPr id="19543" name="Rectangle 101"/>
                <p:cNvSpPr>
                  <a:spLocks noChangeArrowheads="1"/>
                </p:cNvSpPr>
                <p:nvPr/>
              </p:nvSpPr>
              <p:spPr bwMode="auto">
                <a:xfrm>
                  <a:off x="3503" y="747"/>
                  <a:ext cx="15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9544" name="Rectangle 102"/>
                <p:cNvSpPr>
                  <a:spLocks noChangeArrowheads="1"/>
                </p:cNvSpPr>
                <p:nvPr/>
              </p:nvSpPr>
              <p:spPr bwMode="auto">
                <a:xfrm>
                  <a:off x="3657" y="711"/>
                  <a:ext cx="7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4</a:t>
                  </a:r>
                  <a:endParaRPr lang="en-US" altLang="en-US">
                    <a:latin typeface="Arial" panose="020B0604020202020204" pitchFamily="34" charset="0"/>
                  </a:endParaRPr>
                </a:p>
              </p:txBody>
            </p:sp>
            <p:sp>
              <p:nvSpPr>
                <p:cNvPr id="19545" name="Rectangle 103"/>
                <p:cNvSpPr>
                  <a:spLocks noChangeArrowheads="1"/>
                </p:cNvSpPr>
                <p:nvPr/>
              </p:nvSpPr>
              <p:spPr bwMode="auto">
                <a:xfrm>
                  <a:off x="4031" y="747"/>
                  <a:ext cx="15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10</a:t>
                  </a:r>
                  <a:endParaRPr lang="en-US" altLang="en-US">
                    <a:latin typeface="Arial" panose="020B0604020202020204" pitchFamily="34" charset="0"/>
                  </a:endParaRPr>
                </a:p>
              </p:txBody>
            </p:sp>
            <p:sp>
              <p:nvSpPr>
                <p:cNvPr id="19546" name="Rectangle 104"/>
                <p:cNvSpPr>
                  <a:spLocks noChangeArrowheads="1"/>
                </p:cNvSpPr>
                <p:nvPr/>
              </p:nvSpPr>
              <p:spPr bwMode="auto">
                <a:xfrm>
                  <a:off x="4185" y="711"/>
                  <a:ext cx="7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Arial" panose="020B0604020202020204" pitchFamily="34" charset="0"/>
                    </a:rPr>
                    <a:t>5</a:t>
                  </a:r>
                  <a:endParaRPr lang="en-US" altLang="en-US">
                    <a:latin typeface="Arial" panose="020B0604020202020204" pitchFamily="34" charset="0"/>
                  </a:endParaRPr>
                </a:p>
              </p:txBody>
            </p:sp>
          </p:grpSp>
          <p:grpSp>
            <p:nvGrpSpPr>
              <p:cNvPr id="19531" name="Group 167"/>
              <p:cNvGrpSpPr>
                <a:grpSpLocks/>
              </p:cNvGrpSpPr>
              <p:nvPr/>
            </p:nvGrpSpPr>
            <p:grpSpPr bwMode="auto">
              <a:xfrm>
                <a:off x="1166" y="3498"/>
                <a:ext cx="2248" cy="122"/>
                <a:chOff x="1166" y="3498"/>
                <a:chExt cx="2248" cy="122"/>
              </a:xfrm>
            </p:grpSpPr>
            <p:sp>
              <p:nvSpPr>
                <p:cNvPr id="19532" name="Line 168"/>
                <p:cNvSpPr>
                  <a:spLocks noChangeShapeType="1"/>
                </p:cNvSpPr>
                <p:nvPr/>
              </p:nvSpPr>
              <p:spPr bwMode="auto">
                <a:xfrm>
                  <a:off x="1166" y="3498"/>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533" name="Line 169"/>
                <p:cNvSpPr>
                  <a:spLocks noChangeShapeType="1"/>
                </p:cNvSpPr>
                <p:nvPr/>
              </p:nvSpPr>
              <p:spPr bwMode="auto">
                <a:xfrm>
                  <a:off x="1728" y="3498"/>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534" name="Line 170"/>
                <p:cNvSpPr>
                  <a:spLocks noChangeShapeType="1"/>
                </p:cNvSpPr>
                <p:nvPr/>
              </p:nvSpPr>
              <p:spPr bwMode="auto">
                <a:xfrm>
                  <a:off x="2290" y="3498"/>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535" name="Line 171"/>
                <p:cNvSpPr>
                  <a:spLocks noChangeShapeType="1"/>
                </p:cNvSpPr>
                <p:nvPr/>
              </p:nvSpPr>
              <p:spPr bwMode="auto">
                <a:xfrm>
                  <a:off x="2852" y="3498"/>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536" name="Line 172"/>
                <p:cNvSpPr>
                  <a:spLocks noChangeShapeType="1"/>
                </p:cNvSpPr>
                <p:nvPr/>
              </p:nvSpPr>
              <p:spPr bwMode="auto">
                <a:xfrm>
                  <a:off x="3414" y="3498"/>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19505" name="Rectangle 201"/>
            <p:cNvSpPr>
              <a:spLocks noChangeArrowheads="1"/>
            </p:cNvSpPr>
            <p:nvPr/>
          </p:nvSpPr>
          <p:spPr bwMode="auto">
            <a:xfrm>
              <a:off x="2189" y="3823"/>
              <a:ext cx="71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200">
                  <a:solidFill>
                    <a:srgbClr val="000000"/>
                  </a:solidFill>
                  <a:latin typeface="Arial" panose="020B0604020202020204" pitchFamily="34" charset="0"/>
                </a:rPr>
                <a:t>time (s)</a:t>
              </a:r>
            </a:p>
          </p:txBody>
        </p:sp>
      </p:grpSp>
      <p:grpSp>
        <p:nvGrpSpPr>
          <p:cNvPr id="6" name="Group 93"/>
          <p:cNvGrpSpPr>
            <a:grpSpLocks/>
          </p:cNvGrpSpPr>
          <p:nvPr/>
        </p:nvGrpSpPr>
        <p:grpSpPr bwMode="auto">
          <a:xfrm>
            <a:off x="4140200" y="3581401"/>
            <a:ext cx="992188" cy="955675"/>
            <a:chOff x="2616200" y="3581400"/>
            <a:chExt cx="992188" cy="955675"/>
          </a:xfrm>
        </p:grpSpPr>
        <p:grpSp>
          <p:nvGrpSpPr>
            <p:cNvPr id="19491" name="Group 88"/>
            <p:cNvGrpSpPr>
              <a:grpSpLocks/>
            </p:cNvGrpSpPr>
            <p:nvPr/>
          </p:nvGrpSpPr>
          <p:grpSpPr bwMode="auto">
            <a:xfrm>
              <a:off x="2616200" y="3581400"/>
              <a:ext cx="350838" cy="419100"/>
              <a:chOff x="1630" y="2375"/>
              <a:chExt cx="221" cy="264"/>
            </a:xfrm>
          </p:grpSpPr>
          <p:sp>
            <p:nvSpPr>
              <p:cNvPr id="19502" name="Freeform 89"/>
              <p:cNvSpPr>
                <a:spLocks/>
              </p:cNvSpPr>
              <p:nvPr/>
            </p:nvSpPr>
            <p:spPr bwMode="auto">
              <a:xfrm>
                <a:off x="1630" y="2375"/>
                <a:ext cx="74" cy="81"/>
              </a:xfrm>
              <a:custGeom>
                <a:avLst/>
                <a:gdLst>
                  <a:gd name="T0" fmla="*/ 0 w 74"/>
                  <a:gd name="T1" fmla="*/ 0 h 81"/>
                  <a:gd name="T2" fmla="*/ 74 w 74"/>
                  <a:gd name="T3" fmla="*/ 44 h 81"/>
                  <a:gd name="T4" fmla="*/ 30 w 74"/>
                  <a:gd name="T5" fmla="*/ 37 h 81"/>
                  <a:gd name="T6" fmla="*/ 30 w 74"/>
                  <a:gd name="T7" fmla="*/ 81 h 81"/>
                  <a:gd name="T8" fmla="*/ 0 w 74"/>
                  <a:gd name="T9" fmla="*/ 0 h 81"/>
                  <a:gd name="T10" fmla="*/ 0 60000 65536"/>
                  <a:gd name="T11" fmla="*/ 0 60000 65536"/>
                  <a:gd name="T12" fmla="*/ 0 60000 65536"/>
                  <a:gd name="T13" fmla="*/ 0 60000 65536"/>
                  <a:gd name="T14" fmla="*/ 0 60000 65536"/>
                  <a:gd name="T15" fmla="*/ 0 w 74"/>
                  <a:gd name="T16" fmla="*/ 0 h 81"/>
                  <a:gd name="T17" fmla="*/ 74 w 74"/>
                  <a:gd name="T18" fmla="*/ 81 h 81"/>
                </a:gdLst>
                <a:ahLst/>
                <a:cxnLst>
                  <a:cxn ang="T10">
                    <a:pos x="T0" y="T1"/>
                  </a:cxn>
                  <a:cxn ang="T11">
                    <a:pos x="T2" y="T3"/>
                  </a:cxn>
                  <a:cxn ang="T12">
                    <a:pos x="T4" y="T5"/>
                  </a:cxn>
                  <a:cxn ang="T13">
                    <a:pos x="T6" y="T7"/>
                  </a:cxn>
                  <a:cxn ang="T14">
                    <a:pos x="T8" y="T9"/>
                  </a:cxn>
                </a:cxnLst>
                <a:rect l="T15" t="T16" r="T17" b="T18"/>
                <a:pathLst>
                  <a:path w="74" h="81">
                    <a:moveTo>
                      <a:pt x="0" y="0"/>
                    </a:moveTo>
                    <a:lnTo>
                      <a:pt x="74" y="44"/>
                    </a:lnTo>
                    <a:lnTo>
                      <a:pt x="30" y="37"/>
                    </a:lnTo>
                    <a:lnTo>
                      <a:pt x="30" y="81"/>
                    </a:lnTo>
                    <a:lnTo>
                      <a:pt x="0" y="0"/>
                    </a:lnTo>
                    <a:close/>
                  </a:path>
                </a:pathLst>
              </a:custGeom>
              <a:solidFill>
                <a:srgbClr val="000000"/>
              </a:solidFill>
              <a:ln w="11113">
                <a:solidFill>
                  <a:srgbClr val="000000"/>
                </a:solidFill>
                <a:round/>
                <a:headEnd/>
                <a:tailEnd/>
              </a:ln>
            </p:spPr>
            <p:txBody>
              <a:bodyPr/>
              <a:lstStyle/>
              <a:p>
                <a:endParaRPr lang="en-GB"/>
              </a:p>
            </p:txBody>
          </p:sp>
          <p:sp>
            <p:nvSpPr>
              <p:cNvPr id="19503" name="Line 90"/>
              <p:cNvSpPr>
                <a:spLocks noChangeShapeType="1"/>
              </p:cNvSpPr>
              <p:nvPr/>
            </p:nvSpPr>
            <p:spPr bwMode="auto">
              <a:xfrm>
                <a:off x="1660" y="2412"/>
                <a:ext cx="191" cy="2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9492" name="Group 137"/>
            <p:cNvGrpSpPr>
              <a:grpSpLocks/>
            </p:cNvGrpSpPr>
            <p:nvPr/>
          </p:nvGrpSpPr>
          <p:grpSpPr bwMode="auto">
            <a:xfrm>
              <a:off x="2871788" y="3784600"/>
              <a:ext cx="736600" cy="752475"/>
              <a:chOff x="1809" y="2384"/>
              <a:chExt cx="464" cy="474"/>
            </a:xfrm>
          </p:grpSpPr>
          <p:sp>
            <p:nvSpPr>
              <p:cNvPr id="19493" name="Oval 52"/>
              <p:cNvSpPr>
                <a:spLocks noChangeArrowheads="1"/>
              </p:cNvSpPr>
              <p:nvPr/>
            </p:nvSpPr>
            <p:spPr bwMode="auto">
              <a:xfrm>
                <a:off x="1811" y="2394"/>
                <a:ext cx="457" cy="464"/>
              </a:xfrm>
              <a:prstGeom prst="ellipse">
                <a:avLst/>
              </a:prstGeom>
              <a:solidFill>
                <a:srgbClr val="CCCCFF"/>
              </a:solidFill>
              <a:ln w="11113">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9494" name="Line 56"/>
              <p:cNvSpPr>
                <a:spLocks noChangeShapeType="1"/>
              </p:cNvSpPr>
              <p:nvPr/>
            </p:nvSpPr>
            <p:spPr bwMode="auto">
              <a:xfrm flipH="1">
                <a:off x="1970" y="2846"/>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95" name="Rectangle 66"/>
              <p:cNvSpPr>
                <a:spLocks noChangeArrowheads="1"/>
              </p:cNvSpPr>
              <p:nvPr/>
            </p:nvSpPr>
            <p:spPr bwMode="auto">
              <a:xfrm>
                <a:off x="1911" y="2611"/>
                <a:ext cx="5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Symbol" panose="05050102010706020507" pitchFamily="18" charset="2"/>
                  </a:rPr>
                  <a:t>g</a:t>
                </a:r>
                <a:endParaRPr lang="en-US" altLang="en-US"/>
              </a:p>
            </p:txBody>
          </p:sp>
          <p:sp>
            <p:nvSpPr>
              <p:cNvPr id="19496" name="Rectangle 67"/>
              <p:cNvSpPr>
                <a:spLocks noChangeArrowheads="1"/>
              </p:cNvSpPr>
              <p:nvPr/>
            </p:nvSpPr>
            <p:spPr bwMode="auto">
              <a:xfrm>
                <a:off x="2153" y="2648"/>
                <a:ext cx="5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Symbol" panose="05050102010706020507" pitchFamily="18" charset="2"/>
                  </a:rPr>
                  <a:t>g</a:t>
                </a:r>
                <a:endParaRPr lang="en-US" altLang="en-US"/>
              </a:p>
            </p:txBody>
          </p:sp>
          <p:sp>
            <p:nvSpPr>
              <p:cNvPr id="19497" name="Rectangle 68"/>
              <p:cNvSpPr>
                <a:spLocks noChangeArrowheads="1"/>
              </p:cNvSpPr>
              <p:nvPr/>
            </p:nvSpPr>
            <p:spPr bwMode="auto">
              <a:xfrm>
                <a:off x="1926" y="2384"/>
                <a:ext cx="5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Symbol" panose="05050102010706020507" pitchFamily="18" charset="2"/>
                  </a:rPr>
                  <a:t>g</a:t>
                </a:r>
                <a:endParaRPr lang="en-US" altLang="en-US"/>
              </a:p>
            </p:txBody>
          </p:sp>
          <p:sp>
            <p:nvSpPr>
              <p:cNvPr id="19498" name="Freeform 125" descr="Wide upward diagonal"/>
              <p:cNvSpPr>
                <a:spLocks/>
              </p:cNvSpPr>
              <p:nvPr/>
            </p:nvSpPr>
            <p:spPr bwMode="auto">
              <a:xfrm>
                <a:off x="1823" y="2516"/>
                <a:ext cx="323" cy="161"/>
              </a:xfrm>
              <a:custGeom>
                <a:avLst/>
                <a:gdLst>
                  <a:gd name="T0" fmla="*/ 227 w 323"/>
                  <a:gd name="T1" fmla="*/ 161 h 161"/>
                  <a:gd name="T2" fmla="*/ 249 w 323"/>
                  <a:gd name="T3" fmla="*/ 139 h 161"/>
                  <a:gd name="T4" fmla="*/ 286 w 323"/>
                  <a:gd name="T5" fmla="*/ 117 h 161"/>
                  <a:gd name="T6" fmla="*/ 323 w 323"/>
                  <a:gd name="T7" fmla="*/ 95 h 161"/>
                  <a:gd name="T8" fmla="*/ 301 w 323"/>
                  <a:gd name="T9" fmla="*/ 58 h 161"/>
                  <a:gd name="T10" fmla="*/ 271 w 323"/>
                  <a:gd name="T11" fmla="*/ 22 h 161"/>
                  <a:gd name="T12" fmla="*/ 257 w 323"/>
                  <a:gd name="T13" fmla="*/ 0 h 161"/>
                  <a:gd name="T14" fmla="*/ 235 w 323"/>
                  <a:gd name="T15" fmla="*/ 14 h 161"/>
                  <a:gd name="T16" fmla="*/ 205 w 323"/>
                  <a:gd name="T17" fmla="*/ 29 h 161"/>
                  <a:gd name="T18" fmla="*/ 176 w 323"/>
                  <a:gd name="T19" fmla="*/ 29 h 161"/>
                  <a:gd name="T20" fmla="*/ 117 w 323"/>
                  <a:gd name="T21" fmla="*/ 29 h 161"/>
                  <a:gd name="T22" fmla="*/ 73 w 323"/>
                  <a:gd name="T23" fmla="*/ 22 h 161"/>
                  <a:gd name="T24" fmla="*/ 29 w 323"/>
                  <a:gd name="T25" fmla="*/ 22 h 161"/>
                  <a:gd name="T26" fmla="*/ 0 w 323"/>
                  <a:gd name="T27" fmla="*/ 22 h 161"/>
                  <a:gd name="T28" fmla="*/ 0 w 323"/>
                  <a:gd name="T29" fmla="*/ 36 h 161"/>
                  <a:gd name="T30" fmla="*/ 22 w 323"/>
                  <a:gd name="T31" fmla="*/ 51 h 161"/>
                  <a:gd name="T32" fmla="*/ 66 w 323"/>
                  <a:gd name="T33" fmla="*/ 88 h 161"/>
                  <a:gd name="T34" fmla="*/ 117 w 323"/>
                  <a:gd name="T35" fmla="*/ 102 h 161"/>
                  <a:gd name="T36" fmla="*/ 183 w 323"/>
                  <a:gd name="T37" fmla="*/ 132 h 161"/>
                  <a:gd name="T38" fmla="*/ 227 w 323"/>
                  <a:gd name="T39" fmla="*/ 161 h 161"/>
                  <a:gd name="T40" fmla="*/ 249 w 323"/>
                  <a:gd name="T41" fmla="*/ 139 h 161"/>
                  <a:gd name="T42" fmla="*/ 271 w 323"/>
                  <a:gd name="T43" fmla="*/ 124 h 161"/>
                  <a:gd name="T44" fmla="*/ 308 w 323"/>
                  <a:gd name="T45" fmla="*/ 102 h 161"/>
                  <a:gd name="T46" fmla="*/ 323 w 323"/>
                  <a:gd name="T47" fmla="*/ 88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3"/>
                  <a:gd name="T73" fmla="*/ 0 h 161"/>
                  <a:gd name="T74" fmla="*/ 323 w 323"/>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3" h="161">
                    <a:moveTo>
                      <a:pt x="227" y="161"/>
                    </a:moveTo>
                    <a:lnTo>
                      <a:pt x="249" y="139"/>
                    </a:lnTo>
                    <a:lnTo>
                      <a:pt x="286" y="117"/>
                    </a:lnTo>
                    <a:lnTo>
                      <a:pt x="323" y="95"/>
                    </a:lnTo>
                    <a:lnTo>
                      <a:pt x="301" y="58"/>
                    </a:lnTo>
                    <a:lnTo>
                      <a:pt x="271" y="22"/>
                    </a:lnTo>
                    <a:lnTo>
                      <a:pt x="257" y="0"/>
                    </a:lnTo>
                    <a:lnTo>
                      <a:pt x="235" y="14"/>
                    </a:lnTo>
                    <a:lnTo>
                      <a:pt x="205" y="29"/>
                    </a:lnTo>
                    <a:lnTo>
                      <a:pt x="176" y="29"/>
                    </a:lnTo>
                    <a:lnTo>
                      <a:pt x="117" y="29"/>
                    </a:lnTo>
                    <a:lnTo>
                      <a:pt x="73" y="22"/>
                    </a:lnTo>
                    <a:lnTo>
                      <a:pt x="29" y="22"/>
                    </a:lnTo>
                    <a:lnTo>
                      <a:pt x="0" y="22"/>
                    </a:lnTo>
                    <a:lnTo>
                      <a:pt x="0" y="36"/>
                    </a:lnTo>
                    <a:lnTo>
                      <a:pt x="22" y="51"/>
                    </a:lnTo>
                    <a:lnTo>
                      <a:pt x="66" y="88"/>
                    </a:lnTo>
                    <a:lnTo>
                      <a:pt x="117" y="102"/>
                    </a:lnTo>
                    <a:lnTo>
                      <a:pt x="183" y="132"/>
                    </a:lnTo>
                    <a:lnTo>
                      <a:pt x="227" y="161"/>
                    </a:lnTo>
                    <a:lnTo>
                      <a:pt x="249" y="139"/>
                    </a:lnTo>
                    <a:lnTo>
                      <a:pt x="271" y="124"/>
                    </a:lnTo>
                    <a:lnTo>
                      <a:pt x="308" y="102"/>
                    </a:lnTo>
                    <a:lnTo>
                      <a:pt x="323" y="88"/>
                    </a:lnTo>
                  </a:path>
                </a:pathLst>
              </a:custGeom>
              <a:pattFill prst="wdUpDiag">
                <a:fgClr>
                  <a:schemeClr val="tx1"/>
                </a:fgClr>
                <a:bgClr>
                  <a:schemeClr val="bg1"/>
                </a:bgClr>
              </a:pattFill>
              <a:ln w="11113">
                <a:solidFill>
                  <a:srgbClr val="000000"/>
                </a:solidFill>
                <a:round/>
                <a:headEnd/>
                <a:tailEnd/>
              </a:ln>
            </p:spPr>
            <p:txBody>
              <a:bodyPr/>
              <a:lstStyle/>
              <a:p>
                <a:endParaRPr lang="en-GB"/>
              </a:p>
            </p:txBody>
          </p:sp>
          <p:sp>
            <p:nvSpPr>
              <p:cNvPr id="19499" name="Freeform 130" descr="Wide downward diagonal"/>
              <p:cNvSpPr>
                <a:spLocks/>
              </p:cNvSpPr>
              <p:nvPr/>
            </p:nvSpPr>
            <p:spPr bwMode="auto">
              <a:xfrm>
                <a:off x="1971" y="2608"/>
                <a:ext cx="229" cy="245"/>
              </a:xfrm>
              <a:custGeom>
                <a:avLst/>
                <a:gdLst>
                  <a:gd name="T0" fmla="*/ 181 w 229"/>
                  <a:gd name="T1" fmla="*/ 0 h 245"/>
                  <a:gd name="T2" fmla="*/ 80 w 229"/>
                  <a:gd name="T3" fmla="*/ 64 h 245"/>
                  <a:gd name="T4" fmla="*/ 37 w 229"/>
                  <a:gd name="T5" fmla="*/ 179 h 245"/>
                  <a:gd name="T6" fmla="*/ 29 w 229"/>
                  <a:gd name="T7" fmla="*/ 197 h 245"/>
                  <a:gd name="T8" fmla="*/ 0 w 229"/>
                  <a:gd name="T9" fmla="*/ 235 h 245"/>
                  <a:gd name="T10" fmla="*/ 18 w 229"/>
                  <a:gd name="T11" fmla="*/ 243 h 245"/>
                  <a:gd name="T12" fmla="*/ 37 w 229"/>
                  <a:gd name="T13" fmla="*/ 245 h 245"/>
                  <a:gd name="T14" fmla="*/ 85 w 229"/>
                  <a:gd name="T15" fmla="*/ 184 h 245"/>
                  <a:gd name="T16" fmla="*/ 88 w 229"/>
                  <a:gd name="T17" fmla="*/ 168 h 245"/>
                  <a:gd name="T18" fmla="*/ 90 w 229"/>
                  <a:gd name="T19" fmla="*/ 160 h 245"/>
                  <a:gd name="T20" fmla="*/ 229 w 229"/>
                  <a:gd name="T21" fmla="*/ 29 h 245"/>
                  <a:gd name="T22" fmla="*/ 181 w 229"/>
                  <a:gd name="T23" fmla="*/ 0 h 2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9"/>
                  <a:gd name="T37" fmla="*/ 0 h 245"/>
                  <a:gd name="T38" fmla="*/ 229 w 229"/>
                  <a:gd name="T39" fmla="*/ 245 h 2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9" h="245">
                    <a:moveTo>
                      <a:pt x="181" y="0"/>
                    </a:moveTo>
                    <a:lnTo>
                      <a:pt x="80" y="64"/>
                    </a:lnTo>
                    <a:lnTo>
                      <a:pt x="37" y="179"/>
                    </a:lnTo>
                    <a:lnTo>
                      <a:pt x="29" y="197"/>
                    </a:lnTo>
                    <a:lnTo>
                      <a:pt x="0" y="235"/>
                    </a:lnTo>
                    <a:lnTo>
                      <a:pt x="18" y="243"/>
                    </a:lnTo>
                    <a:lnTo>
                      <a:pt x="37" y="245"/>
                    </a:lnTo>
                    <a:cubicBezTo>
                      <a:pt x="83" y="206"/>
                      <a:pt x="62" y="220"/>
                      <a:pt x="85" y="184"/>
                    </a:cubicBezTo>
                    <a:cubicBezTo>
                      <a:pt x="86" y="178"/>
                      <a:pt x="86" y="173"/>
                      <a:pt x="88" y="168"/>
                    </a:cubicBezTo>
                    <a:cubicBezTo>
                      <a:pt x="88" y="165"/>
                      <a:pt x="90" y="160"/>
                      <a:pt x="90" y="160"/>
                    </a:cubicBezTo>
                    <a:lnTo>
                      <a:pt x="229" y="29"/>
                    </a:lnTo>
                    <a:lnTo>
                      <a:pt x="181" y="0"/>
                    </a:lnTo>
                    <a:close/>
                  </a:path>
                </a:pathLst>
              </a:custGeom>
              <a:pattFill prst="wdDnDiag">
                <a:fgClr>
                  <a:schemeClr val="tx1"/>
                </a:fgClr>
                <a:bgClr>
                  <a:schemeClr val="bg1"/>
                </a:bgClr>
              </a:pattFill>
              <a:ln w="12700">
                <a:solidFill>
                  <a:schemeClr val="tx1"/>
                </a:solidFill>
                <a:round/>
                <a:headEnd/>
                <a:tailEnd/>
              </a:ln>
            </p:spPr>
            <p:txBody>
              <a:bodyPr wrap="none" anchor="ctr"/>
              <a:lstStyle/>
              <a:p>
                <a:endParaRPr lang="en-GB"/>
              </a:p>
            </p:txBody>
          </p:sp>
          <p:sp>
            <p:nvSpPr>
              <p:cNvPr id="19500" name="Freeform 134" descr="Light horizontal"/>
              <p:cNvSpPr>
                <a:spLocks/>
              </p:cNvSpPr>
              <p:nvPr/>
            </p:nvSpPr>
            <p:spPr bwMode="auto">
              <a:xfrm>
                <a:off x="1963" y="2392"/>
                <a:ext cx="304" cy="256"/>
              </a:xfrm>
              <a:custGeom>
                <a:avLst/>
                <a:gdLst>
                  <a:gd name="T0" fmla="*/ 0 w 304"/>
                  <a:gd name="T1" fmla="*/ 16 h 256"/>
                  <a:gd name="T2" fmla="*/ 37 w 304"/>
                  <a:gd name="T3" fmla="*/ 3 h 256"/>
                  <a:gd name="T4" fmla="*/ 90 w 304"/>
                  <a:gd name="T5" fmla="*/ 0 h 256"/>
                  <a:gd name="T6" fmla="*/ 138 w 304"/>
                  <a:gd name="T7" fmla="*/ 37 h 256"/>
                  <a:gd name="T8" fmla="*/ 200 w 304"/>
                  <a:gd name="T9" fmla="*/ 120 h 256"/>
                  <a:gd name="T10" fmla="*/ 224 w 304"/>
                  <a:gd name="T11" fmla="*/ 141 h 256"/>
                  <a:gd name="T12" fmla="*/ 301 w 304"/>
                  <a:gd name="T13" fmla="*/ 232 h 256"/>
                  <a:gd name="T14" fmla="*/ 304 w 304"/>
                  <a:gd name="T15" fmla="*/ 256 h 256"/>
                  <a:gd name="T16" fmla="*/ 258 w 304"/>
                  <a:gd name="T17" fmla="*/ 248 h 256"/>
                  <a:gd name="T18" fmla="*/ 186 w 304"/>
                  <a:gd name="T19" fmla="*/ 216 h 256"/>
                  <a:gd name="T20" fmla="*/ 117 w 304"/>
                  <a:gd name="T21" fmla="*/ 125 h 256"/>
                  <a:gd name="T22" fmla="*/ 77 w 304"/>
                  <a:gd name="T23" fmla="*/ 80 h 256"/>
                  <a:gd name="T24" fmla="*/ 37 w 304"/>
                  <a:gd name="T25" fmla="*/ 35 h 256"/>
                  <a:gd name="T26" fmla="*/ 0 w 304"/>
                  <a:gd name="T27" fmla="*/ 16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4"/>
                  <a:gd name="T43" fmla="*/ 0 h 256"/>
                  <a:gd name="T44" fmla="*/ 304 w 304"/>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4" h="256">
                    <a:moveTo>
                      <a:pt x="0" y="16"/>
                    </a:moveTo>
                    <a:lnTo>
                      <a:pt x="37" y="3"/>
                    </a:lnTo>
                    <a:lnTo>
                      <a:pt x="90" y="0"/>
                    </a:lnTo>
                    <a:lnTo>
                      <a:pt x="138" y="37"/>
                    </a:lnTo>
                    <a:lnTo>
                      <a:pt x="200" y="120"/>
                    </a:lnTo>
                    <a:lnTo>
                      <a:pt x="224" y="141"/>
                    </a:lnTo>
                    <a:lnTo>
                      <a:pt x="301" y="232"/>
                    </a:lnTo>
                    <a:lnTo>
                      <a:pt x="304" y="256"/>
                    </a:lnTo>
                    <a:lnTo>
                      <a:pt x="258" y="248"/>
                    </a:lnTo>
                    <a:lnTo>
                      <a:pt x="186" y="216"/>
                    </a:lnTo>
                    <a:lnTo>
                      <a:pt x="117" y="125"/>
                    </a:lnTo>
                    <a:lnTo>
                      <a:pt x="77" y="80"/>
                    </a:lnTo>
                    <a:lnTo>
                      <a:pt x="37" y="35"/>
                    </a:lnTo>
                    <a:lnTo>
                      <a:pt x="0" y="16"/>
                    </a:lnTo>
                    <a:close/>
                  </a:path>
                </a:pathLst>
              </a:custGeom>
              <a:pattFill prst="ltHorz">
                <a:fgClr>
                  <a:schemeClr val="tx1"/>
                </a:fgClr>
                <a:bgClr>
                  <a:schemeClr val="bg1"/>
                </a:bgClr>
              </a:pattFill>
              <a:ln w="12700">
                <a:solidFill>
                  <a:schemeClr val="tx1"/>
                </a:solidFill>
                <a:round/>
                <a:headEnd/>
                <a:tailEnd/>
              </a:ln>
            </p:spPr>
            <p:txBody>
              <a:bodyPr wrap="none" anchor="ctr"/>
              <a:lstStyle/>
              <a:p>
                <a:endParaRPr lang="en-GB"/>
              </a:p>
            </p:txBody>
          </p:sp>
          <p:sp>
            <p:nvSpPr>
              <p:cNvPr id="19501" name="Oval 135"/>
              <p:cNvSpPr>
                <a:spLocks noChangeArrowheads="1"/>
              </p:cNvSpPr>
              <p:nvPr/>
            </p:nvSpPr>
            <p:spPr bwMode="auto">
              <a:xfrm>
                <a:off x="1809" y="2397"/>
                <a:ext cx="464" cy="456"/>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grpSp>
      <p:grpSp>
        <p:nvGrpSpPr>
          <p:cNvPr id="9" name="Group 194"/>
          <p:cNvGrpSpPr>
            <a:grpSpLocks/>
          </p:cNvGrpSpPr>
          <p:nvPr/>
        </p:nvGrpSpPr>
        <p:grpSpPr bwMode="auto">
          <a:xfrm>
            <a:off x="2978150" y="2692400"/>
            <a:ext cx="2058988" cy="869950"/>
            <a:chOff x="916" y="1696"/>
            <a:chExt cx="1297" cy="548"/>
          </a:xfrm>
        </p:grpSpPr>
        <p:sp>
          <p:nvSpPr>
            <p:cNvPr id="19488" name="Line 112"/>
            <p:cNvSpPr>
              <a:spLocks noChangeShapeType="1"/>
            </p:cNvSpPr>
            <p:nvPr/>
          </p:nvSpPr>
          <p:spPr bwMode="auto">
            <a:xfrm>
              <a:off x="916" y="1696"/>
              <a:ext cx="116" cy="5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89" name="Line 117"/>
            <p:cNvSpPr>
              <a:spLocks noChangeShapeType="1"/>
            </p:cNvSpPr>
            <p:nvPr/>
          </p:nvSpPr>
          <p:spPr bwMode="auto">
            <a:xfrm>
              <a:off x="1019" y="2237"/>
              <a:ext cx="11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90" name="Line 118"/>
            <p:cNvSpPr>
              <a:spLocks noChangeShapeType="1"/>
            </p:cNvSpPr>
            <p:nvPr/>
          </p:nvSpPr>
          <p:spPr bwMode="auto">
            <a:xfrm>
              <a:off x="1438" y="2237"/>
              <a:ext cx="400" cy="0"/>
            </a:xfrm>
            <a:prstGeom prst="line">
              <a:avLst/>
            </a:prstGeom>
            <a:noFill/>
            <a:ln w="38100">
              <a:solidFill>
                <a:srgbClr val="88888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 name="Group 94"/>
          <p:cNvGrpSpPr>
            <a:grpSpLocks/>
          </p:cNvGrpSpPr>
          <p:nvPr/>
        </p:nvGrpSpPr>
        <p:grpSpPr bwMode="auto">
          <a:xfrm>
            <a:off x="4546601" y="3543300"/>
            <a:ext cx="1439863" cy="996950"/>
            <a:chOff x="3022598" y="3543303"/>
            <a:chExt cx="1439868" cy="996951"/>
          </a:xfrm>
        </p:grpSpPr>
        <p:grpSp>
          <p:nvGrpSpPr>
            <p:cNvPr id="19479" name="Group 197"/>
            <p:cNvGrpSpPr>
              <a:grpSpLocks/>
            </p:cNvGrpSpPr>
            <p:nvPr/>
          </p:nvGrpSpPr>
          <p:grpSpPr bwMode="auto">
            <a:xfrm>
              <a:off x="3048003" y="3602041"/>
              <a:ext cx="1414463" cy="938213"/>
              <a:chOff x="1920" y="2269"/>
              <a:chExt cx="891" cy="591"/>
            </a:xfrm>
          </p:grpSpPr>
          <p:sp>
            <p:nvSpPr>
              <p:cNvPr id="19481" name="Line 87"/>
              <p:cNvSpPr>
                <a:spLocks noChangeShapeType="1"/>
              </p:cNvSpPr>
              <p:nvPr/>
            </p:nvSpPr>
            <p:spPr bwMode="auto">
              <a:xfrm>
                <a:off x="1920" y="2269"/>
                <a:ext cx="512" cy="1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9482" name="Group 136"/>
              <p:cNvGrpSpPr>
                <a:grpSpLocks/>
              </p:cNvGrpSpPr>
              <p:nvPr/>
            </p:nvGrpSpPr>
            <p:grpSpPr bwMode="auto">
              <a:xfrm>
                <a:off x="2345" y="2401"/>
                <a:ext cx="466" cy="459"/>
                <a:chOff x="2361" y="2401"/>
                <a:chExt cx="466" cy="459"/>
              </a:xfrm>
            </p:grpSpPr>
            <p:sp>
              <p:nvSpPr>
                <p:cNvPr id="19483" name="Oval 120" descr="Light vertical"/>
                <p:cNvSpPr>
                  <a:spLocks noChangeArrowheads="1"/>
                </p:cNvSpPr>
                <p:nvPr/>
              </p:nvSpPr>
              <p:spPr bwMode="auto">
                <a:xfrm>
                  <a:off x="2363" y="2404"/>
                  <a:ext cx="464" cy="456"/>
                </a:xfrm>
                <a:prstGeom prst="ellipse">
                  <a:avLst/>
                </a:prstGeom>
                <a:pattFill prst="ltVert">
                  <a:fgClr>
                    <a:schemeClr val="tx1"/>
                  </a:fgClr>
                  <a:bgClr>
                    <a:srgbClr val="FFFFFF"/>
                  </a:bgClr>
                </a:pattFill>
                <a:ln w="11113">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9484" name="Freeform 121" descr="Wide upward diagonal"/>
                <p:cNvSpPr>
                  <a:spLocks/>
                </p:cNvSpPr>
                <p:nvPr/>
              </p:nvSpPr>
              <p:spPr bwMode="auto">
                <a:xfrm>
                  <a:off x="2375" y="2418"/>
                  <a:ext cx="323" cy="272"/>
                </a:xfrm>
                <a:custGeom>
                  <a:avLst/>
                  <a:gdLst>
                    <a:gd name="T0" fmla="*/ 0 w 323"/>
                    <a:gd name="T1" fmla="*/ 147 h 272"/>
                    <a:gd name="T2" fmla="*/ 73 w 323"/>
                    <a:gd name="T3" fmla="*/ 191 h 272"/>
                    <a:gd name="T4" fmla="*/ 132 w 323"/>
                    <a:gd name="T5" fmla="*/ 228 h 272"/>
                    <a:gd name="T6" fmla="*/ 213 w 323"/>
                    <a:gd name="T7" fmla="*/ 257 h 272"/>
                    <a:gd name="T8" fmla="*/ 235 w 323"/>
                    <a:gd name="T9" fmla="*/ 272 h 272"/>
                    <a:gd name="T10" fmla="*/ 250 w 323"/>
                    <a:gd name="T11" fmla="*/ 250 h 272"/>
                    <a:gd name="T12" fmla="*/ 279 w 323"/>
                    <a:gd name="T13" fmla="*/ 221 h 272"/>
                    <a:gd name="T14" fmla="*/ 308 w 323"/>
                    <a:gd name="T15" fmla="*/ 206 h 272"/>
                    <a:gd name="T16" fmla="*/ 323 w 323"/>
                    <a:gd name="T17" fmla="*/ 199 h 272"/>
                    <a:gd name="T18" fmla="*/ 294 w 323"/>
                    <a:gd name="T19" fmla="*/ 162 h 272"/>
                    <a:gd name="T20" fmla="*/ 257 w 323"/>
                    <a:gd name="T21" fmla="*/ 103 h 272"/>
                    <a:gd name="T22" fmla="*/ 206 w 323"/>
                    <a:gd name="T23" fmla="*/ 44 h 272"/>
                    <a:gd name="T24" fmla="*/ 169 w 323"/>
                    <a:gd name="T25" fmla="*/ 8 h 272"/>
                    <a:gd name="T26" fmla="*/ 147 w 323"/>
                    <a:gd name="T27" fmla="*/ 0 h 272"/>
                    <a:gd name="T28" fmla="*/ 81 w 323"/>
                    <a:gd name="T29" fmla="*/ 22 h 272"/>
                    <a:gd name="T30" fmla="*/ 44 w 323"/>
                    <a:gd name="T31" fmla="*/ 66 h 272"/>
                    <a:gd name="T32" fmla="*/ 15 w 323"/>
                    <a:gd name="T33" fmla="*/ 118 h 272"/>
                    <a:gd name="T34" fmla="*/ 0 w 323"/>
                    <a:gd name="T35" fmla="*/ 147 h 2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72"/>
                    <a:gd name="T56" fmla="*/ 323 w 323"/>
                    <a:gd name="T57" fmla="*/ 272 h 2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72">
                      <a:moveTo>
                        <a:pt x="0" y="147"/>
                      </a:moveTo>
                      <a:lnTo>
                        <a:pt x="73" y="191"/>
                      </a:lnTo>
                      <a:lnTo>
                        <a:pt x="132" y="228"/>
                      </a:lnTo>
                      <a:lnTo>
                        <a:pt x="213" y="257"/>
                      </a:lnTo>
                      <a:lnTo>
                        <a:pt x="235" y="272"/>
                      </a:lnTo>
                      <a:lnTo>
                        <a:pt x="250" y="250"/>
                      </a:lnTo>
                      <a:lnTo>
                        <a:pt x="279" y="221"/>
                      </a:lnTo>
                      <a:lnTo>
                        <a:pt x="308" y="206"/>
                      </a:lnTo>
                      <a:lnTo>
                        <a:pt x="323" y="199"/>
                      </a:lnTo>
                      <a:lnTo>
                        <a:pt x="294" y="162"/>
                      </a:lnTo>
                      <a:lnTo>
                        <a:pt x="257" y="103"/>
                      </a:lnTo>
                      <a:lnTo>
                        <a:pt x="206" y="44"/>
                      </a:lnTo>
                      <a:lnTo>
                        <a:pt x="169" y="8"/>
                      </a:lnTo>
                      <a:lnTo>
                        <a:pt x="147" y="0"/>
                      </a:lnTo>
                      <a:lnTo>
                        <a:pt x="81" y="22"/>
                      </a:lnTo>
                      <a:lnTo>
                        <a:pt x="44" y="66"/>
                      </a:lnTo>
                      <a:lnTo>
                        <a:pt x="15" y="118"/>
                      </a:lnTo>
                      <a:lnTo>
                        <a:pt x="0" y="147"/>
                      </a:lnTo>
                      <a:close/>
                    </a:path>
                  </a:pathLst>
                </a:custGeom>
                <a:pattFill prst="wdUpDiag">
                  <a:fgClr>
                    <a:srgbClr val="000000"/>
                  </a:fgClr>
                  <a:bgClr>
                    <a:srgbClr val="FFFFFF"/>
                  </a:bgClr>
                </a:pattFill>
                <a:ln w="11113">
                  <a:solidFill>
                    <a:srgbClr val="000000"/>
                  </a:solidFill>
                  <a:round/>
                  <a:headEnd/>
                  <a:tailEnd/>
                </a:ln>
              </p:spPr>
              <p:txBody>
                <a:bodyPr/>
                <a:lstStyle/>
                <a:p>
                  <a:endParaRPr lang="en-GB"/>
                </a:p>
              </p:txBody>
            </p:sp>
            <p:sp>
              <p:nvSpPr>
                <p:cNvPr id="19485" name="Freeform 122" descr="Light horizontal"/>
                <p:cNvSpPr>
                  <a:spLocks/>
                </p:cNvSpPr>
                <p:nvPr/>
              </p:nvSpPr>
              <p:spPr bwMode="auto">
                <a:xfrm>
                  <a:off x="2522" y="2401"/>
                  <a:ext cx="301" cy="249"/>
                </a:xfrm>
                <a:custGeom>
                  <a:avLst/>
                  <a:gdLst>
                    <a:gd name="T0" fmla="*/ 0 w 301"/>
                    <a:gd name="T1" fmla="*/ 14 h 249"/>
                    <a:gd name="T2" fmla="*/ 51 w 301"/>
                    <a:gd name="T3" fmla="*/ 51 h 249"/>
                    <a:gd name="T4" fmla="*/ 88 w 301"/>
                    <a:gd name="T5" fmla="*/ 88 h 249"/>
                    <a:gd name="T6" fmla="*/ 125 w 301"/>
                    <a:gd name="T7" fmla="*/ 132 h 249"/>
                    <a:gd name="T8" fmla="*/ 147 w 301"/>
                    <a:gd name="T9" fmla="*/ 169 h 249"/>
                    <a:gd name="T10" fmla="*/ 176 w 301"/>
                    <a:gd name="T11" fmla="*/ 205 h 249"/>
                    <a:gd name="T12" fmla="*/ 220 w 301"/>
                    <a:gd name="T13" fmla="*/ 235 h 249"/>
                    <a:gd name="T14" fmla="*/ 257 w 301"/>
                    <a:gd name="T15" fmla="*/ 249 h 249"/>
                    <a:gd name="T16" fmla="*/ 301 w 301"/>
                    <a:gd name="T17" fmla="*/ 249 h 249"/>
                    <a:gd name="T18" fmla="*/ 293 w 301"/>
                    <a:gd name="T19" fmla="*/ 198 h 249"/>
                    <a:gd name="T20" fmla="*/ 279 w 301"/>
                    <a:gd name="T21" fmla="*/ 124 h 249"/>
                    <a:gd name="T22" fmla="*/ 235 w 301"/>
                    <a:gd name="T23" fmla="*/ 73 h 249"/>
                    <a:gd name="T24" fmla="*/ 176 w 301"/>
                    <a:gd name="T25" fmla="*/ 22 h 249"/>
                    <a:gd name="T26" fmla="*/ 88 w 301"/>
                    <a:gd name="T27" fmla="*/ 0 h 249"/>
                    <a:gd name="T28" fmla="*/ 15 w 301"/>
                    <a:gd name="T29" fmla="*/ 7 h 249"/>
                    <a:gd name="T30" fmla="*/ 0 w 301"/>
                    <a:gd name="T31" fmla="*/ 14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1"/>
                    <a:gd name="T49" fmla="*/ 0 h 249"/>
                    <a:gd name="T50" fmla="*/ 301 w 301"/>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1" h="249">
                      <a:moveTo>
                        <a:pt x="0" y="14"/>
                      </a:moveTo>
                      <a:lnTo>
                        <a:pt x="51" y="51"/>
                      </a:lnTo>
                      <a:lnTo>
                        <a:pt x="88" y="88"/>
                      </a:lnTo>
                      <a:lnTo>
                        <a:pt x="125" y="132"/>
                      </a:lnTo>
                      <a:lnTo>
                        <a:pt x="147" y="169"/>
                      </a:lnTo>
                      <a:lnTo>
                        <a:pt x="176" y="205"/>
                      </a:lnTo>
                      <a:lnTo>
                        <a:pt x="220" y="235"/>
                      </a:lnTo>
                      <a:lnTo>
                        <a:pt x="257" y="249"/>
                      </a:lnTo>
                      <a:lnTo>
                        <a:pt x="301" y="249"/>
                      </a:lnTo>
                      <a:lnTo>
                        <a:pt x="293" y="198"/>
                      </a:lnTo>
                      <a:lnTo>
                        <a:pt x="279" y="124"/>
                      </a:lnTo>
                      <a:lnTo>
                        <a:pt x="235" y="73"/>
                      </a:lnTo>
                      <a:lnTo>
                        <a:pt x="176" y="22"/>
                      </a:lnTo>
                      <a:lnTo>
                        <a:pt x="88" y="0"/>
                      </a:lnTo>
                      <a:lnTo>
                        <a:pt x="15" y="7"/>
                      </a:lnTo>
                      <a:lnTo>
                        <a:pt x="0" y="14"/>
                      </a:lnTo>
                      <a:close/>
                    </a:path>
                  </a:pathLst>
                </a:custGeom>
                <a:pattFill prst="ltHorz">
                  <a:fgClr>
                    <a:srgbClr val="000000"/>
                  </a:fgClr>
                  <a:bgClr>
                    <a:srgbClr val="FFFFFF"/>
                  </a:bgClr>
                </a:pattFill>
                <a:ln w="11113">
                  <a:solidFill>
                    <a:srgbClr val="000000"/>
                  </a:solidFill>
                  <a:round/>
                  <a:headEnd/>
                  <a:tailEnd/>
                </a:ln>
              </p:spPr>
              <p:txBody>
                <a:bodyPr/>
                <a:lstStyle/>
                <a:p>
                  <a:endParaRPr lang="en-GB"/>
                </a:p>
              </p:txBody>
            </p:sp>
            <p:sp>
              <p:nvSpPr>
                <p:cNvPr id="19486" name="Freeform 123" descr="Wide downward diagonal"/>
                <p:cNvSpPr>
                  <a:spLocks/>
                </p:cNvSpPr>
                <p:nvPr/>
              </p:nvSpPr>
              <p:spPr bwMode="auto">
                <a:xfrm>
                  <a:off x="2531" y="2611"/>
                  <a:ext cx="294" cy="242"/>
                </a:xfrm>
                <a:custGeom>
                  <a:avLst/>
                  <a:gdLst>
                    <a:gd name="T0" fmla="*/ 286 w 294"/>
                    <a:gd name="T1" fmla="*/ 44 h 242"/>
                    <a:gd name="T2" fmla="*/ 257 w 294"/>
                    <a:gd name="T3" fmla="*/ 44 h 242"/>
                    <a:gd name="T4" fmla="*/ 220 w 294"/>
                    <a:gd name="T5" fmla="*/ 29 h 242"/>
                    <a:gd name="T6" fmla="*/ 191 w 294"/>
                    <a:gd name="T7" fmla="*/ 7 h 242"/>
                    <a:gd name="T8" fmla="*/ 176 w 294"/>
                    <a:gd name="T9" fmla="*/ 0 h 242"/>
                    <a:gd name="T10" fmla="*/ 162 w 294"/>
                    <a:gd name="T11" fmla="*/ 7 h 242"/>
                    <a:gd name="T12" fmla="*/ 147 w 294"/>
                    <a:gd name="T13" fmla="*/ 14 h 242"/>
                    <a:gd name="T14" fmla="*/ 132 w 294"/>
                    <a:gd name="T15" fmla="*/ 22 h 242"/>
                    <a:gd name="T16" fmla="*/ 110 w 294"/>
                    <a:gd name="T17" fmla="*/ 44 h 242"/>
                    <a:gd name="T18" fmla="*/ 88 w 294"/>
                    <a:gd name="T19" fmla="*/ 58 h 242"/>
                    <a:gd name="T20" fmla="*/ 81 w 294"/>
                    <a:gd name="T21" fmla="*/ 73 h 242"/>
                    <a:gd name="T22" fmla="*/ 66 w 294"/>
                    <a:gd name="T23" fmla="*/ 110 h 242"/>
                    <a:gd name="T24" fmla="*/ 52 w 294"/>
                    <a:gd name="T25" fmla="*/ 146 h 242"/>
                    <a:gd name="T26" fmla="*/ 37 w 294"/>
                    <a:gd name="T27" fmla="*/ 176 h 242"/>
                    <a:gd name="T28" fmla="*/ 15 w 294"/>
                    <a:gd name="T29" fmla="*/ 205 h 242"/>
                    <a:gd name="T30" fmla="*/ 0 w 294"/>
                    <a:gd name="T31" fmla="*/ 234 h 242"/>
                    <a:gd name="T32" fmla="*/ 44 w 294"/>
                    <a:gd name="T33" fmla="*/ 242 h 242"/>
                    <a:gd name="T34" fmla="*/ 96 w 294"/>
                    <a:gd name="T35" fmla="*/ 242 h 242"/>
                    <a:gd name="T36" fmla="*/ 154 w 294"/>
                    <a:gd name="T37" fmla="*/ 227 h 242"/>
                    <a:gd name="T38" fmla="*/ 198 w 294"/>
                    <a:gd name="T39" fmla="*/ 205 h 242"/>
                    <a:gd name="T40" fmla="*/ 228 w 294"/>
                    <a:gd name="T41" fmla="*/ 168 h 242"/>
                    <a:gd name="T42" fmla="*/ 264 w 294"/>
                    <a:gd name="T43" fmla="*/ 132 h 242"/>
                    <a:gd name="T44" fmla="*/ 279 w 294"/>
                    <a:gd name="T45" fmla="*/ 95 h 242"/>
                    <a:gd name="T46" fmla="*/ 294 w 294"/>
                    <a:gd name="T47" fmla="*/ 44 h 242"/>
                    <a:gd name="T48" fmla="*/ 286 w 294"/>
                    <a:gd name="T49" fmla="*/ 44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4"/>
                    <a:gd name="T76" fmla="*/ 0 h 242"/>
                    <a:gd name="T77" fmla="*/ 294 w 294"/>
                    <a:gd name="T78" fmla="*/ 242 h 2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4" h="242">
                      <a:moveTo>
                        <a:pt x="286" y="44"/>
                      </a:moveTo>
                      <a:lnTo>
                        <a:pt x="257" y="44"/>
                      </a:lnTo>
                      <a:lnTo>
                        <a:pt x="220" y="29"/>
                      </a:lnTo>
                      <a:lnTo>
                        <a:pt x="191" y="7"/>
                      </a:lnTo>
                      <a:lnTo>
                        <a:pt x="176" y="0"/>
                      </a:lnTo>
                      <a:lnTo>
                        <a:pt x="162" y="7"/>
                      </a:lnTo>
                      <a:lnTo>
                        <a:pt x="147" y="14"/>
                      </a:lnTo>
                      <a:lnTo>
                        <a:pt x="132" y="22"/>
                      </a:lnTo>
                      <a:lnTo>
                        <a:pt x="110" y="44"/>
                      </a:lnTo>
                      <a:lnTo>
                        <a:pt x="88" y="58"/>
                      </a:lnTo>
                      <a:lnTo>
                        <a:pt x="81" y="73"/>
                      </a:lnTo>
                      <a:lnTo>
                        <a:pt x="66" y="110"/>
                      </a:lnTo>
                      <a:lnTo>
                        <a:pt x="52" y="146"/>
                      </a:lnTo>
                      <a:lnTo>
                        <a:pt x="37" y="176"/>
                      </a:lnTo>
                      <a:lnTo>
                        <a:pt x="15" y="205"/>
                      </a:lnTo>
                      <a:lnTo>
                        <a:pt x="0" y="234"/>
                      </a:lnTo>
                      <a:lnTo>
                        <a:pt x="44" y="242"/>
                      </a:lnTo>
                      <a:lnTo>
                        <a:pt x="96" y="242"/>
                      </a:lnTo>
                      <a:lnTo>
                        <a:pt x="154" y="227"/>
                      </a:lnTo>
                      <a:lnTo>
                        <a:pt x="198" y="205"/>
                      </a:lnTo>
                      <a:lnTo>
                        <a:pt x="228" y="168"/>
                      </a:lnTo>
                      <a:lnTo>
                        <a:pt x="264" y="132"/>
                      </a:lnTo>
                      <a:lnTo>
                        <a:pt x="279" y="95"/>
                      </a:lnTo>
                      <a:lnTo>
                        <a:pt x="294" y="44"/>
                      </a:lnTo>
                      <a:lnTo>
                        <a:pt x="286" y="44"/>
                      </a:lnTo>
                      <a:close/>
                    </a:path>
                  </a:pathLst>
                </a:custGeom>
                <a:pattFill prst="wdDnDiag">
                  <a:fgClr>
                    <a:srgbClr val="000000"/>
                  </a:fgClr>
                  <a:bgClr>
                    <a:srgbClr val="FFFFFF"/>
                  </a:bgClr>
                </a:pattFill>
                <a:ln w="11113">
                  <a:solidFill>
                    <a:srgbClr val="000000"/>
                  </a:solidFill>
                  <a:round/>
                  <a:headEnd/>
                  <a:tailEnd/>
                </a:ln>
              </p:spPr>
              <p:txBody>
                <a:bodyPr/>
                <a:lstStyle/>
                <a:p>
                  <a:endParaRPr lang="en-GB"/>
                </a:p>
              </p:txBody>
            </p:sp>
            <p:sp>
              <p:nvSpPr>
                <p:cNvPr id="19487" name="Oval 124"/>
                <p:cNvSpPr>
                  <a:spLocks noChangeArrowheads="1"/>
                </p:cNvSpPr>
                <p:nvPr/>
              </p:nvSpPr>
              <p:spPr bwMode="auto">
                <a:xfrm>
                  <a:off x="2361" y="2402"/>
                  <a:ext cx="464" cy="456"/>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grpSp>
        </p:grpSp>
        <p:sp>
          <p:nvSpPr>
            <p:cNvPr id="19480" name="Freeform 89"/>
            <p:cNvSpPr>
              <a:spLocks/>
            </p:cNvSpPr>
            <p:nvPr/>
          </p:nvSpPr>
          <p:spPr bwMode="auto">
            <a:xfrm rot="-1696626">
              <a:off x="3022598" y="3543303"/>
              <a:ext cx="117475" cy="128588"/>
            </a:xfrm>
            <a:custGeom>
              <a:avLst/>
              <a:gdLst>
                <a:gd name="T0" fmla="*/ 0 w 74"/>
                <a:gd name="T1" fmla="*/ 0 h 81"/>
                <a:gd name="T2" fmla="*/ 2147483647 w 74"/>
                <a:gd name="T3" fmla="*/ 2147483647 h 81"/>
                <a:gd name="T4" fmla="*/ 2147483647 w 74"/>
                <a:gd name="T5" fmla="*/ 2147483647 h 81"/>
                <a:gd name="T6" fmla="*/ 2147483647 w 74"/>
                <a:gd name="T7" fmla="*/ 2147483647 h 81"/>
                <a:gd name="T8" fmla="*/ 0 w 74"/>
                <a:gd name="T9" fmla="*/ 0 h 81"/>
                <a:gd name="T10" fmla="*/ 0 60000 65536"/>
                <a:gd name="T11" fmla="*/ 0 60000 65536"/>
                <a:gd name="T12" fmla="*/ 0 60000 65536"/>
                <a:gd name="T13" fmla="*/ 0 60000 65536"/>
                <a:gd name="T14" fmla="*/ 0 60000 65536"/>
                <a:gd name="T15" fmla="*/ 0 w 74"/>
                <a:gd name="T16" fmla="*/ 0 h 81"/>
                <a:gd name="T17" fmla="*/ 74 w 74"/>
                <a:gd name="T18" fmla="*/ 81 h 81"/>
              </a:gdLst>
              <a:ahLst/>
              <a:cxnLst>
                <a:cxn ang="T10">
                  <a:pos x="T0" y="T1"/>
                </a:cxn>
                <a:cxn ang="T11">
                  <a:pos x="T2" y="T3"/>
                </a:cxn>
                <a:cxn ang="T12">
                  <a:pos x="T4" y="T5"/>
                </a:cxn>
                <a:cxn ang="T13">
                  <a:pos x="T6" y="T7"/>
                </a:cxn>
                <a:cxn ang="T14">
                  <a:pos x="T8" y="T9"/>
                </a:cxn>
              </a:cxnLst>
              <a:rect l="T15" t="T16" r="T17" b="T18"/>
              <a:pathLst>
                <a:path w="74" h="81">
                  <a:moveTo>
                    <a:pt x="0" y="0"/>
                  </a:moveTo>
                  <a:lnTo>
                    <a:pt x="74" y="44"/>
                  </a:lnTo>
                  <a:lnTo>
                    <a:pt x="30" y="37"/>
                  </a:lnTo>
                  <a:lnTo>
                    <a:pt x="30" y="81"/>
                  </a:lnTo>
                  <a:lnTo>
                    <a:pt x="0" y="0"/>
                  </a:lnTo>
                  <a:close/>
                </a:path>
              </a:pathLst>
            </a:custGeom>
            <a:solidFill>
              <a:srgbClr val="000000"/>
            </a:solidFill>
            <a:ln w="11113">
              <a:solidFill>
                <a:srgbClr val="000000"/>
              </a:solidFill>
              <a:round/>
              <a:headEnd/>
              <a:tailEnd/>
            </a:ln>
          </p:spPr>
          <p:txBody>
            <a:bodyPr/>
            <a:lstStyle/>
            <a:p>
              <a:endParaRPr lang="en-GB"/>
            </a:p>
          </p:txBody>
        </p:sp>
      </p:grpSp>
      <p:grpSp>
        <p:nvGrpSpPr>
          <p:cNvPr id="13" name="Group 92"/>
          <p:cNvGrpSpPr>
            <a:grpSpLocks/>
          </p:cNvGrpSpPr>
          <p:nvPr/>
        </p:nvGrpSpPr>
        <p:grpSpPr bwMode="auto">
          <a:xfrm>
            <a:off x="2578101" y="3565525"/>
            <a:ext cx="1185863" cy="939800"/>
            <a:chOff x="1054100" y="3565793"/>
            <a:chExt cx="1185594" cy="939529"/>
          </a:xfrm>
        </p:grpSpPr>
        <p:grpSp>
          <p:nvGrpSpPr>
            <p:cNvPr id="19467" name="Group 195"/>
            <p:cNvGrpSpPr>
              <a:grpSpLocks/>
            </p:cNvGrpSpPr>
            <p:nvPr/>
          </p:nvGrpSpPr>
          <p:grpSpPr bwMode="auto">
            <a:xfrm>
              <a:off x="1054100" y="3619498"/>
              <a:ext cx="1125539" cy="885824"/>
              <a:chOff x="664" y="2280"/>
              <a:chExt cx="709" cy="558"/>
            </a:xfrm>
          </p:grpSpPr>
          <p:sp>
            <p:nvSpPr>
              <p:cNvPr id="19469" name="Line 93"/>
              <p:cNvSpPr>
                <a:spLocks noChangeShapeType="1"/>
              </p:cNvSpPr>
              <p:nvPr/>
            </p:nvSpPr>
            <p:spPr bwMode="auto">
              <a:xfrm flipV="1">
                <a:off x="1073" y="2280"/>
                <a:ext cx="300" cy="1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0" name="Oval 180"/>
              <p:cNvSpPr>
                <a:spLocks noChangeArrowheads="1"/>
              </p:cNvSpPr>
              <p:nvPr/>
            </p:nvSpPr>
            <p:spPr bwMode="auto">
              <a:xfrm>
                <a:off x="666" y="2374"/>
                <a:ext cx="457" cy="464"/>
              </a:xfrm>
              <a:prstGeom prst="ellipse">
                <a:avLst/>
              </a:prstGeom>
              <a:solidFill>
                <a:srgbClr val="CCCCFF"/>
              </a:solidFill>
              <a:ln w="11113">
                <a:solidFill>
                  <a:srgbClr val="000000"/>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9471" name="Line 181"/>
              <p:cNvSpPr>
                <a:spLocks noChangeShapeType="1"/>
              </p:cNvSpPr>
              <p:nvPr/>
            </p:nvSpPr>
            <p:spPr bwMode="auto">
              <a:xfrm flipH="1">
                <a:off x="825" y="2826"/>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2" name="Rectangle 182"/>
              <p:cNvSpPr>
                <a:spLocks noChangeArrowheads="1"/>
              </p:cNvSpPr>
              <p:nvPr/>
            </p:nvSpPr>
            <p:spPr bwMode="auto">
              <a:xfrm>
                <a:off x="766" y="2591"/>
                <a:ext cx="5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Symbol" panose="05050102010706020507" pitchFamily="18" charset="2"/>
                  </a:rPr>
                  <a:t>g</a:t>
                </a:r>
                <a:endParaRPr lang="en-US" altLang="en-US"/>
              </a:p>
            </p:txBody>
          </p:sp>
          <p:sp>
            <p:nvSpPr>
              <p:cNvPr id="19473" name="Rectangle 183"/>
              <p:cNvSpPr>
                <a:spLocks noChangeArrowheads="1"/>
              </p:cNvSpPr>
              <p:nvPr/>
            </p:nvSpPr>
            <p:spPr bwMode="auto">
              <a:xfrm>
                <a:off x="1008" y="2628"/>
                <a:ext cx="5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Symbol" panose="05050102010706020507" pitchFamily="18" charset="2"/>
                  </a:rPr>
                  <a:t>g</a:t>
                </a:r>
                <a:endParaRPr lang="en-US" altLang="en-US"/>
              </a:p>
            </p:txBody>
          </p:sp>
          <p:sp>
            <p:nvSpPr>
              <p:cNvPr id="19474" name="Rectangle 184"/>
              <p:cNvSpPr>
                <a:spLocks noChangeArrowheads="1"/>
              </p:cNvSpPr>
              <p:nvPr/>
            </p:nvSpPr>
            <p:spPr bwMode="auto">
              <a:xfrm>
                <a:off x="781" y="2364"/>
                <a:ext cx="5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700">
                    <a:solidFill>
                      <a:srgbClr val="000000"/>
                    </a:solidFill>
                    <a:latin typeface="Symbol" panose="05050102010706020507" pitchFamily="18" charset="2"/>
                  </a:rPr>
                  <a:t>g</a:t>
                </a:r>
                <a:endParaRPr lang="en-US" altLang="en-US"/>
              </a:p>
            </p:txBody>
          </p:sp>
          <p:sp>
            <p:nvSpPr>
              <p:cNvPr id="19475" name="Oval 188"/>
              <p:cNvSpPr>
                <a:spLocks noChangeArrowheads="1"/>
              </p:cNvSpPr>
              <p:nvPr/>
            </p:nvSpPr>
            <p:spPr bwMode="auto">
              <a:xfrm>
                <a:off x="664" y="2377"/>
                <a:ext cx="464" cy="456"/>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GB" altLang="en-US"/>
              </a:p>
            </p:txBody>
          </p:sp>
          <p:sp>
            <p:nvSpPr>
              <p:cNvPr id="19476" name="Freeform 189"/>
              <p:cNvSpPr>
                <a:spLocks/>
              </p:cNvSpPr>
              <p:nvPr/>
            </p:nvSpPr>
            <p:spPr bwMode="auto">
              <a:xfrm>
                <a:off x="677" y="2389"/>
                <a:ext cx="326" cy="264"/>
              </a:xfrm>
              <a:custGeom>
                <a:avLst/>
                <a:gdLst>
                  <a:gd name="T0" fmla="*/ 0 w 326"/>
                  <a:gd name="T1" fmla="*/ 142 h 264"/>
                  <a:gd name="T2" fmla="*/ 59 w 326"/>
                  <a:gd name="T3" fmla="*/ 195 h 264"/>
                  <a:gd name="T4" fmla="*/ 123 w 326"/>
                  <a:gd name="T5" fmla="*/ 208 h 264"/>
                  <a:gd name="T6" fmla="*/ 182 w 326"/>
                  <a:gd name="T7" fmla="*/ 238 h 264"/>
                  <a:gd name="T8" fmla="*/ 227 w 326"/>
                  <a:gd name="T9" fmla="*/ 264 h 264"/>
                  <a:gd name="T10" fmla="*/ 326 w 326"/>
                  <a:gd name="T11" fmla="*/ 200 h 264"/>
                  <a:gd name="T12" fmla="*/ 262 w 326"/>
                  <a:gd name="T13" fmla="*/ 107 h 264"/>
                  <a:gd name="T14" fmla="*/ 179 w 326"/>
                  <a:gd name="T15" fmla="*/ 19 h 264"/>
                  <a:gd name="T16" fmla="*/ 147 w 326"/>
                  <a:gd name="T17" fmla="*/ 0 h 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264"/>
                  <a:gd name="T29" fmla="*/ 326 w 326"/>
                  <a:gd name="T30" fmla="*/ 264 h 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264">
                    <a:moveTo>
                      <a:pt x="0" y="142"/>
                    </a:moveTo>
                    <a:lnTo>
                      <a:pt x="59" y="195"/>
                    </a:lnTo>
                    <a:lnTo>
                      <a:pt x="123" y="208"/>
                    </a:lnTo>
                    <a:lnTo>
                      <a:pt x="182" y="238"/>
                    </a:lnTo>
                    <a:lnTo>
                      <a:pt x="227" y="264"/>
                    </a:lnTo>
                    <a:lnTo>
                      <a:pt x="326" y="200"/>
                    </a:lnTo>
                    <a:lnTo>
                      <a:pt x="262" y="107"/>
                    </a:lnTo>
                    <a:lnTo>
                      <a:pt x="179" y="19"/>
                    </a:lnTo>
                    <a:lnTo>
                      <a:pt x="147"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477" name="Freeform 190"/>
              <p:cNvSpPr>
                <a:spLocks/>
              </p:cNvSpPr>
              <p:nvPr/>
            </p:nvSpPr>
            <p:spPr bwMode="auto">
              <a:xfrm>
                <a:off x="832" y="2653"/>
                <a:ext cx="69" cy="166"/>
              </a:xfrm>
              <a:custGeom>
                <a:avLst/>
                <a:gdLst>
                  <a:gd name="T0" fmla="*/ 0 w 69"/>
                  <a:gd name="T1" fmla="*/ 166 h 166"/>
                  <a:gd name="T2" fmla="*/ 35 w 69"/>
                  <a:gd name="T3" fmla="*/ 107 h 166"/>
                  <a:gd name="T4" fmla="*/ 69 w 69"/>
                  <a:gd name="T5" fmla="*/ 0 h 166"/>
                  <a:gd name="T6" fmla="*/ 0 60000 65536"/>
                  <a:gd name="T7" fmla="*/ 0 60000 65536"/>
                  <a:gd name="T8" fmla="*/ 0 60000 65536"/>
                  <a:gd name="T9" fmla="*/ 0 w 69"/>
                  <a:gd name="T10" fmla="*/ 0 h 166"/>
                  <a:gd name="T11" fmla="*/ 69 w 69"/>
                  <a:gd name="T12" fmla="*/ 166 h 166"/>
                </a:gdLst>
                <a:ahLst/>
                <a:cxnLst>
                  <a:cxn ang="T6">
                    <a:pos x="T0" y="T1"/>
                  </a:cxn>
                  <a:cxn ang="T7">
                    <a:pos x="T2" y="T3"/>
                  </a:cxn>
                  <a:cxn ang="T8">
                    <a:pos x="T4" y="T5"/>
                  </a:cxn>
                </a:cxnLst>
                <a:rect l="T9" t="T10" r="T11" b="T12"/>
                <a:pathLst>
                  <a:path w="69" h="166">
                    <a:moveTo>
                      <a:pt x="0" y="166"/>
                    </a:moveTo>
                    <a:lnTo>
                      <a:pt x="35" y="107"/>
                    </a:lnTo>
                    <a:lnTo>
                      <a:pt x="69"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478" name="Freeform 192"/>
              <p:cNvSpPr>
                <a:spLocks/>
              </p:cNvSpPr>
              <p:nvPr/>
            </p:nvSpPr>
            <p:spPr bwMode="auto">
              <a:xfrm>
                <a:off x="824" y="2392"/>
                <a:ext cx="299" cy="235"/>
              </a:xfrm>
              <a:custGeom>
                <a:avLst/>
                <a:gdLst>
                  <a:gd name="T0" fmla="*/ 299 w 299"/>
                  <a:gd name="T1" fmla="*/ 235 h 235"/>
                  <a:gd name="T2" fmla="*/ 245 w 299"/>
                  <a:gd name="T3" fmla="*/ 227 h 235"/>
                  <a:gd name="T4" fmla="*/ 181 w 299"/>
                  <a:gd name="T5" fmla="*/ 197 h 235"/>
                  <a:gd name="T6" fmla="*/ 112 w 299"/>
                  <a:gd name="T7" fmla="*/ 101 h 235"/>
                  <a:gd name="T8" fmla="*/ 32 w 299"/>
                  <a:gd name="T9" fmla="*/ 13 h 235"/>
                  <a:gd name="T10" fmla="*/ 0 w 299"/>
                  <a:gd name="T11" fmla="*/ 0 h 235"/>
                  <a:gd name="T12" fmla="*/ 0 60000 65536"/>
                  <a:gd name="T13" fmla="*/ 0 60000 65536"/>
                  <a:gd name="T14" fmla="*/ 0 60000 65536"/>
                  <a:gd name="T15" fmla="*/ 0 60000 65536"/>
                  <a:gd name="T16" fmla="*/ 0 60000 65536"/>
                  <a:gd name="T17" fmla="*/ 0 60000 65536"/>
                  <a:gd name="T18" fmla="*/ 0 w 299"/>
                  <a:gd name="T19" fmla="*/ 0 h 235"/>
                  <a:gd name="T20" fmla="*/ 299 w 299"/>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299" h="235">
                    <a:moveTo>
                      <a:pt x="299" y="235"/>
                    </a:moveTo>
                    <a:lnTo>
                      <a:pt x="245" y="227"/>
                    </a:lnTo>
                    <a:lnTo>
                      <a:pt x="181" y="197"/>
                    </a:lnTo>
                    <a:lnTo>
                      <a:pt x="112" y="101"/>
                    </a:lnTo>
                    <a:lnTo>
                      <a:pt x="32" y="13"/>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9468" name="Freeform 89"/>
            <p:cNvSpPr>
              <a:spLocks/>
            </p:cNvSpPr>
            <p:nvPr/>
          </p:nvSpPr>
          <p:spPr bwMode="auto">
            <a:xfrm rot="5950661">
              <a:off x="2116662" y="3560237"/>
              <a:ext cx="117475" cy="128588"/>
            </a:xfrm>
            <a:custGeom>
              <a:avLst/>
              <a:gdLst>
                <a:gd name="T0" fmla="*/ 0 w 74"/>
                <a:gd name="T1" fmla="*/ 0 h 81"/>
                <a:gd name="T2" fmla="*/ 2147483647 w 74"/>
                <a:gd name="T3" fmla="*/ 2147483647 h 81"/>
                <a:gd name="T4" fmla="*/ 2147483647 w 74"/>
                <a:gd name="T5" fmla="*/ 2147483647 h 81"/>
                <a:gd name="T6" fmla="*/ 2147483647 w 74"/>
                <a:gd name="T7" fmla="*/ 2147483647 h 81"/>
                <a:gd name="T8" fmla="*/ 0 w 74"/>
                <a:gd name="T9" fmla="*/ 0 h 81"/>
                <a:gd name="T10" fmla="*/ 0 60000 65536"/>
                <a:gd name="T11" fmla="*/ 0 60000 65536"/>
                <a:gd name="T12" fmla="*/ 0 60000 65536"/>
                <a:gd name="T13" fmla="*/ 0 60000 65536"/>
                <a:gd name="T14" fmla="*/ 0 60000 65536"/>
                <a:gd name="T15" fmla="*/ 0 w 74"/>
                <a:gd name="T16" fmla="*/ 0 h 81"/>
                <a:gd name="T17" fmla="*/ 74 w 74"/>
                <a:gd name="T18" fmla="*/ 81 h 81"/>
              </a:gdLst>
              <a:ahLst/>
              <a:cxnLst>
                <a:cxn ang="T10">
                  <a:pos x="T0" y="T1"/>
                </a:cxn>
                <a:cxn ang="T11">
                  <a:pos x="T2" y="T3"/>
                </a:cxn>
                <a:cxn ang="T12">
                  <a:pos x="T4" y="T5"/>
                </a:cxn>
                <a:cxn ang="T13">
                  <a:pos x="T6" y="T7"/>
                </a:cxn>
                <a:cxn ang="T14">
                  <a:pos x="T8" y="T9"/>
                </a:cxn>
              </a:cxnLst>
              <a:rect l="T15" t="T16" r="T17" b="T18"/>
              <a:pathLst>
                <a:path w="74" h="81">
                  <a:moveTo>
                    <a:pt x="0" y="0"/>
                  </a:moveTo>
                  <a:lnTo>
                    <a:pt x="74" y="44"/>
                  </a:lnTo>
                  <a:lnTo>
                    <a:pt x="30" y="37"/>
                  </a:lnTo>
                  <a:lnTo>
                    <a:pt x="30" y="81"/>
                  </a:lnTo>
                  <a:lnTo>
                    <a:pt x="0" y="0"/>
                  </a:lnTo>
                  <a:close/>
                </a:path>
              </a:pathLst>
            </a:custGeom>
            <a:solidFill>
              <a:srgbClr val="000000"/>
            </a:solidFill>
            <a:ln w="11113">
              <a:solidFill>
                <a:srgbClr val="000000"/>
              </a:solidFill>
              <a:round/>
              <a:headEnd/>
              <a:tailEnd/>
            </a:ln>
          </p:spPr>
          <p:txBody>
            <a:bodyPr/>
            <a:lstStyle/>
            <a:p>
              <a:endParaRPr lang="en-GB"/>
            </a:p>
          </p:txBody>
        </p:sp>
      </p:grpSp>
    </p:spTree>
    <p:extLst>
      <p:ext uri="{BB962C8B-B14F-4D97-AF65-F5344CB8AC3E}">
        <p14:creationId xmlns:p14="http://schemas.microsoft.com/office/powerpoint/2010/main" val="2162726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f29_09_pg2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13" y="1344613"/>
            <a:ext cx="30924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6118226" y="1530350"/>
            <a:ext cx="328771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eaLnBrk="1" hangingPunct="1">
              <a:spcBef>
                <a:spcPct val="0"/>
              </a:spcBef>
              <a:buFontTx/>
              <a:buNone/>
            </a:pPr>
            <a:endParaRPr lang="en-GB" altLang="en-US" sz="1500">
              <a:solidFill>
                <a:srgbClr val="FF0000"/>
              </a:solidFill>
            </a:endParaRPr>
          </a:p>
          <a:p>
            <a:pPr algn="ctr" eaLnBrk="1" hangingPunct="1">
              <a:spcBef>
                <a:spcPct val="0"/>
              </a:spcBef>
              <a:buFontTx/>
              <a:buNone/>
            </a:pPr>
            <a:r>
              <a:rPr lang="en-GB" altLang="en-US" sz="1500"/>
              <a:t>On cooling the </a:t>
            </a:r>
            <a:r>
              <a:rPr lang="en-GB" altLang="en-US" sz="1500">
                <a:latin typeface="Symbol" panose="05050102010706020507" pitchFamily="18" charset="2"/>
              </a:rPr>
              <a:t>g</a:t>
            </a:r>
            <a:r>
              <a:rPr lang="en-GB" altLang="en-US" sz="1500"/>
              <a:t> must begin to transform as soon as it enters the </a:t>
            </a:r>
            <a:r>
              <a:rPr lang="en-GB" altLang="en-US" sz="1500">
                <a:latin typeface="Symbol" panose="05050102010706020507" pitchFamily="18" charset="2"/>
              </a:rPr>
              <a:t>g</a:t>
            </a:r>
            <a:r>
              <a:rPr lang="en-GB" altLang="en-US" sz="1500"/>
              <a:t> + </a:t>
            </a:r>
            <a:r>
              <a:rPr lang="en-GB" altLang="en-US" sz="1500">
                <a:latin typeface="Symbol" panose="05050102010706020507" pitchFamily="18" charset="2"/>
              </a:rPr>
              <a:t>a</a:t>
            </a:r>
            <a:r>
              <a:rPr lang="en-GB" altLang="en-US" sz="1500"/>
              <a:t> phase field.</a:t>
            </a:r>
          </a:p>
          <a:p>
            <a:pPr algn="ctr" eaLnBrk="1" hangingPunct="1">
              <a:spcBef>
                <a:spcPct val="0"/>
              </a:spcBef>
              <a:buFontTx/>
              <a:buNone/>
            </a:pPr>
            <a:endParaRPr lang="en-GB" altLang="en-US" sz="1500"/>
          </a:p>
          <a:p>
            <a:pPr algn="ctr" eaLnBrk="1" hangingPunct="1">
              <a:spcBef>
                <a:spcPct val="0"/>
              </a:spcBef>
              <a:buFontTx/>
              <a:buNone/>
            </a:pPr>
            <a:r>
              <a:rPr lang="en-GB" altLang="en-US" sz="1500"/>
              <a:t> </a:t>
            </a:r>
            <a:r>
              <a:rPr lang="en-GB" altLang="en-US" sz="1500">
                <a:solidFill>
                  <a:srgbClr val="FF0000"/>
                </a:solidFill>
              </a:rPr>
              <a:t>Pro-eutectoid</a:t>
            </a:r>
            <a:r>
              <a:rPr lang="en-GB" altLang="en-US" sz="1500"/>
              <a:t> </a:t>
            </a:r>
            <a:r>
              <a:rPr lang="en-GB" altLang="en-US" sz="1500">
                <a:latin typeface="Symbol" panose="05050102010706020507" pitchFamily="18" charset="2"/>
              </a:rPr>
              <a:t>a</a:t>
            </a:r>
            <a:r>
              <a:rPr lang="en-GB" altLang="en-US" sz="1500"/>
              <a:t> is formed on the </a:t>
            </a:r>
            <a:r>
              <a:rPr lang="en-GB" altLang="en-US" sz="1500" b="1"/>
              <a:t>prior </a:t>
            </a:r>
            <a:r>
              <a:rPr lang="en-GB" altLang="en-US" sz="1500" b="1">
                <a:latin typeface="Symbol" panose="05050102010706020507" pitchFamily="18" charset="2"/>
              </a:rPr>
              <a:t>g</a:t>
            </a:r>
            <a:r>
              <a:rPr lang="en-GB" altLang="en-US" sz="1500" b="1"/>
              <a:t> grain boundaries</a:t>
            </a:r>
            <a:r>
              <a:rPr lang="en-GB" altLang="en-US" sz="1500"/>
              <a:t>; </a:t>
            </a:r>
          </a:p>
          <a:p>
            <a:pPr algn="ctr" eaLnBrk="1" hangingPunct="1">
              <a:spcBef>
                <a:spcPct val="0"/>
              </a:spcBef>
              <a:buFontTx/>
              <a:buNone/>
            </a:pPr>
            <a:endParaRPr lang="en-GB" altLang="en-US" sz="1500"/>
          </a:p>
          <a:p>
            <a:pPr algn="ctr" eaLnBrk="1" hangingPunct="1">
              <a:spcBef>
                <a:spcPct val="0"/>
              </a:spcBef>
              <a:buFontTx/>
              <a:buNone/>
            </a:pPr>
            <a:r>
              <a:rPr lang="en-GB" altLang="en-US" sz="1500"/>
              <a:t>On cooling to the eutectoid temperature, the remaining </a:t>
            </a:r>
            <a:r>
              <a:rPr lang="en-GB" altLang="en-US" sz="1500">
                <a:latin typeface="Symbol" panose="05050102010706020507" pitchFamily="18" charset="2"/>
              </a:rPr>
              <a:t>g</a:t>
            </a:r>
            <a:r>
              <a:rPr lang="en-GB" altLang="en-US" sz="1500"/>
              <a:t> (which now has the eutectoid composition) transforms to pearlite. </a:t>
            </a:r>
          </a:p>
          <a:p>
            <a:pPr algn="ctr" eaLnBrk="1" hangingPunct="1">
              <a:spcBef>
                <a:spcPct val="0"/>
              </a:spcBef>
              <a:buFontTx/>
              <a:buNone/>
            </a:pPr>
            <a:endParaRPr lang="en-GB" altLang="en-US" sz="1500"/>
          </a:p>
          <a:p>
            <a:pPr algn="ctr" eaLnBrk="1" hangingPunct="1">
              <a:spcBef>
                <a:spcPct val="0"/>
              </a:spcBef>
              <a:buFontTx/>
              <a:buNone/>
            </a:pPr>
            <a:r>
              <a:rPr lang="en-GB" altLang="en-US" sz="1800" b="1"/>
              <a:t>microstructure consists of both proeutectoid ferrite and pearlite.</a:t>
            </a:r>
          </a:p>
        </p:txBody>
      </p:sp>
      <p:sp>
        <p:nvSpPr>
          <p:cNvPr id="14340" name="Text Box 9"/>
          <p:cNvSpPr txBox="1">
            <a:spLocks noChangeArrowheads="1"/>
          </p:cNvSpPr>
          <p:nvPr/>
        </p:nvSpPr>
        <p:spPr bwMode="auto">
          <a:xfrm>
            <a:off x="3124200" y="360364"/>
            <a:ext cx="6597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eaLnBrk="1" hangingPunct="1">
              <a:spcBef>
                <a:spcPct val="50000"/>
              </a:spcBef>
              <a:buFontTx/>
              <a:buNone/>
            </a:pPr>
            <a:r>
              <a:rPr lang="en-GB" altLang="en-US" sz="2100" b="1" dirty="0" err="1"/>
              <a:t>Hypoeutectoid</a:t>
            </a:r>
            <a:r>
              <a:rPr lang="en-GB" altLang="en-US" sz="2100" b="1" dirty="0"/>
              <a:t> compositions &lt;</a:t>
            </a:r>
            <a:r>
              <a:rPr lang="en-GB" altLang="en-US" sz="2100" b="1" dirty="0" smtClean="0"/>
              <a:t>0.76 </a:t>
            </a:r>
            <a:r>
              <a:rPr lang="en-GB" altLang="en-US" sz="2100" b="1" dirty="0" err="1" smtClean="0"/>
              <a:t>wt%C</a:t>
            </a:r>
            <a:endParaRPr lang="en-GB" altLang="en-US" sz="2100" b="1" dirty="0"/>
          </a:p>
        </p:txBody>
      </p:sp>
      <p:sp>
        <p:nvSpPr>
          <p:cNvPr id="14341" name="Line 10"/>
          <p:cNvSpPr>
            <a:spLocks noChangeShapeType="1"/>
          </p:cNvSpPr>
          <p:nvPr/>
        </p:nvSpPr>
        <p:spPr bwMode="auto">
          <a:xfrm flipH="1" flipV="1">
            <a:off x="5597526" y="2455864"/>
            <a:ext cx="981075" cy="1412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342" name="Freeform 17"/>
          <p:cNvSpPr>
            <a:spLocks/>
          </p:cNvSpPr>
          <p:nvPr/>
        </p:nvSpPr>
        <p:spPr bwMode="auto">
          <a:xfrm>
            <a:off x="5275263" y="2317750"/>
            <a:ext cx="292100" cy="139700"/>
          </a:xfrm>
          <a:custGeom>
            <a:avLst/>
            <a:gdLst>
              <a:gd name="T0" fmla="*/ 2147483646 w 246"/>
              <a:gd name="T1" fmla="*/ 2147483646 h 117"/>
              <a:gd name="T2" fmla="*/ 2147483646 w 246"/>
              <a:gd name="T3" fmla="*/ 2147483646 h 117"/>
              <a:gd name="T4" fmla="*/ 0 w 246"/>
              <a:gd name="T5" fmla="*/ 0 h 117"/>
              <a:gd name="T6" fmla="*/ 0 60000 65536"/>
              <a:gd name="T7" fmla="*/ 0 60000 65536"/>
              <a:gd name="T8" fmla="*/ 0 60000 65536"/>
              <a:gd name="T9" fmla="*/ 0 w 246"/>
              <a:gd name="T10" fmla="*/ 0 h 117"/>
              <a:gd name="T11" fmla="*/ 246 w 246"/>
              <a:gd name="T12" fmla="*/ 117 h 117"/>
            </a:gdLst>
            <a:ahLst/>
            <a:cxnLst>
              <a:cxn ang="T6">
                <a:pos x="T0" y="T1"/>
              </a:cxn>
              <a:cxn ang="T7">
                <a:pos x="T2" y="T3"/>
              </a:cxn>
              <a:cxn ang="T8">
                <a:pos x="T4" y="T5"/>
              </a:cxn>
            </a:cxnLst>
            <a:rect l="T9" t="T10" r="T11" b="T12"/>
            <a:pathLst>
              <a:path w="246" h="117">
                <a:moveTo>
                  <a:pt x="246" y="117"/>
                </a:moveTo>
                <a:cubicBezTo>
                  <a:pt x="221" y="95"/>
                  <a:pt x="197" y="73"/>
                  <a:pt x="156" y="54"/>
                </a:cubicBezTo>
                <a:cubicBezTo>
                  <a:pt x="115" y="35"/>
                  <a:pt x="57" y="17"/>
                  <a:pt x="0"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3" name="Freeform 18"/>
          <p:cNvSpPr>
            <a:spLocks/>
          </p:cNvSpPr>
          <p:nvPr/>
        </p:nvSpPr>
        <p:spPr bwMode="auto">
          <a:xfrm>
            <a:off x="5256214" y="2436814"/>
            <a:ext cx="314325" cy="46037"/>
          </a:xfrm>
          <a:custGeom>
            <a:avLst/>
            <a:gdLst>
              <a:gd name="T0" fmla="*/ 2147483646 w 264"/>
              <a:gd name="T1" fmla="*/ 2147483646 h 39"/>
              <a:gd name="T2" fmla="*/ 2147483646 w 264"/>
              <a:gd name="T3" fmla="*/ 2147483646 h 39"/>
              <a:gd name="T4" fmla="*/ 0 w 264"/>
              <a:gd name="T5" fmla="*/ 2147483646 h 39"/>
              <a:gd name="T6" fmla="*/ 0 60000 65536"/>
              <a:gd name="T7" fmla="*/ 0 60000 65536"/>
              <a:gd name="T8" fmla="*/ 0 60000 65536"/>
              <a:gd name="T9" fmla="*/ 0 w 264"/>
              <a:gd name="T10" fmla="*/ 0 h 39"/>
              <a:gd name="T11" fmla="*/ 264 w 264"/>
              <a:gd name="T12" fmla="*/ 39 h 39"/>
            </a:gdLst>
            <a:ahLst/>
            <a:cxnLst>
              <a:cxn ang="T6">
                <a:pos x="T0" y="T1"/>
              </a:cxn>
              <a:cxn ang="T7">
                <a:pos x="T2" y="T3"/>
              </a:cxn>
              <a:cxn ang="T8">
                <a:pos x="T4" y="T5"/>
              </a:cxn>
            </a:cxnLst>
            <a:rect l="T9" t="T10" r="T11" b="T12"/>
            <a:pathLst>
              <a:path w="264" h="39">
                <a:moveTo>
                  <a:pt x="264" y="18"/>
                </a:moveTo>
                <a:cubicBezTo>
                  <a:pt x="229" y="9"/>
                  <a:pt x="194" y="0"/>
                  <a:pt x="150" y="3"/>
                </a:cubicBezTo>
                <a:cubicBezTo>
                  <a:pt x="106" y="6"/>
                  <a:pt x="53" y="22"/>
                  <a:pt x="0" y="39"/>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4" name="Freeform 20"/>
          <p:cNvSpPr>
            <a:spLocks/>
          </p:cNvSpPr>
          <p:nvPr/>
        </p:nvSpPr>
        <p:spPr bwMode="auto">
          <a:xfrm>
            <a:off x="5149850" y="2460626"/>
            <a:ext cx="414338" cy="422275"/>
          </a:xfrm>
          <a:custGeom>
            <a:avLst/>
            <a:gdLst>
              <a:gd name="T0" fmla="*/ 2147483646 w 348"/>
              <a:gd name="T1" fmla="*/ 0 h 354"/>
              <a:gd name="T2" fmla="*/ 2147483646 w 348"/>
              <a:gd name="T3" fmla="*/ 2147483646 h 354"/>
              <a:gd name="T4" fmla="*/ 2147483646 w 348"/>
              <a:gd name="T5" fmla="*/ 2147483646 h 354"/>
              <a:gd name="T6" fmla="*/ 0 w 348"/>
              <a:gd name="T7" fmla="*/ 2147483646 h 354"/>
              <a:gd name="T8" fmla="*/ 0 60000 65536"/>
              <a:gd name="T9" fmla="*/ 0 60000 65536"/>
              <a:gd name="T10" fmla="*/ 0 60000 65536"/>
              <a:gd name="T11" fmla="*/ 0 60000 65536"/>
              <a:gd name="T12" fmla="*/ 0 w 348"/>
              <a:gd name="T13" fmla="*/ 0 h 354"/>
              <a:gd name="T14" fmla="*/ 348 w 348"/>
              <a:gd name="T15" fmla="*/ 354 h 354"/>
            </a:gdLst>
            <a:ahLst/>
            <a:cxnLst>
              <a:cxn ang="T8">
                <a:pos x="T0" y="T1"/>
              </a:cxn>
              <a:cxn ang="T9">
                <a:pos x="T2" y="T3"/>
              </a:cxn>
              <a:cxn ang="T10">
                <a:pos x="T4" y="T5"/>
              </a:cxn>
              <a:cxn ang="T11">
                <a:pos x="T6" y="T7"/>
              </a:cxn>
            </a:cxnLst>
            <a:rect l="T12" t="T13" r="T14" b="T15"/>
            <a:pathLst>
              <a:path w="348" h="354">
                <a:moveTo>
                  <a:pt x="348" y="0"/>
                </a:moveTo>
                <a:cubicBezTo>
                  <a:pt x="314" y="12"/>
                  <a:pt x="281" y="24"/>
                  <a:pt x="234" y="63"/>
                </a:cubicBezTo>
                <a:cubicBezTo>
                  <a:pt x="187" y="102"/>
                  <a:pt x="108" y="186"/>
                  <a:pt x="69" y="234"/>
                </a:cubicBezTo>
                <a:cubicBezTo>
                  <a:pt x="30" y="282"/>
                  <a:pt x="15" y="318"/>
                  <a:pt x="0" y="35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63446633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3200400" y="484189"/>
            <a:ext cx="6597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eaLnBrk="1" hangingPunct="1">
              <a:spcBef>
                <a:spcPct val="50000"/>
              </a:spcBef>
              <a:buFontTx/>
              <a:buNone/>
            </a:pPr>
            <a:r>
              <a:rPr lang="en-GB" altLang="en-US" sz="2100" b="1" dirty="0"/>
              <a:t>Hypereutectoid compositions &gt;</a:t>
            </a:r>
            <a:r>
              <a:rPr lang="en-GB" altLang="en-US" sz="2100" b="1" dirty="0" smtClean="0"/>
              <a:t>0.76wt%C</a:t>
            </a:r>
            <a:endParaRPr lang="en-GB" altLang="en-US" sz="2100" b="1" dirty="0"/>
          </a:p>
        </p:txBody>
      </p:sp>
      <p:sp>
        <p:nvSpPr>
          <p:cNvPr id="23557" name="Rectangle 10"/>
          <p:cNvSpPr>
            <a:spLocks noChangeArrowheads="1"/>
          </p:cNvSpPr>
          <p:nvPr/>
        </p:nvSpPr>
        <p:spPr bwMode="auto">
          <a:xfrm>
            <a:off x="6164263" y="1355725"/>
            <a:ext cx="32385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defRPr/>
            </a:pPr>
            <a:endParaRPr lang="en-GB" altLang="en-US" sz="1350"/>
          </a:p>
          <a:p>
            <a:pPr algn="ctr" eaLnBrk="1" hangingPunct="1">
              <a:defRPr/>
            </a:pPr>
            <a:r>
              <a:rPr lang="en-GB" altLang="en-US" sz="1350"/>
              <a:t>On cooling the </a:t>
            </a:r>
            <a:r>
              <a:rPr lang="en-GB" altLang="en-US" sz="1350">
                <a:latin typeface="Symbol" pitchFamily="18" charset="2"/>
              </a:rPr>
              <a:t>g</a:t>
            </a:r>
            <a:r>
              <a:rPr lang="en-GB" altLang="en-US" sz="1350"/>
              <a:t> must begin to transform as soon as it enters the </a:t>
            </a:r>
            <a:r>
              <a:rPr lang="en-GB" altLang="en-US" sz="1350">
                <a:latin typeface="Symbol" pitchFamily="18" charset="2"/>
              </a:rPr>
              <a:t>g</a:t>
            </a:r>
            <a:r>
              <a:rPr lang="en-GB" altLang="en-US" sz="1350"/>
              <a:t> + Fe</a:t>
            </a:r>
            <a:r>
              <a:rPr lang="en-GB" altLang="en-US" sz="1350" baseline="-25000"/>
              <a:t>3</a:t>
            </a:r>
            <a:r>
              <a:rPr lang="en-GB" altLang="en-US" sz="1350"/>
              <a:t>C phase field.</a:t>
            </a:r>
          </a:p>
          <a:p>
            <a:pPr eaLnBrk="1" hangingPunct="1">
              <a:defRPr/>
            </a:pPr>
            <a:endParaRPr lang="en-GB" altLang="en-US" sz="1350" b="1"/>
          </a:p>
          <a:p>
            <a:pPr eaLnBrk="1" hangingPunct="1">
              <a:defRPr/>
            </a:pPr>
            <a:endParaRPr lang="en-GB" altLang="en-US" sz="1350"/>
          </a:p>
          <a:p>
            <a:pPr eaLnBrk="1" hangingPunct="1">
              <a:defRPr/>
            </a:pPr>
            <a:r>
              <a:rPr lang="en-GB" altLang="en-US" sz="1350">
                <a:solidFill>
                  <a:srgbClr val="FF0000"/>
                </a:solidFill>
              </a:rPr>
              <a:t>Pro-eutectoid</a:t>
            </a:r>
            <a:r>
              <a:rPr lang="en-GB" altLang="en-US" sz="1350"/>
              <a:t> </a:t>
            </a:r>
            <a:r>
              <a:rPr lang="en-GB" altLang="en-US" sz="1350" b="1"/>
              <a:t>Fe</a:t>
            </a:r>
            <a:r>
              <a:rPr lang="en-GB" altLang="en-US" sz="1350" b="1" baseline="-25000"/>
              <a:t>3</a:t>
            </a:r>
            <a:r>
              <a:rPr lang="en-GB" altLang="en-US" sz="1350" b="1"/>
              <a:t>C</a:t>
            </a:r>
            <a:r>
              <a:rPr lang="en-GB" altLang="en-US" sz="1350"/>
              <a:t> is formed on the  </a:t>
            </a:r>
            <a:r>
              <a:rPr lang="en-GB" altLang="en-US" sz="1350" b="1"/>
              <a:t>prior </a:t>
            </a:r>
            <a:r>
              <a:rPr lang="en-GB" altLang="en-US" sz="1350" b="1">
                <a:latin typeface="Symbol" pitchFamily="18" charset="2"/>
              </a:rPr>
              <a:t>g</a:t>
            </a:r>
            <a:r>
              <a:rPr lang="en-GB" altLang="en-US" sz="1350" b="1"/>
              <a:t> grain boundaries</a:t>
            </a:r>
            <a:r>
              <a:rPr lang="en-GB" altLang="en-US" sz="1350"/>
              <a:t>.</a:t>
            </a:r>
          </a:p>
          <a:p>
            <a:pPr eaLnBrk="1" hangingPunct="1">
              <a:defRPr/>
            </a:pPr>
            <a:endParaRPr lang="en-GB" altLang="en-US" sz="1350"/>
          </a:p>
          <a:p>
            <a:pPr eaLnBrk="1" hangingPunct="1">
              <a:defRPr/>
            </a:pPr>
            <a:endParaRPr lang="en-GB" altLang="en-US" sz="1350"/>
          </a:p>
          <a:p>
            <a:pPr eaLnBrk="1" hangingPunct="1">
              <a:defRPr/>
            </a:pPr>
            <a:r>
              <a:rPr lang="en-GB" altLang="en-US" sz="1350"/>
              <a:t>On cooling to the eutectoid temperature, the remaining </a:t>
            </a:r>
            <a:r>
              <a:rPr lang="en-GB" altLang="en-US" sz="1350">
                <a:latin typeface="Symbol" pitchFamily="18" charset="2"/>
              </a:rPr>
              <a:t>g</a:t>
            </a:r>
            <a:r>
              <a:rPr lang="en-GB" altLang="en-US" sz="1350"/>
              <a:t> (which now has the eutectoid composition) transforms to pearlite . </a:t>
            </a:r>
            <a:endParaRPr lang="en-GB" altLang="en-US" sz="1350" b="1"/>
          </a:p>
          <a:p>
            <a:pPr eaLnBrk="1" hangingPunct="1">
              <a:defRPr/>
            </a:pPr>
            <a:endParaRPr lang="en-GB" altLang="en-US" sz="1350"/>
          </a:p>
          <a:p>
            <a:pPr eaLnBrk="1" hangingPunct="1">
              <a:defRPr/>
            </a:pPr>
            <a:endParaRPr lang="en-GB" altLang="en-US" sz="1350"/>
          </a:p>
          <a:p>
            <a:pPr eaLnBrk="1" hangingPunct="1">
              <a:defRPr/>
            </a:pPr>
            <a:r>
              <a:rPr lang="en-GB" altLang="en-US" sz="1800" b="1"/>
              <a:t>microstructure consists of both Fe</a:t>
            </a:r>
            <a:r>
              <a:rPr lang="en-GB" altLang="en-US" sz="1800" b="1" baseline="-25000"/>
              <a:t>3</a:t>
            </a:r>
            <a:r>
              <a:rPr lang="en-GB" altLang="en-US" sz="1800" b="1"/>
              <a:t>C and pearlite.</a:t>
            </a:r>
            <a:endParaRPr lang="en-GB" altLang="en-US" sz="1350">
              <a:solidFill>
                <a:srgbClr val="FF0000"/>
              </a:solidFill>
            </a:endParaRPr>
          </a:p>
        </p:txBody>
      </p:sp>
      <p:pic>
        <p:nvPicPr>
          <p:cNvPr id="16388" name="Picture 11" descr="f32_09_pg2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1308100"/>
            <a:ext cx="3113088"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Freeform 15"/>
          <p:cNvSpPr>
            <a:spLocks/>
          </p:cNvSpPr>
          <p:nvPr/>
        </p:nvSpPr>
        <p:spPr bwMode="auto">
          <a:xfrm>
            <a:off x="5446713" y="2538414"/>
            <a:ext cx="138112" cy="136525"/>
          </a:xfrm>
          <a:custGeom>
            <a:avLst/>
            <a:gdLst>
              <a:gd name="T0" fmla="*/ 2147483646 w 116"/>
              <a:gd name="T1" fmla="*/ 0 h 114"/>
              <a:gd name="T2" fmla="*/ 2147483646 w 116"/>
              <a:gd name="T3" fmla="*/ 2147483646 h 114"/>
              <a:gd name="T4" fmla="*/ 0 w 116"/>
              <a:gd name="T5" fmla="*/ 2147483646 h 114"/>
              <a:gd name="T6" fmla="*/ 0 60000 65536"/>
              <a:gd name="T7" fmla="*/ 0 60000 65536"/>
              <a:gd name="T8" fmla="*/ 0 60000 65536"/>
              <a:gd name="T9" fmla="*/ 0 w 116"/>
              <a:gd name="T10" fmla="*/ 0 h 114"/>
              <a:gd name="T11" fmla="*/ 116 w 116"/>
              <a:gd name="T12" fmla="*/ 114 h 114"/>
            </a:gdLst>
            <a:ahLst/>
            <a:cxnLst>
              <a:cxn ang="T6">
                <a:pos x="T0" y="T1"/>
              </a:cxn>
              <a:cxn ang="T7">
                <a:pos x="T2" y="T3"/>
              </a:cxn>
              <a:cxn ang="T8">
                <a:pos x="T4" y="T5"/>
              </a:cxn>
            </a:cxnLst>
            <a:rect l="T9" t="T10" r="T11" b="T12"/>
            <a:pathLst>
              <a:path w="116" h="114">
                <a:moveTo>
                  <a:pt x="116" y="0"/>
                </a:moveTo>
                <a:cubicBezTo>
                  <a:pt x="84" y="24"/>
                  <a:pt x="53" y="49"/>
                  <a:pt x="34" y="68"/>
                </a:cubicBezTo>
                <a:cubicBezTo>
                  <a:pt x="15" y="87"/>
                  <a:pt x="7" y="100"/>
                  <a:pt x="0" y="11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90" name="Rectangle 18"/>
          <p:cNvSpPr>
            <a:spLocks noChangeArrowheads="1"/>
          </p:cNvSpPr>
          <p:nvPr/>
        </p:nvSpPr>
        <p:spPr bwMode="auto">
          <a:xfrm>
            <a:off x="6135688" y="2582864"/>
            <a:ext cx="3200400" cy="606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337393783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TotalTime>
  <Words>1944</Words>
  <Application>Microsoft Office PowerPoint</Application>
  <PresentationFormat>Widescreen</PresentationFormat>
  <Paragraphs>482</Paragraphs>
  <Slides>27</Slides>
  <Notes>14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2" baseType="lpstr">
      <vt:lpstr>等线</vt:lpstr>
      <vt:lpstr>ＭＳ Ｐゴシック</vt:lpstr>
      <vt:lpstr>新細明體</vt:lpstr>
      <vt:lpstr>宋体</vt:lpstr>
      <vt:lpstr>Arial</vt:lpstr>
      <vt:lpstr>Arial Rounded MT Bold</vt:lpstr>
      <vt:lpstr>Calibri</vt:lpstr>
      <vt:lpstr>Calibri Light</vt:lpstr>
      <vt:lpstr>MT Extra</vt:lpstr>
      <vt:lpstr>Symbol</vt:lpstr>
      <vt:lpstr>Times</vt:lpstr>
      <vt:lpstr>Times New Roman</vt:lpstr>
      <vt:lpstr>Wingdings</vt:lpstr>
      <vt:lpstr>Office Theme</vt:lpstr>
      <vt:lpstr>Image</vt:lpstr>
      <vt:lpstr>Phase transitions              The iron-carbon system </vt:lpstr>
      <vt:lpstr>PowerPoint Presentation</vt:lpstr>
      <vt:lpstr>Fe-C True Equilibrium Diagram</vt:lpstr>
      <vt:lpstr>Transformations &amp; Undercooling</vt:lpstr>
      <vt:lpstr>The Fe-Fe3C Eutectoid Transformation</vt:lpstr>
      <vt:lpstr>Generation of Isothermal Transformation Diagrams  Time-Temperature-Transformation (TTT) Diagrams </vt:lpstr>
      <vt:lpstr>Austenite-to-Pearlite Isothermal Transformation</vt:lpstr>
      <vt:lpstr>PowerPoint Presentation</vt:lpstr>
      <vt:lpstr>PowerPoint Presentation</vt:lpstr>
      <vt:lpstr>Bainite: Another Fe-Fe3C Transformation Product </vt:lpstr>
      <vt:lpstr>Spheroidite:  Another Microstructure for the Fe-Fe3C System </vt:lpstr>
      <vt:lpstr>Martensite:  A Nonequilibrium Transformation Product</vt:lpstr>
      <vt:lpstr>Martensite Formation</vt:lpstr>
      <vt:lpstr>PowerPoint Presentation</vt:lpstr>
      <vt:lpstr>Phase Transformations of Alloys</vt:lpstr>
      <vt:lpstr>PowerPoint Presentation</vt:lpstr>
      <vt:lpstr>Summary of Possible Transformations </vt:lpstr>
      <vt:lpstr>Phase transitions              Aluminum-copper alloys  </vt:lpstr>
      <vt:lpstr>PowerPoint Presentation</vt:lpstr>
      <vt:lpstr>PowerPoint Presentation</vt:lpstr>
      <vt:lpstr>PowerPoint Presentation</vt:lpstr>
      <vt:lpstr>PowerPoint Presentation</vt:lpstr>
      <vt:lpstr>PowerPoint Presentation</vt:lpstr>
      <vt:lpstr>Example: Al-Cu alloy</vt:lpstr>
      <vt:lpstr>Effect on phases and mechanical properties</vt:lpstr>
      <vt:lpstr>Optimum heat treatment</vt:lpstr>
      <vt:lpstr>PBL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transitions diffusion</dc:title>
  <dc:creator>H.K.D.H. Bhadeshia</dc:creator>
  <cp:lastModifiedBy>Haixue Yan</cp:lastModifiedBy>
  <cp:revision>80</cp:revision>
  <dcterms:created xsi:type="dcterms:W3CDTF">2022-09-23T00:37:00Z</dcterms:created>
  <dcterms:modified xsi:type="dcterms:W3CDTF">2022-11-25T14:35:31Z</dcterms:modified>
</cp:coreProperties>
</file>