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5" r:id="rId2"/>
    <p:sldId id="282" r:id="rId3"/>
    <p:sldId id="276" r:id="rId4"/>
    <p:sldId id="257" r:id="rId5"/>
    <p:sldId id="258" r:id="rId6"/>
    <p:sldId id="278" r:id="rId7"/>
    <p:sldId id="256" r:id="rId8"/>
    <p:sldId id="259" r:id="rId9"/>
    <p:sldId id="260" r:id="rId10"/>
    <p:sldId id="261" r:id="rId11"/>
    <p:sldId id="283" r:id="rId12"/>
    <p:sldId id="262" r:id="rId13"/>
    <p:sldId id="263" r:id="rId14"/>
    <p:sldId id="264" r:id="rId15"/>
    <p:sldId id="265" r:id="rId16"/>
    <p:sldId id="279" r:id="rId17"/>
    <p:sldId id="280" r:id="rId18"/>
    <p:sldId id="281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148" d="100"/>
          <a:sy n="148" d="100"/>
        </p:scale>
        <p:origin x="-96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2EC675-A8DF-874D-B0F1-302F01F147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E61E6E-896B-5A48-AE91-1C7890C7C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5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B13A7-74E9-4D4E-94F2-8937017AED56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C9210-4361-8742-A666-077FF752C8E8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9486C-BC0B-DF43-95E3-6E6A1EAEDB27}" type="slidenum">
              <a:rPr lang="en-US"/>
              <a:pPr/>
              <a:t>11</a:t>
            </a:fld>
            <a:endParaRPr lang="en-US"/>
          </a:p>
        </p:txBody>
      </p:sp>
      <p:sp>
        <p:nvSpPr>
          <p:cNvPr id="61442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E166E-2106-C94D-AD84-4509966B9AFD}" type="slidenum">
              <a:rPr lang="en-US"/>
              <a:pPr/>
              <a:t>12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B021B-809E-7F43-AFC0-86555BBB8CC2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9D53C-DB89-7546-9C93-67267E5F556F}" type="slidenum">
              <a:rPr lang="en-US"/>
              <a:pPr/>
              <a:t>14</a:t>
            </a:fld>
            <a:endParaRPr 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27CC5-BFA6-2B4E-9BBA-5AB0EF5A5EE6}" type="slidenum">
              <a:rPr lang="en-US"/>
              <a:pPr/>
              <a:t>15</a:t>
            </a:fld>
            <a:endParaRPr 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31161-EAFB-024A-A07D-140AECD90CEB}" type="slidenum">
              <a:rPr lang="en-US"/>
              <a:pPr/>
              <a:t>16</a:t>
            </a:fld>
            <a:endParaRPr lang="en-US"/>
          </a:p>
        </p:txBody>
      </p:sp>
      <p:sp>
        <p:nvSpPr>
          <p:cNvPr id="53250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78476-C4A5-DF40-8A21-23527A1EF3B3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24188-91A4-804D-A373-1F355DB09350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A8C3E-3384-724C-9A7C-34F7975A64A5}" type="slidenum">
              <a:rPr lang="en-US"/>
              <a:pPr/>
              <a:t>19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C13CB-BD83-1541-966D-DB9E67ABBADE}" type="slidenum">
              <a:rPr lang="en-US"/>
              <a:pPr/>
              <a:t>2</a:t>
            </a:fld>
            <a:endParaRPr lang="en-US"/>
          </a:p>
        </p:txBody>
      </p:sp>
      <p:sp>
        <p:nvSpPr>
          <p:cNvPr id="59394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93257-FC79-0846-BAE7-5E4FD8279624}" type="slidenum">
              <a:rPr lang="en-US"/>
              <a:pPr/>
              <a:t>20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44B2C-0D57-4840-88BC-89C0AF927E72}" type="slidenum">
              <a:rPr lang="en-US"/>
              <a:pPr/>
              <a:t>21</a:t>
            </a:fld>
            <a:endParaRPr 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97D76-AD7B-4342-9CBE-56140A6D61FB}" type="slidenum">
              <a:rPr lang="en-US"/>
              <a:pPr/>
              <a:t>22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E1652-2A6B-FC43-B9A6-1BED11E419FF}" type="slidenum">
              <a:rPr lang="en-US"/>
              <a:pPr/>
              <a:t>23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C168B-C75A-6E40-AC3E-66F16F3212DD}" type="slidenum">
              <a:rPr lang="en-US"/>
              <a:pPr/>
              <a:t>24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68B79-DAC9-8644-B8A6-316E1131F4C6}" type="slidenum">
              <a:rPr lang="en-US"/>
              <a:pPr/>
              <a:t>3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35061-954B-1244-ACF7-827C406CD28F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D436F-E620-EF4A-8675-8C191997CEB3}" type="slidenum">
              <a:rPr lang="en-US"/>
              <a:pPr/>
              <a:t>5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BAC24-7AA2-7346-AC9E-B2717CC518B7}" type="slidenum">
              <a:rPr lang="en-US"/>
              <a:pPr/>
              <a:t>6</a:t>
            </a:fld>
            <a:endParaRPr lang="en-US"/>
          </a:p>
        </p:txBody>
      </p:sp>
      <p:sp>
        <p:nvSpPr>
          <p:cNvPr id="50178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AC447-D931-7243-B0F9-EAACE50ACEA1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4A45B-92C2-944D-AE78-D7AE4F15D5E2}" type="slidenum">
              <a:rPr lang="en-US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DB0C1-A4B5-1547-A02E-B3898292BAA4}" type="slidenum">
              <a:rPr lang="en-US"/>
              <a:pPr/>
              <a:t>9</a:t>
            </a:fld>
            <a:endParaRPr 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6900F-969A-E44C-86B7-CC95FE6E7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E6475-FDBA-D74B-982E-76348188B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8864-B028-1942-BBCA-803C47AA2B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FE6D-C1E0-3B48-AC32-C5BF956D3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2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FFBCB-E056-1E4F-A5F1-0B743BB397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9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1C715-B4E1-D04E-A7AD-A2C952C9B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1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341B-6232-F143-9A16-00E4DC8F2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E0ACD-C569-6C4C-8BA5-CEEFE3E17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3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23320-1329-EA46-9448-79F55CF37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8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695F4-1135-104E-B2F3-00B135CCE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D33D1-F0C0-5C49-BDA9-C9E77D612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EAFE7D-9637-2246-B75C-DD0424ACA8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microsoft.com/office/2007/relationships/media" Target="file://localhost/Users/harshadbhadeshia/Teaching/Part.IB/lectures/Pictures/exponential.mov" TargetMode="External"/><Relationship Id="rId2" Type="http://schemas.openxmlformats.org/officeDocument/2006/relationships/video" Target="file://localhost/Users/harshadbhadeshia/Teaching/Part.IB/lectures/Pictures/exponential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Relationship Id="rId1" Type="http://schemas.microsoft.com/office/2007/relationships/media" Target="file://localhost/Users/harshadbhadeshia/Teaching/Part.IB/lectures/Pictures/br2d.mov" TargetMode="External"/><Relationship Id="rId2" Type="http://schemas.openxmlformats.org/officeDocument/2006/relationships/video" Target="file://localhost/Users/harshadbhadeshia/Teaching/Part.IB/lectures/Pictures/br2d.m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5.png"/><Relationship Id="rId1" Type="http://schemas.microsoft.com/office/2007/relationships/media" Target="file://localhost/Users/harshadbhadeshia/Teaching/Part.IB/lectures/Pictures/superbm.mov" TargetMode="External"/><Relationship Id="rId2" Type="http://schemas.openxmlformats.org/officeDocument/2006/relationships/video" Target="file://localhost/Users/harshadbhadeshia/Teaching/Part.IB/lectures/Pictures/superbm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 rot="16200000">
            <a:off x="1808162" y="2689226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Lecture 1: Atomic Diffusion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28638"/>
            <a:ext cx="2857500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q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805738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q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57435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6"/>
          <p:cNvSpPr txBox="1">
            <a:spLocks noChangeArrowheads="1"/>
          </p:cNvSpPr>
          <p:nvPr/>
        </p:nvSpPr>
        <p:spPr bwMode="auto">
          <a:xfrm>
            <a:off x="533400" y="762000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Random motion of atoms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3600">
                <a:latin typeface="Arial"/>
              </a:rPr>
              <a:t>“</a:t>
            </a:r>
            <a:r>
              <a:rPr lang="en-US" sz="3600">
                <a:latin typeface="Comic Sans MS" charset="0"/>
              </a:rPr>
              <a:t>Laws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>
                <a:latin typeface="Comic Sans MS" charset="0"/>
              </a:rPr>
              <a:t> of diffusion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rgbClr val="800080"/>
                </a:solidFill>
                <a:latin typeface="Comic Sans MS" charset="0"/>
              </a:rPr>
              <a:t>Solutions to diffusion equations</a:t>
            </a:r>
            <a:endParaRPr lang="en-US" sz="3600"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How do atoms move in a solid?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Diffusion coefficient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114800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q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0770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q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5534025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exponential.mov" descr="/Users/harshadbhadeshia/Teaching/Part.IB/lectures/Pictures/exponential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8800"/>
            <a:ext cx="4419600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876800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q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43475"/>
            <a:ext cx="81248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q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86750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97180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1513"/>
            <a:ext cx="7534275" cy="42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7800" y="60960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solidFill>
                  <a:schemeClr val="accent2"/>
                </a:solidFill>
                <a:latin typeface="Comic Sans MS" charset="0"/>
              </a:rPr>
              <a:t>mechanism of diffusion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i3211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3877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257800" y="12192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omic Sans MS" charset="0"/>
              </a:rPr>
              <a:t>Self diffusion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648200" y="5943600"/>
            <a:ext cx="4271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Comic Sans MS" charset="0"/>
              </a:rPr>
              <a:t>Prof. H. Föll</a:t>
            </a:r>
          </a:p>
          <a:p>
            <a:r>
              <a:rPr lang="en-US" sz="1800">
                <a:solidFill>
                  <a:schemeClr val="accent2"/>
                </a:solidFill>
                <a:latin typeface="Comic Sans MS" charset="0"/>
              </a:rPr>
              <a:t>Christian-Albrechts-University of Kiel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26" descr="gi321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30041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1027"/>
          <p:cNvSpPr txBox="1">
            <a:spLocks noChangeArrowheads="1"/>
          </p:cNvSpPr>
          <p:nvPr/>
        </p:nvSpPr>
        <p:spPr bwMode="auto">
          <a:xfrm>
            <a:off x="5562600" y="381000"/>
            <a:ext cx="3124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Comic Sans MS" charset="0"/>
              </a:rPr>
              <a:t>Interstitial diffusion</a:t>
            </a:r>
          </a:p>
        </p:txBody>
      </p:sp>
      <p:sp>
        <p:nvSpPr>
          <p:cNvPr id="54276" name="Rectangle 1028"/>
          <p:cNvSpPr>
            <a:spLocks noChangeArrowheads="1"/>
          </p:cNvSpPr>
          <p:nvPr/>
        </p:nvSpPr>
        <p:spPr bwMode="auto">
          <a:xfrm>
            <a:off x="4648200" y="5943600"/>
            <a:ext cx="4271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Comic Sans MS" charset="0"/>
              </a:rPr>
              <a:t>Prof. H. Föll</a:t>
            </a:r>
          </a:p>
          <a:p>
            <a:r>
              <a:rPr lang="en-US" sz="1800">
                <a:solidFill>
                  <a:schemeClr val="accent2"/>
                </a:solidFill>
                <a:latin typeface="Comic Sans MS" charset="0"/>
              </a:rPr>
              <a:t>Christian-Albrechts-University of Kiel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027" descr="Aball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781800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 Box 1028"/>
          <p:cNvSpPr txBox="1">
            <a:spLocks noChangeArrowheads="1"/>
          </p:cNvSpPr>
          <p:nvPr/>
        </p:nvSpPr>
        <p:spPr bwMode="auto">
          <a:xfrm>
            <a:off x="2286000" y="2286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800080"/>
                </a:solidFill>
                <a:latin typeface="Comic Sans MS" charset="0"/>
              </a:rPr>
              <a:t>Diffusion Coefficient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q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77213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q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8515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 rot="16200000">
            <a:off x="1801812" y="2682876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3400" y="762000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Random motion of atoms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3600">
                <a:latin typeface="Arial"/>
              </a:rPr>
              <a:t>“</a:t>
            </a:r>
            <a:r>
              <a:rPr lang="en-US" sz="3600">
                <a:latin typeface="Comic Sans MS" charset="0"/>
              </a:rPr>
              <a:t>Laws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>
                <a:latin typeface="Comic Sans MS" charset="0"/>
              </a:rPr>
              <a:t> of diffusion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Solutions to diffusion equations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How do atoms move in a solid?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Diffusion coefficient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01013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oupl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96200" cy="6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324600" y="1524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800080"/>
                </a:solidFill>
                <a:latin typeface="Comic Sans MS" charset="0"/>
              </a:rPr>
              <a:t>Mechanism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ni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5100"/>
            <a:ext cx="71628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uper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2238"/>
            <a:ext cx="6629400" cy="65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per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4163"/>
            <a:ext cx="7848600" cy="63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br2d.mov" descr="/Users/harshadbhadeshia/Teaching/Part.IB/lectures/Pictures/br2d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1029"/>
          <p:cNvSpPr txBox="1">
            <a:spLocks noChangeArrowheads="1"/>
          </p:cNvSpPr>
          <p:nvPr/>
        </p:nvSpPr>
        <p:spPr bwMode="auto">
          <a:xfrm>
            <a:off x="5791200" y="5791200"/>
            <a:ext cx="2971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J. Gaines and T. J. Lyons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University of Oxford</a:t>
            </a:r>
          </a:p>
        </p:txBody>
      </p:sp>
      <p:sp>
        <p:nvSpPr>
          <p:cNvPr id="26630" name="Rectangle 1030"/>
          <p:cNvSpPr>
            <a:spLocks noChangeArrowheads="1"/>
          </p:cNvSpPr>
          <p:nvPr/>
        </p:nvSpPr>
        <p:spPr bwMode="auto">
          <a:xfrm>
            <a:off x="6629400" y="381000"/>
            <a:ext cx="22209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Comic Sans MS" charset="0"/>
              </a:rPr>
              <a:t>Random motion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73063"/>
            <a:ext cx="8840787" cy="61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 descr="e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742950"/>
            <a:ext cx="850582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superbm.mov" descr="/Users/harshadbhadeshia/Teaching/Part.IB/lectures/Pictures/superbm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5791200" y="5791200"/>
            <a:ext cx="2971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J. Gaines and T. J. Lyons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University of Oxford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49408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q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5005388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191000" y="6096000"/>
            <a:ext cx="473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omic Sans MS" charset="0"/>
              </a:rPr>
              <a:t>First law of diffusion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q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8013"/>
            <a:ext cx="8839200" cy="54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28638"/>
            <a:ext cx="86106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228600"/>
            <a:ext cx="5219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Comic Sans MS" charset="0"/>
              </a:rPr>
              <a:t>Second law of diffusion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158</Words>
  <Application>Microsoft Macintosh PowerPoint</Application>
  <PresentationFormat>On-screen Show (4:3)</PresentationFormat>
  <Paragraphs>55</Paragraphs>
  <Slides>24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Comic Sans MS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 </dc:creator>
  <cp:lastModifiedBy>gjgh</cp:lastModifiedBy>
  <cp:revision>39</cp:revision>
  <dcterms:created xsi:type="dcterms:W3CDTF">1996-09-30T18:28:10Z</dcterms:created>
  <dcterms:modified xsi:type="dcterms:W3CDTF">2016-11-07T11:01:31Z</dcterms:modified>
</cp:coreProperties>
</file>